
<file path=[Content_Types].xml><?xml version="1.0" encoding="utf-8"?>
<Types xmlns="http://schemas.openxmlformats.org/package/2006/content-types">
  <Default Extension="emf" ContentType="image/x-emf"/>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59" r:id="rId1"/>
  </p:sldMasterIdLst>
  <p:notesMasterIdLst>
    <p:notesMasterId r:id="rId14"/>
  </p:notesMasterIdLst>
  <p:sldIdLst>
    <p:sldId id="300" r:id="rId2"/>
    <p:sldId id="258" r:id="rId3"/>
    <p:sldId id="259" r:id="rId4"/>
    <p:sldId id="260" r:id="rId5"/>
    <p:sldId id="261" r:id="rId6"/>
    <p:sldId id="263" r:id="rId7"/>
    <p:sldId id="264" r:id="rId8"/>
    <p:sldId id="266" r:id="rId9"/>
    <p:sldId id="267" r:id="rId10"/>
    <p:sldId id="301" r:id="rId11"/>
    <p:sldId id="302" r:id="rId12"/>
    <p:sldId id="303" r:id="rId13"/>
  </p:sldIdLst>
  <p:sldSz cx="9144000" cy="5143500" type="screen16x9"/>
  <p:notesSz cx="6858000" cy="9144000"/>
  <p:embeddedFontLst>
    <p:embeddedFont>
      <p:font typeface="Lato" panose="020B0604020202020204" charset="0"/>
      <p:regular r:id="rId15"/>
      <p:bold r:id="rId16"/>
      <p:italic r:id="rId17"/>
      <p:boldItalic r:id="rId18"/>
    </p:embeddedFont>
    <p:embeddedFont>
      <p:font typeface="Playfair Display" panose="020B0604020202020204" charset="0"/>
      <p:regular r:id="rId19"/>
      <p:bold r:id="rId20"/>
      <p:italic r:id="rId21"/>
      <p:boldItalic r:id="rId22"/>
    </p:embeddedFont>
    <p:embeddedFont>
      <p:font typeface="Raleway" panose="020B0604020202020204" charset="0"/>
      <p:regular r:id="rId23"/>
      <p:bold r:id="rId24"/>
      <p:italic r:id="rId25"/>
      <p:boldItalic r:id="rId2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753"/>
    <p:restoredTop sz="93360"/>
  </p:normalViewPr>
  <p:slideViewPr>
    <p:cSldViewPr snapToGrid="0">
      <p:cViewPr varScale="1">
        <p:scale>
          <a:sx n="93" d="100"/>
          <a:sy n="93" d="100"/>
        </p:scale>
        <p:origin x="610" y="101"/>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26" Type="http://schemas.openxmlformats.org/officeDocument/2006/relationships/font" Target="fonts/font12.fntdata"/><Relationship Id="rId3" Type="http://schemas.openxmlformats.org/officeDocument/2006/relationships/slide" Target="slides/slide2.xml"/><Relationship Id="rId21"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font" Target="fonts/font11.fntdata"/><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0.fntdata"/><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font" Target="fonts/font9.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font" Target="fonts/font8.fntdata"/><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d316779fd3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d316779fd3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485351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d316779fd3_2_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d316779fd3_2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713238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d316779fd3_2_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d316779fd3_2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674579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d316779fd3_2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d316779fd3_2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0" algn="just" rtl="0">
              <a:lnSpc>
                <a:spcPct val="115000"/>
              </a:lnSpc>
              <a:spcBef>
                <a:spcPts val="0"/>
              </a:spcBef>
              <a:spcAft>
                <a:spcPts val="100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d316779fd3_2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d316779fd3_2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659120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d316779fd3_2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d316779fd3_2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d316779fd3_2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 name="Google Shape;104;gd316779fd3_2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11150" algn="l" rtl="0">
              <a:lnSpc>
                <a:spcPct val="115000"/>
              </a:lnSpc>
              <a:spcBef>
                <a:spcPts val="0"/>
              </a:spcBef>
              <a:spcAft>
                <a:spcPts val="1000"/>
              </a:spcAft>
              <a:buClr>
                <a:schemeClr val="dk1"/>
              </a:buClr>
              <a:buSzPts val="1300"/>
              <a:buFont typeface="Playfair Display"/>
              <a:buChar char="❖"/>
            </a:pPr>
            <a:r>
              <a:rPr lang="en" sz="1300" b="1">
                <a:solidFill>
                  <a:srgbClr val="333333"/>
                </a:solidFill>
                <a:highlight>
                  <a:srgbClr val="FFFFFF"/>
                </a:highlight>
                <a:latin typeface="Playfair Display"/>
                <a:ea typeface="Playfair Display"/>
                <a:cs typeface="Playfair Display"/>
                <a:sym typeface="Playfair Display"/>
              </a:rPr>
              <a:t>Break order batches </a:t>
            </a:r>
            <a:r>
              <a:rPr lang="en" sz="1300">
                <a:solidFill>
                  <a:srgbClr val="333333"/>
                </a:solidFill>
                <a:highlight>
                  <a:srgbClr val="FFFFFF"/>
                </a:highlight>
                <a:latin typeface="Playfair Display"/>
                <a:ea typeface="Playfair Display"/>
                <a:cs typeface="Playfair Display"/>
                <a:sym typeface="Playfair Display"/>
              </a:rPr>
              <a:t>Placin</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d316779fd3_2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d316779fd3_2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d316779fd3_2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d316779fd3_2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d316779fd3_2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d316779fd3_2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d316779fd3_2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d316779fd3_2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cxnSp>
        <p:nvCxnSpPr>
          <p:cNvPr id="10" name="Google Shape;10;p2"/>
          <p:cNvCxnSpPr/>
          <p:nvPr/>
        </p:nvCxnSpPr>
        <p:spPr>
          <a:xfrm>
            <a:off x="2477724" y="415650"/>
            <a:ext cx="6244200" cy="0"/>
          </a:xfrm>
          <a:prstGeom prst="straightConnector1">
            <a:avLst/>
          </a:prstGeom>
          <a:noFill/>
          <a:ln w="38100" cap="flat" cmpd="sng">
            <a:solidFill>
              <a:schemeClr val="lt1"/>
            </a:solidFill>
            <a:prstDash val="solid"/>
            <a:round/>
            <a:headEnd type="none" w="sm" len="sm"/>
            <a:tailEnd type="none" w="sm" len="sm"/>
          </a:ln>
        </p:spPr>
      </p:cxnSp>
      <p:cxnSp>
        <p:nvCxnSpPr>
          <p:cNvPr id="11" name="Google Shape;11;p2"/>
          <p:cNvCxnSpPr/>
          <p:nvPr/>
        </p:nvCxnSpPr>
        <p:spPr>
          <a:xfrm>
            <a:off x="2477724" y="4740000"/>
            <a:ext cx="6244200" cy="0"/>
          </a:xfrm>
          <a:prstGeom prst="straightConnector1">
            <a:avLst/>
          </a:prstGeom>
          <a:noFill/>
          <a:ln w="19050" cap="flat" cmpd="sng">
            <a:solidFill>
              <a:schemeClr val="lt1"/>
            </a:solidFill>
            <a:prstDash val="solid"/>
            <a:round/>
            <a:headEnd type="none" w="sm" len="sm"/>
            <a:tailEnd type="none" w="sm" len="sm"/>
          </a:ln>
        </p:spPr>
      </p:cxnSp>
      <p:cxnSp>
        <p:nvCxnSpPr>
          <p:cNvPr id="12" name="Google Shape;12;p2"/>
          <p:cNvCxnSpPr/>
          <p:nvPr/>
        </p:nvCxnSpPr>
        <p:spPr>
          <a:xfrm>
            <a:off x="425198" y="415650"/>
            <a:ext cx="183300" cy="0"/>
          </a:xfrm>
          <a:prstGeom prst="straightConnector1">
            <a:avLst/>
          </a:prstGeom>
          <a:noFill/>
          <a:ln w="19050" cap="flat" cmpd="sng">
            <a:solidFill>
              <a:schemeClr val="lt1"/>
            </a:solidFill>
            <a:prstDash val="solid"/>
            <a:round/>
            <a:headEnd type="none" w="sm" len="sm"/>
            <a:tailEnd type="none" w="sm" len="sm"/>
          </a:ln>
        </p:spPr>
      </p:cxnSp>
      <p:sp>
        <p:nvSpPr>
          <p:cNvPr id="13" name="Google Shape;13;p2"/>
          <p:cNvSpPr txBox="1">
            <a:spLocks noGrp="1"/>
          </p:cNvSpPr>
          <p:nvPr>
            <p:ph type="ctrTitle"/>
          </p:nvPr>
        </p:nvSpPr>
        <p:spPr>
          <a:xfrm>
            <a:off x="2371725" y="630225"/>
            <a:ext cx="6331500" cy="15420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a:endParaRPr/>
          </a:p>
        </p:txBody>
      </p:sp>
      <p:sp>
        <p:nvSpPr>
          <p:cNvPr id="14" name="Google Shape;14;p2"/>
          <p:cNvSpPr txBox="1">
            <a:spLocks noGrp="1"/>
          </p:cNvSpPr>
          <p:nvPr>
            <p:ph type="subTitle" idx="1"/>
          </p:nvPr>
        </p:nvSpPr>
        <p:spPr>
          <a:xfrm>
            <a:off x="2390267" y="3238450"/>
            <a:ext cx="6331500" cy="1241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a:endParaRPr/>
          </a:p>
        </p:txBody>
      </p:sp>
      <p:sp>
        <p:nvSpPr>
          <p:cNvPr id="15" name="Google Shape;15;p2"/>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60"/>
        <p:cNvGrpSpPr/>
        <p:nvPr/>
      </p:nvGrpSpPr>
      <p:grpSpPr>
        <a:xfrm>
          <a:off x="0" y="0"/>
          <a:ext cx="0" cy="0"/>
          <a:chOff x="0" y="0"/>
          <a:chExt cx="0" cy="0"/>
        </a:xfrm>
      </p:grpSpPr>
      <p:cxnSp>
        <p:nvCxnSpPr>
          <p:cNvPr id="61" name="Google Shape;61;p11"/>
          <p:cNvCxnSpPr/>
          <p:nvPr/>
        </p:nvCxnSpPr>
        <p:spPr>
          <a:xfrm>
            <a:off x="425200" y="4740000"/>
            <a:ext cx="8296800" cy="0"/>
          </a:xfrm>
          <a:prstGeom prst="straightConnector1">
            <a:avLst/>
          </a:prstGeom>
          <a:noFill/>
          <a:ln w="19050" cap="flat" cmpd="sng">
            <a:solidFill>
              <a:schemeClr val="dk2"/>
            </a:solidFill>
            <a:prstDash val="solid"/>
            <a:round/>
            <a:headEnd type="none" w="sm" len="sm"/>
            <a:tailEnd type="none" w="sm" len="sm"/>
          </a:ln>
        </p:spPr>
      </p:cxnSp>
      <p:cxnSp>
        <p:nvCxnSpPr>
          <p:cNvPr id="62" name="Google Shape;62;p11"/>
          <p:cNvCxnSpPr/>
          <p:nvPr/>
        </p:nvCxnSpPr>
        <p:spPr>
          <a:xfrm>
            <a:off x="425200" y="415650"/>
            <a:ext cx="8296800" cy="0"/>
          </a:xfrm>
          <a:prstGeom prst="straightConnector1">
            <a:avLst/>
          </a:prstGeom>
          <a:noFill/>
          <a:ln w="38100" cap="flat" cmpd="sng">
            <a:solidFill>
              <a:schemeClr val="dk2"/>
            </a:solidFill>
            <a:prstDash val="solid"/>
            <a:round/>
            <a:headEnd type="none" w="sm" len="sm"/>
            <a:tailEnd type="none" w="sm" len="sm"/>
          </a:ln>
        </p:spPr>
      </p:cxnSp>
      <p:sp>
        <p:nvSpPr>
          <p:cNvPr id="63" name="Google Shape;63;p11"/>
          <p:cNvSpPr txBox="1">
            <a:spLocks noGrp="1"/>
          </p:cNvSpPr>
          <p:nvPr>
            <p:ph type="title" hasCustomPrompt="1"/>
          </p:nvPr>
        </p:nvSpPr>
        <p:spPr>
          <a:xfrm>
            <a:off x="853950" y="1304850"/>
            <a:ext cx="7436100" cy="1538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9600"/>
              <a:buFont typeface="Lato"/>
              <a:buNone/>
              <a:defRPr sz="9600">
                <a:solidFill>
                  <a:schemeClr val="dk1"/>
                </a:solidFill>
                <a:latin typeface="Lato"/>
                <a:ea typeface="Lato"/>
                <a:cs typeface="Lato"/>
                <a:sym typeface="Lato"/>
              </a:defRPr>
            </a:lvl1pPr>
            <a:lvl2pPr lvl="1" algn="ctr" rtl="0">
              <a:spcBef>
                <a:spcPts val="0"/>
              </a:spcBef>
              <a:spcAft>
                <a:spcPts val="0"/>
              </a:spcAft>
              <a:buClr>
                <a:schemeClr val="dk1"/>
              </a:buClr>
              <a:buSzPts val="9600"/>
              <a:buFont typeface="Lato"/>
              <a:buNone/>
              <a:defRPr sz="9600">
                <a:solidFill>
                  <a:schemeClr val="dk1"/>
                </a:solidFill>
                <a:latin typeface="Lato"/>
                <a:ea typeface="Lato"/>
                <a:cs typeface="Lato"/>
                <a:sym typeface="Lato"/>
              </a:defRPr>
            </a:lvl2pPr>
            <a:lvl3pPr lvl="2" algn="ctr" rtl="0">
              <a:spcBef>
                <a:spcPts val="0"/>
              </a:spcBef>
              <a:spcAft>
                <a:spcPts val="0"/>
              </a:spcAft>
              <a:buClr>
                <a:schemeClr val="dk1"/>
              </a:buClr>
              <a:buSzPts val="9600"/>
              <a:buFont typeface="Lato"/>
              <a:buNone/>
              <a:defRPr sz="9600">
                <a:solidFill>
                  <a:schemeClr val="dk1"/>
                </a:solidFill>
                <a:latin typeface="Lato"/>
                <a:ea typeface="Lato"/>
                <a:cs typeface="Lato"/>
                <a:sym typeface="Lato"/>
              </a:defRPr>
            </a:lvl3pPr>
            <a:lvl4pPr lvl="3" algn="ctr" rtl="0">
              <a:spcBef>
                <a:spcPts val="0"/>
              </a:spcBef>
              <a:spcAft>
                <a:spcPts val="0"/>
              </a:spcAft>
              <a:buClr>
                <a:schemeClr val="dk1"/>
              </a:buClr>
              <a:buSzPts val="9600"/>
              <a:buFont typeface="Lato"/>
              <a:buNone/>
              <a:defRPr sz="9600">
                <a:solidFill>
                  <a:schemeClr val="dk1"/>
                </a:solidFill>
                <a:latin typeface="Lato"/>
                <a:ea typeface="Lato"/>
                <a:cs typeface="Lato"/>
                <a:sym typeface="Lato"/>
              </a:defRPr>
            </a:lvl4pPr>
            <a:lvl5pPr lvl="4" algn="ctr" rtl="0">
              <a:spcBef>
                <a:spcPts val="0"/>
              </a:spcBef>
              <a:spcAft>
                <a:spcPts val="0"/>
              </a:spcAft>
              <a:buClr>
                <a:schemeClr val="dk1"/>
              </a:buClr>
              <a:buSzPts val="9600"/>
              <a:buFont typeface="Lato"/>
              <a:buNone/>
              <a:defRPr sz="9600">
                <a:solidFill>
                  <a:schemeClr val="dk1"/>
                </a:solidFill>
                <a:latin typeface="Lato"/>
                <a:ea typeface="Lato"/>
                <a:cs typeface="Lato"/>
                <a:sym typeface="Lato"/>
              </a:defRPr>
            </a:lvl5pPr>
            <a:lvl6pPr lvl="5" algn="ctr" rtl="0">
              <a:spcBef>
                <a:spcPts val="0"/>
              </a:spcBef>
              <a:spcAft>
                <a:spcPts val="0"/>
              </a:spcAft>
              <a:buClr>
                <a:schemeClr val="dk1"/>
              </a:buClr>
              <a:buSzPts val="9600"/>
              <a:buFont typeface="Lato"/>
              <a:buNone/>
              <a:defRPr sz="9600">
                <a:solidFill>
                  <a:schemeClr val="dk1"/>
                </a:solidFill>
                <a:latin typeface="Lato"/>
                <a:ea typeface="Lato"/>
                <a:cs typeface="Lato"/>
                <a:sym typeface="Lato"/>
              </a:defRPr>
            </a:lvl6pPr>
            <a:lvl7pPr lvl="6" algn="ctr" rtl="0">
              <a:spcBef>
                <a:spcPts val="0"/>
              </a:spcBef>
              <a:spcAft>
                <a:spcPts val="0"/>
              </a:spcAft>
              <a:buClr>
                <a:schemeClr val="dk1"/>
              </a:buClr>
              <a:buSzPts val="9600"/>
              <a:buFont typeface="Lato"/>
              <a:buNone/>
              <a:defRPr sz="9600">
                <a:solidFill>
                  <a:schemeClr val="dk1"/>
                </a:solidFill>
                <a:latin typeface="Lato"/>
                <a:ea typeface="Lato"/>
                <a:cs typeface="Lato"/>
                <a:sym typeface="Lato"/>
              </a:defRPr>
            </a:lvl7pPr>
            <a:lvl8pPr lvl="7" algn="ctr" rtl="0">
              <a:spcBef>
                <a:spcPts val="0"/>
              </a:spcBef>
              <a:spcAft>
                <a:spcPts val="0"/>
              </a:spcAft>
              <a:buClr>
                <a:schemeClr val="dk1"/>
              </a:buClr>
              <a:buSzPts val="9600"/>
              <a:buFont typeface="Lato"/>
              <a:buNone/>
              <a:defRPr sz="9600">
                <a:solidFill>
                  <a:schemeClr val="dk1"/>
                </a:solidFill>
                <a:latin typeface="Lato"/>
                <a:ea typeface="Lato"/>
                <a:cs typeface="Lato"/>
                <a:sym typeface="Lato"/>
              </a:defRPr>
            </a:lvl8pPr>
            <a:lvl9pPr lvl="8" algn="ctr" rtl="0">
              <a:spcBef>
                <a:spcPts val="0"/>
              </a:spcBef>
              <a:spcAft>
                <a:spcPts val="0"/>
              </a:spcAft>
              <a:buClr>
                <a:schemeClr val="dk1"/>
              </a:buClr>
              <a:buSzPts val="9600"/>
              <a:buFont typeface="Lato"/>
              <a:buNone/>
              <a:defRPr sz="9600">
                <a:solidFill>
                  <a:schemeClr val="dk1"/>
                </a:solidFill>
                <a:latin typeface="Lato"/>
                <a:ea typeface="Lato"/>
                <a:cs typeface="Lato"/>
                <a:sym typeface="Lato"/>
              </a:defRPr>
            </a:lvl9pPr>
          </a:lstStyle>
          <a:p>
            <a:r>
              <a:t>xx%</a:t>
            </a:r>
          </a:p>
        </p:txBody>
      </p:sp>
      <p:sp>
        <p:nvSpPr>
          <p:cNvPr id="64" name="Google Shape;64;p11"/>
          <p:cNvSpPr txBox="1">
            <a:spLocks noGrp="1"/>
          </p:cNvSpPr>
          <p:nvPr>
            <p:ph type="body" idx="1"/>
          </p:nvPr>
        </p:nvSpPr>
        <p:spPr>
          <a:xfrm>
            <a:off x="853950" y="2919450"/>
            <a:ext cx="7436100" cy="1071600"/>
          </a:xfrm>
          <a:prstGeom prst="rect">
            <a:avLst/>
          </a:prstGeom>
        </p:spPr>
        <p:txBody>
          <a:bodyPr spcFirstLastPara="1" wrap="square" lIns="91425" tIns="91425" rIns="91425" bIns="91425" anchor="t" anchorCtr="0">
            <a:noAutofit/>
          </a:bodyPr>
          <a:lstStyle>
            <a:lvl1pPr marL="457200" lvl="0" indent="-342900" algn="ctr" rtl="0">
              <a:spcBef>
                <a:spcPts val="0"/>
              </a:spcBef>
              <a:spcAft>
                <a:spcPts val="0"/>
              </a:spcAft>
              <a:buSzPts val="1800"/>
              <a:buChar char="●"/>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65" name="Google Shape;65;p11"/>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6"/>
        <p:cNvGrpSpPr/>
        <p:nvPr/>
      </p:nvGrpSpPr>
      <p:grpSpPr>
        <a:xfrm>
          <a:off x="0" y="0"/>
          <a:ext cx="0" cy="0"/>
          <a:chOff x="0" y="0"/>
          <a:chExt cx="0" cy="0"/>
        </a:xfrm>
      </p:grpSpPr>
      <p:sp>
        <p:nvSpPr>
          <p:cNvPr id="67" name="Google Shape;67;p12"/>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6"/>
        <p:cNvGrpSpPr/>
        <p:nvPr/>
      </p:nvGrpSpPr>
      <p:grpSpPr>
        <a:xfrm>
          <a:off x="0" y="0"/>
          <a:ext cx="0" cy="0"/>
          <a:chOff x="0" y="0"/>
          <a:chExt cx="0" cy="0"/>
        </a:xfrm>
      </p:grpSpPr>
      <p:cxnSp>
        <p:nvCxnSpPr>
          <p:cNvPr id="17" name="Google Shape;17;p3"/>
          <p:cNvCxnSpPr/>
          <p:nvPr/>
        </p:nvCxnSpPr>
        <p:spPr>
          <a:xfrm>
            <a:off x="425200" y="415650"/>
            <a:ext cx="8296800" cy="0"/>
          </a:xfrm>
          <a:prstGeom prst="straightConnector1">
            <a:avLst/>
          </a:prstGeom>
          <a:noFill/>
          <a:ln w="38100" cap="flat" cmpd="sng">
            <a:solidFill>
              <a:schemeClr val="lt1"/>
            </a:solidFill>
            <a:prstDash val="solid"/>
            <a:round/>
            <a:headEnd type="none" w="sm" len="sm"/>
            <a:tailEnd type="none" w="sm" len="sm"/>
          </a:ln>
        </p:spPr>
      </p:cxnSp>
      <p:cxnSp>
        <p:nvCxnSpPr>
          <p:cNvPr id="18" name="Google Shape;18;p3"/>
          <p:cNvCxnSpPr/>
          <p:nvPr/>
        </p:nvCxnSpPr>
        <p:spPr>
          <a:xfrm>
            <a:off x="425200" y="4740000"/>
            <a:ext cx="8296800" cy="0"/>
          </a:xfrm>
          <a:prstGeom prst="straightConnector1">
            <a:avLst/>
          </a:prstGeom>
          <a:noFill/>
          <a:ln w="19050" cap="flat" cmpd="sng">
            <a:solidFill>
              <a:schemeClr val="lt1"/>
            </a:solidFill>
            <a:prstDash val="solid"/>
            <a:round/>
            <a:headEnd type="none" w="sm" len="sm"/>
            <a:tailEnd type="none" w="sm" len="sm"/>
          </a:ln>
        </p:spPr>
      </p:cxnSp>
      <p:sp>
        <p:nvSpPr>
          <p:cNvPr id="19" name="Google Shape;19;p3"/>
          <p:cNvSpPr txBox="1">
            <a:spLocks noGrp="1"/>
          </p:cNvSpPr>
          <p:nvPr>
            <p:ph type="title"/>
          </p:nvPr>
        </p:nvSpPr>
        <p:spPr>
          <a:xfrm>
            <a:off x="406425" y="1806825"/>
            <a:ext cx="8296800" cy="1542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4800"/>
              <a:buNone/>
              <a:defRPr sz="4800">
                <a:solidFill>
                  <a:schemeClr val="lt1"/>
                </a:solidFill>
              </a:defRPr>
            </a:lvl1pPr>
            <a:lvl2pPr lvl="1" algn="ctr" rtl="0">
              <a:spcBef>
                <a:spcPts val="0"/>
              </a:spcBef>
              <a:spcAft>
                <a:spcPts val="0"/>
              </a:spcAft>
              <a:buClr>
                <a:schemeClr val="lt1"/>
              </a:buClr>
              <a:buSzPts val="4800"/>
              <a:buNone/>
              <a:defRPr sz="4800">
                <a:solidFill>
                  <a:schemeClr val="lt1"/>
                </a:solidFill>
              </a:defRPr>
            </a:lvl2pPr>
            <a:lvl3pPr lvl="2" algn="ctr" rtl="0">
              <a:spcBef>
                <a:spcPts val="0"/>
              </a:spcBef>
              <a:spcAft>
                <a:spcPts val="0"/>
              </a:spcAft>
              <a:buClr>
                <a:schemeClr val="lt1"/>
              </a:buClr>
              <a:buSzPts val="4800"/>
              <a:buNone/>
              <a:defRPr sz="4800">
                <a:solidFill>
                  <a:schemeClr val="lt1"/>
                </a:solidFill>
              </a:defRPr>
            </a:lvl3pPr>
            <a:lvl4pPr lvl="3" algn="ctr" rtl="0">
              <a:spcBef>
                <a:spcPts val="0"/>
              </a:spcBef>
              <a:spcAft>
                <a:spcPts val="0"/>
              </a:spcAft>
              <a:buClr>
                <a:schemeClr val="lt1"/>
              </a:buClr>
              <a:buSzPts val="4800"/>
              <a:buNone/>
              <a:defRPr sz="4800">
                <a:solidFill>
                  <a:schemeClr val="lt1"/>
                </a:solidFill>
              </a:defRPr>
            </a:lvl4pPr>
            <a:lvl5pPr lvl="4" algn="ctr" rtl="0">
              <a:spcBef>
                <a:spcPts val="0"/>
              </a:spcBef>
              <a:spcAft>
                <a:spcPts val="0"/>
              </a:spcAft>
              <a:buClr>
                <a:schemeClr val="lt1"/>
              </a:buClr>
              <a:buSzPts val="4800"/>
              <a:buNone/>
              <a:defRPr sz="4800">
                <a:solidFill>
                  <a:schemeClr val="lt1"/>
                </a:solidFill>
              </a:defRPr>
            </a:lvl5pPr>
            <a:lvl6pPr lvl="5" algn="ctr" rtl="0">
              <a:spcBef>
                <a:spcPts val="0"/>
              </a:spcBef>
              <a:spcAft>
                <a:spcPts val="0"/>
              </a:spcAft>
              <a:buClr>
                <a:schemeClr val="lt1"/>
              </a:buClr>
              <a:buSzPts val="4800"/>
              <a:buNone/>
              <a:defRPr sz="4800">
                <a:solidFill>
                  <a:schemeClr val="lt1"/>
                </a:solidFill>
              </a:defRPr>
            </a:lvl6pPr>
            <a:lvl7pPr lvl="6" algn="ctr" rtl="0">
              <a:spcBef>
                <a:spcPts val="0"/>
              </a:spcBef>
              <a:spcAft>
                <a:spcPts val="0"/>
              </a:spcAft>
              <a:buClr>
                <a:schemeClr val="lt1"/>
              </a:buClr>
              <a:buSzPts val="4800"/>
              <a:buNone/>
              <a:defRPr sz="4800">
                <a:solidFill>
                  <a:schemeClr val="lt1"/>
                </a:solidFill>
              </a:defRPr>
            </a:lvl7pPr>
            <a:lvl8pPr lvl="7" algn="ctr" rtl="0">
              <a:spcBef>
                <a:spcPts val="0"/>
              </a:spcBef>
              <a:spcAft>
                <a:spcPts val="0"/>
              </a:spcAft>
              <a:buClr>
                <a:schemeClr val="lt1"/>
              </a:buClr>
              <a:buSzPts val="4800"/>
              <a:buNone/>
              <a:defRPr sz="4800">
                <a:solidFill>
                  <a:schemeClr val="lt1"/>
                </a:solidFill>
              </a:defRPr>
            </a:lvl8pPr>
            <a:lvl9pPr lvl="8" algn="ctr" rtl="0">
              <a:spcBef>
                <a:spcPts val="0"/>
              </a:spcBef>
              <a:spcAft>
                <a:spcPts val="0"/>
              </a:spcAft>
              <a:buClr>
                <a:schemeClr val="lt1"/>
              </a:buClr>
              <a:buSzPts val="4800"/>
              <a:buNone/>
              <a:defRPr sz="4800">
                <a:solidFill>
                  <a:schemeClr val="lt1"/>
                </a:solidFill>
              </a:defRPr>
            </a:lvl9pPr>
          </a:lstStyle>
          <a:p>
            <a:endParaRPr/>
          </a:p>
        </p:txBody>
      </p:sp>
      <p:sp>
        <p:nvSpPr>
          <p:cNvPr id="20" name="Google Shape;20;p3"/>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1"/>
        <p:cNvGrpSpPr/>
        <p:nvPr/>
      </p:nvGrpSpPr>
      <p:grpSpPr>
        <a:xfrm>
          <a:off x="0" y="0"/>
          <a:ext cx="0" cy="0"/>
          <a:chOff x="0" y="0"/>
          <a:chExt cx="0" cy="0"/>
        </a:xfrm>
      </p:grpSpPr>
      <p:cxnSp>
        <p:nvCxnSpPr>
          <p:cNvPr id="22" name="Google Shape;22;p4"/>
          <p:cNvCxnSpPr/>
          <p:nvPr/>
        </p:nvCxnSpPr>
        <p:spPr>
          <a:xfrm>
            <a:off x="2477724" y="415650"/>
            <a:ext cx="6244200" cy="0"/>
          </a:xfrm>
          <a:prstGeom prst="straightConnector1">
            <a:avLst/>
          </a:prstGeom>
          <a:noFill/>
          <a:ln w="38100" cap="flat" cmpd="sng">
            <a:solidFill>
              <a:schemeClr val="dk2"/>
            </a:solidFill>
            <a:prstDash val="solid"/>
            <a:round/>
            <a:headEnd type="none" w="sm" len="sm"/>
            <a:tailEnd type="none" w="sm" len="sm"/>
          </a:ln>
        </p:spPr>
      </p:cxnSp>
      <p:cxnSp>
        <p:nvCxnSpPr>
          <p:cNvPr id="23" name="Google Shape;23;p4"/>
          <p:cNvCxnSpPr/>
          <p:nvPr/>
        </p:nvCxnSpPr>
        <p:spPr>
          <a:xfrm>
            <a:off x="2477724" y="4740000"/>
            <a:ext cx="6244200" cy="0"/>
          </a:xfrm>
          <a:prstGeom prst="straightConnector1">
            <a:avLst/>
          </a:prstGeom>
          <a:noFill/>
          <a:ln w="19050" cap="flat" cmpd="sng">
            <a:solidFill>
              <a:schemeClr val="dk2"/>
            </a:solidFill>
            <a:prstDash val="solid"/>
            <a:round/>
            <a:headEnd type="none" w="sm" len="sm"/>
            <a:tailEnd type="none" w="sm" len="sm"/>
          </a:ln>
        </p:spPr>
      </p:cxnSp>
      <p:cxnSp>
        <p:nvCxnSpPr>
          <p:cNvPr id="24" name="Google Shape;24;p4"/>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25" name="Google Shape;25;p4"/>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6" name="Google Shape;26;p4"/>
          <p:cNvSpPr txBox="1">
            <a:spLocks noGrp="1"/>
          </p:cNvSpPr>
          <p:nvPr>
            <p:ph type="body" idx="1"/>
          </p:nvPr>
        </p:nvSpPr>
        <p:spPr>
          <a:xfrm>
            <a:off x="2410112" y="1595776"/>
            <a:ext cx="6321600" cy="30024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27" name="Google Shape;27;p4"/>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8"/>
        <p:cNvGrpSpPr/>
        <p:nvPr/>
      </p:nvGrpSpPr>
      <p:grpSpPr>
        <a:xfrm>
          <a:off x="0" y="0"/>
          <a:ext cx="0" cy="0"/>
          <a:chOff x="0" y="0"/>
          <a:chExt cx="0" cy="0"/>
        </a:xfrm>
      </p:grpSpPr>
      <p:cxnSp>
        <p:nvCxnSpPr>
          <p:cNvPr id="29" name="Google Shape;29;p5"/>
          <p:cNvCxnSpPr/>
          <p:nvPr/>
        </p:nvCxnSpPr>
        <p:spPr>
          <a:xfrm>
            <a:off x="2477724" y="415650"/>
            <a:ext cx="6244200" cy="0"/>
          </a:xfrm>
          <a:prstGeom prst="straightConnector1">
            <a:avLst/>
          </a:prstGeom>
          <a:noFill/>
          <a:ln w="38100" cap="flat" cmpd="sng">
            <a:solidFill>
              <a:schemeClr val="dk2"/>
            </a:solidFill>
            <a:prstDash val="solid"/>
            <a:round/>
            <a:headEnd type="none" w="sm" len="sm"/>
            <a:tailEnd type="none" w="sm" len="sm"/>
          </a:ln>
        </p:spPr>
      </p:cxnSp>
      <p:cxnSp>
        <p:nvCxnSpPr>
          <p:cNvPr id="30" name="Google Shape;30;p5"/>
          <p:cNvCxnSpPr/>
          <p:nvPr/>
        </p:nvCxnSpPr>
        <p:spPr>
          <a:xfrm>
            <a:off x="2477724" y="4740000"/>
            <a:ext cx="6244200" cy="0"/>
          </a:xfrm>
          <a:prstGeom prst="straightConnector1">
            <a:avLst/>
          </a:prstGeom>
          <a:noFill/>
          <a:ln w="19050" cap="flat" cmpd="sng">
            <a:solidFill>
              <a:schemeClr val="dk2"/>
            </a:solidFill>
            <a:prstDash val="solid"/>
            <a:round/>
            <a:headEnd type="none" w="sm" len="sm"/>
            <a:tailEnd type="none" w="sm" len="sm"/>
          </a:ln>
        </p:spPr>
      </p:cxnSp>
      <p:cxnSp>
        <p:nvCxnSpPr>
          <p:cNvPr id="31" name="Google Shape;31;p5"/>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32" name="Google Shape;32;p5"/>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3" name="Google Shape;33;p5"/>
          <p:cNvSpPr txBox="1">
            <a:spLocks noGrp="1"/>
          </p:cNvSpPr>
          <p:nvPr>
            <p:ph type="body" idx="1"/>
          </p:nvPr>
        </p:nvSpPr>
        <p:spPr>
          <a:xfrm>
            <a:off x="2400303" y="1602675"/>
            <a:ext cx="3071400" cy="3002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34" name="Google Shape;34;p5"/>
          <p:cNvSpPr txBox="1">
            <a:spLocks noGrp="1"/>
          </p:cNvSpPr>
          <p:nvPr>
            <p:ph type="body" idx="2"/>
          </p:nvPr>
        </p:nvSpPr>
        <p:spPr>
          <a:xfrm>
            <a:off x="5650572" y="1602675"/>
            <a:ext cx="3071400" cy="3002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35" name="Google Shape;35;p5"/>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6"/>
        <p:cNvGrpSpPr/>
        <p:nvPr/>
      </p:nvGrpSpPr>
      <p:grpSpPr>
        <a:xfrm>
          <a:off x="0" y="0"/>
          <a:ext cx="0" cy="0"/>
          <a:chOff x="0" y="0"/>
          <a:chExt cx="0" cy="0"/>
        </a:xfrm>
      </p:grpSpPr>
      <p:sp>
        <p:nvSpPr>
          <p:cNvPr id="37" name="Google Shape;37;p6"/>
          <p:cNvSpPr txBox="1">
            <a:spLocks noGrp="1"/>
          </p:cNvSpPr>
          <p:nvPr>
            <p:ph type="title"/>
          </p:nvPr>
        </p:nvSpPr>
        <p:spPr>
          <a:xfrm>
            <a:off x="303300" y="411575"/>
            <a:ext cx="8520600" cy="639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8" name="Google Shape;38;p6"/>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9"/>
        <p:cNvGrpSpPr/>
        <p:nvPr/>
      </p:nvGrpSpPr>
      <p:grpSpPr>
        <a:xfrm>
          <a:off x="0" y="0"/>
          <a:ext cx="0" cy="0"/>
          <a:chOff x="0" y="0"/>
          <a:chExt cx="0" cy="0"/>
        </a:xfrm>
      </p:grpSpPr>
      <p:cxnSp>
        <p:nvCxnSpPr>
          <p:cNvPr id="40" name="Google Shape;40;p7"/>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41" name="Google Shape;41;p7"/>
          <p:cNvSpPr txBox="1">
            <a:spLocks noGrp="1"/>
          </p:cNvSpPr>
          <p:nvPr>
            <p:ph type="title"/>
          </p:nvPr>
        </p:nvSpPr>
        <p:spPr>
          <a:xfrm>
            <a:off x="319500" y="936600"/>
            <a:ext cx="2808000" cy="755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42" name="Google Shape;42;p7"/>
          <p:cNvSpPr txBox="1">
            <a:spLocks noGrp="1"/>
          </p:cNvSpPr>
          <p:nvPr>
            <p:ph type="body" idx="1"/>
          </p:nvPr>
        </p:nvSpPr>
        <p:spPr>
          <a:xfrm>
            <a:off x="319500" y="1846804"/>
            <a:ext cx="2808000" cy="28062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43" name="Google Shape;43;p7"/>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rgbClr val="353535"/>
        </a:solidFill>
        <a:effectLst/>
      </p:bgPr>
    </p:bg>
    <p:spTree>
      <p:nvGrpSpPr>
        <p:cNvPr id="1" name="Shape 44"/>
        <p:cNvGrpSpPr/>
        <p:nvPr/>
      </p:nvGrpSpPr>
      <p:grpSpPr>
        <a:xfrm>
          <a:off x="0" y="0"/>
          <a:ext cx="0" cy="0"/>
          <a:chOff x="0" y="0"/>
          <a:chExt cx="0" cy="0"/>
        </a:xfrm>
      </p:grpSpPr>
      <p:cxnSp>
        <p:nvCxnSpPr>
          <p:cNvPr id="45" name="Google Shape;45;p8"/>
          <p:cNvCxnSpPr/>
          <p:nvPr/>
        </p:nvCxnSpPr>
        <p:spPr>
          <a:xfrm>
            <a:off x="425198" y="415650"/>
            <a:ext cx="183300" cy="0"/>
          </a:xfrm>
          <a:prstGeom prst="straightConnector1">
            <a:avLst/>
          </a:prstGeom>
          <a:noFill/>
          <a:ln w="19050" cap="flat" cmpd="sng">
            <a:solidFill>
              <a:schemeClr val="lt1"/>
            </a:solidFill>
            <a:prstDash val="solid"/>
            <a:round/>
            <a:headEnd type="none" w="sm" len="sm"/>
            <a:tailEnd type="none" w="sm" len="sm"/>
          </a:ln>
        </p:spPr>
      </p:cxnSp>
      <p:sp>
        <p:nvSpPr>
          <p:cNvPr id="46" name="Google Shape;46;p8"/>
          <p:cNvSpPr txBox="1">
            <a:spLocks noGrp="1"/>
          </p:cNvSpPr>
          <p:nvPr>
            <p:ph type="title"/>
          </p:nvPr>
        </p:nvSpPr>
        <p:spPr>
          <a:xfrm>
            <a:off x="283103" y="712141"/>
            <a:ext cx="6244200" cy="38355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a:endParaRPr/>
          </a:p>
        </p:txBody>
      </p:sp>
      <p:sp>
        <p:nvSpPr>
          <p:cNvPr id="47" name="Google Shape;47;p8"/>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8"/>
        <p:cNvGrpSpPr/>
        <p:nvPr/>
      </p:nvGrpSpPr>
      <p:grpSpPr>
        <a:xfrm>
          <a:off x="0" y="0"/>
          <a:ext cx="0" cy="0"/>
          <a:chOff x="0" y="0"/>
          <a:chExt cx="0" cy="0"/>
        </a:xfrm>
      </p:grpSpPr>
      <p:sp>
        <p:nvSpPr>
          <p:cNvPr id="49" name="Google Shape;49;p9"/>
          <p:cNvSpPr/>
          <p:nvPr/>
        </p:nvSpPr>
        <p:spPr>
          <a:xfrm>
            <a:off x="4572000" y="12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 name="Google Shape;50;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51" name="Google Shape;51;p9"/>
          <p:cNvSpPr txBox="1">
            <a:spLocks noGrp="1"/>
          </p:cNvSpPr>
          <p:nvPr>
            <p:ph type="title"/>
          </p:nvPr>
        </p:nvSpPr>
        <p:spPr>
          <a:xfrm>
            <a:off x="265500" y="1397350"/>
            <a:ext cx="4045200" cy="1318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1"/>
              </a:buClr>
              <a:buSzPts val="3600"/>
              <a:buNone/>
              <a:defRPr sz="3600">
                <a:solidFill>
                  <a:schemeClr val="dk1"/>
                </a:solidFill>
              </a:defRPr>
            </a:lvl1pPr>
            <a:lvl2pPr lvl="1" algn="ctr" rtl="0">
              <a:spcBef>
                <a:spcPts val="0"/>
              </a:spcBef>
              <a:spcAft>
                <a:spcPts val="0"/>
              </a:spcAft>
              <a:buClr>
                <a:schemeClr val="dk1"/>
              </a:buClr>
              <a:buSzPts val="3600"/>
              <a:buNone/>
              <a:defRPr sz="3600">
                <a:solidFill>
                  <a:schemeClr val="dk1"/>
                </a:solidFill>
              </a:defRPr>
            </a:lvl2pPr>
            <a:lvl3pPr lvl="2" algn="ctr" rtl="0">
              <a:spcBef>
                <a:spcPts val="0"/>
              </a:spcBef>
              <a:spcAft>
                <a:spcPts val="0"/>
              </a:spcAft>
              <a:buClr>
                <a:schemeClr val="dk1"/>
              </a:buClr>
              <a:buSzPts val="3600"/>
              <a:buNone/>
              <a:defRPr sz="3600">
                <a:solidFill>
                  <a:schemeClr val="dk1"/>
                </a:solidFill>
              </a:defRPr>
            </a:lvl3pPr>
            <a:lvl4pPr lvl="3" algn="ctr" rtl="0">
              <a:spcBef>
                <a:spcPts val="0"/>
              </a:spcBef>
              <a:spcAft>
                <a:spcPts val="0"/>
              </a:spcAft>
              <a:buClr>
                <a:schemeClr val="dk1"/>
              </a:buClr>
              <a:buSzPts val="3600"/>
              <a:buNone/>
              <a:defRPr sz="3600">
                <a:solidFill>
                  <a:schemeClr val="dk1"/>
                </a:solidFill>
              </a:defRPr>
            </a:lvl4pPr>
            <a:lvl5pPr lvl="4" algn="ctr" rtl="0">
              <a:spcBef>
                <a:spcPts val="0"/>
              </a:spcBef>
              <a:spcAft>
                <a:spcPts val="0"/>
              </a:spcAft>
              <a:buClr>
                <a:schemeClr val="dk1"/>
              </a:buClr>
              <a:buSzPts val="3600"/>
              <a:buNone/>
              <a:defRPr sz="3600">
                <a:solidFill>
                  <a:schemeClr val="dk1"/>
                </a:solidFill>
              </a:defRPr>
            </a:lvl5pPr>
            <a:lvl6pPr lvl="5" algn="ctr" rtl="0">
              <a:spcBef>
                <a:spcPts val="0"/>
              </a:spcBef>
              <a:spcAft>
                <a:spcPts val="0"/>
              </a:spcAft>
              <a:buClr>
                <a:schemeClr val="dk1"/>
              </a:buClr>
              <a:buSzPts val="3600"/>
              <a:buNone/>
              <a:defRPr sz="3600">
                <a:solidFill>
                  <a:schemeClr val="dk1"/>
                </a:solidFill>
              </a:defRPr>
            </a:lvl6pPr>
            <a:lvl7pPr lvl="6" algn="ctr" rtl="0">
              <a:spcBef>
                <a:spcPts val="0"/>
              </a:spcBef>
              <a:spcAft>
                <a:spcPts val="0"/>
              </a:spcAft>
              <a:buClr>
                <a:schemeClr val="dk1"/>
              </a:buClr>
              <a:buSzPts val="3600"/>
              <a:buNone/>
              <a:defRPr sz="3600">
                <a:solidFill>
                  <a:schemeClr val="dk1"/>
                </a:solidFill>
              </a:defRPr>
            </a:lvl7pPr>
            <a:lvl8pPr lvl="7" algn="ctr" rtl="0">
              <a:spcBef>
                <a:spcPts val="0"/>
              </a:spcBef>
              <a:spcAft>
                <a:spcPts val="0"/>
              </a:spcAft>
              <a:buClr>
                <a:schemeClr val="dk1"/>
              </a:buClr>
              <a:buSzPts val="3600"/>
              <a:buNone/>
              <a:defRPr sz="3600">
                <a:solidFill>
                  <a:schemeClr val="dk1"/>
                </a:solidFill>
              </a:defRPr>
            </a:lvl8pPr>
            <a:lvl9pPr lvl="8" algn="ctr" rtl="0">
              <a:spcBef>
                <a:spcPts val="0"/>
              </a:spcBef>
              <a:spcAft>
                <a:spcPts val="0"/>
              </a:spcAft>
              <a:buClr>
                <a:schemeClr val="dk1"/>
              </a:buClr>
              <a:buSzPts val="3600"/>
              <a:buNone/>
              <a:defRPr sz="3600">
                <a:solidFill>
                  <a:schemeClr val="dk1"/>
                </a:solidFill>
              </a:defRPr>
            </a:lvl9pPr>
          </a:lstStyle>
          <a:p>
            <a:endParaRPr/>
          </a:p>
        </p:txBody>
      </p:sp>
      <p:sp>
        <p:nvSpPr>
          <p:cNvPr id="52" name="Google Shape;52;p9"/>
          <p:cNvSpPr txBox="1">
            <a:spLocks noGrp="1"/>
          </p:cNvSpPr>
          <p:nvPr>
            <p:ph type="subTitle" idx="1"/>
          </p:nvPr>
        </p:nvSpPr>
        <p:spPr>
          <a:xfrm>
            <a:off x="265500" y="2735371"/>
            <a:ext cx="4045200" cy="1345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53" name="Google Shape;53;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rtl="0">
              <a:spcBef>
                <a:spcPts val="0"/>
              </a:spcBef>
              <a:spcAft>
                <a:spcPts val="0"/>
              </a:spcAft>
              <a:buClr>
                <a:schemeClr val="lt1"/>
              </a:buClr>
              <a:buSzPts val="1800"/>
              <a:buChar char="●"/>
              <a:defRPr>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
        <p:nvSpPr>
          <p:cNvPr id="54" name="Google Shape;54;p9"/>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5"/>
        <p:cNvGrpSpPr/>
        <p:nvPr/>
      </p:nvGrpSpPr>
      <p:grpSpPr>
        <a:xfrm>
          <a:off x="0" y="0"/>
          <a:ext cx="0" cy="0"/>
          <a:chOff x="0" y="0"/>
          <a:chExt cx="0" cy="0"/>
        </a:xfrm>
      </p:grpSpPr>
      <p:cxnSp>
        <p:nvCxnSpPr>
          <p:cNvPr id="56" name="Google Shape;56;p10"/>
          <p:cNvCxnSpPr/>
          <p:nvPr/>
        </p:nvCxnSpPr>
        <p:spPr>
          <a:xfrm>
            <a:off x="425200" y="4740000"/>
            <a:ext cx="8296800" cy="0"/>
          </a:xfrm>
          <a:prstGeom prst="straightConnector1">
            <a:avLst/>
          </a:prstGeom>
          <a:noFill/>
          <a:ln w="19050" cap="flat" cmpd="sng">
            <a:solidFill>
              <a:schemeClr val="dk2"/>
            </a:solidFill>
            <a:prstDash val="solid"/>
            <a:round/>
            <a:headEnd type="none" w="sm" len="sm"/>
            <a:tailEnd type="none" w="sm" len="sm"/>
          </a:ln>
        </p:spPr>
      </p:cxnSp>
      <p:cxnSp>
        <p:nvCxnSpPr>
          <p:cNvPr id="57" name="Google Shape;57;p10"/>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58" name="Google Shape;58;p10"/>
          <p:cNvSpPr txBox="1">
            <a:spLocks noGrp="1"/>
          </p:cNvSpPr>
          <p:nvPr>
            <p:ph type="body" idx="1"/>
          </p:nvPr>
        </p:nvSpPr>
        <p:spPr>
          <a:xfrm>
            <a:off x="328017" y="4226025"/>
            <a:ext cx="8388600" cy="393600"/>
          </a:xfrm>
          <a:prstGeom prst="rect">
            <a:avLst/>
          </a:prstGeom>
        </p:spPr>
        <p:txBody>
          <a:bodyPr spcFirstLastPara="1" wrap="square" lIns="91425" tIns="91425" rIns="91425" bIns="91425" anchor="ctr" anchorCtr="0">
            <a:noAutofit/>
          </a:bodyPr>
          <a:lstStyle>
            <a:lvl1pPr marL="457200" lvl="0" indent="-228600" rtl="0">
              <a:lnSpc>
                <a:spcPct val="100000"/>
              </a:lnSpc>
              <a:spcBef>
                <a:spcPts val="0"/>
              </a:spcBef>
              <a:spcAft>
                <a:spcPts val="0"/>
              </a:spcAft>
              <a:buSzPts val="1800"/>
              <a:buNone/>
              <a:defRPr/>
            </a:lvl1pPr>
          </a:lstStyle>
          <a:p>
            <a:endParaRPr/>
          </a:p>
        </p:txBody>
      </p:sp>
      <p:sp>
        <p:nvSpPr>
          <p:cNvPr id="59" name="Google Shape;59;p10"/>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wiss-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400250" y="575950"/>
            <a:ext cx="6321600" cy="635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1pPr>
            <a:lvl2pPr lvl="1"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2pPr>
            <a:lvl3pPr lvl="2"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3pPr>
            <a:lvl4pPr lvl="3"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4pPr>
            <a:lvl5pPr lvl="4"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5pPr>
            <a:lvl6pPr lvl="5"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6pPr>
            <a:lvl7pPr lvl="6"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7pPr>
            <a:lvl8pPr lvl="7"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8pPr>
            <a:lvl9pPr lvl="8"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2410112" y="1595776"/>
            <a:ext cx="6321600" cy="30024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marL="914400" lvl="1"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2pPr>
            <a:lvl3pPr marL="1371600" lvl="2"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3pPr>
            <a:lvl4pPr marL="1828800" lvl="3"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4pPr>
            <a:lvl5pPr marL="2286000" lvl="4"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5pPr>
            <a:lvl6pPr marL="2743200" lvl="5"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6pPr>
            <a:lvl7pPr marL="3200400" lvl="6"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7pPr>
            <a:lvl8pPr marL="3657600" lvl="7"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8pPr>
            <a:lvl9pPr marL="4114800" lvl="8" indent="-317500" rtl="0">
              <a:lnSpc>
                <a:spcPct val="115000"/>
              </a:lnSpc>
              <a:spcBef>
                <a:spcPts val="1600"/>
              </a:spcBef>
              <a:spcAft>
                <a:spcPts val="1600"/>
              </a:spcAft>
              <a:buClr>
                <a:schemeClr val="dk2"/>
              </a:buClr>
              <a:buSzPts val="1400"/>
              <a:buFont typeface="Lato"/>
              <a:buChar char="■"/>
              <a:defRPr>
                <a:solidFill>
                  <a:schemeClr val="dk2"/>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97999" y="4688759"/>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dk2"/>
                </a:solidFill>
                <a:latin typeface="Lato"/>
                <a:ea typeface="Lato"/>
                <a:cs typeface="Lato"/>
                <a:sym typeface="Lato"/>
              </a:defRPr>
            </a:lvl1pPr>
            <a:lvl2pPr lvl="1" algn="r" rtl="0">
              <a:buNone/>
              <a:defRPr sz="1000">
                <a:solidFill>
                  <a:schemeClr val="dk2"/>
                </a:solidFill>
                <a:latin typeface="Lato"/>
                <a:ea typeface="Lato"/>
                <a:cs typeface="Lato"/>
                <a:sym typeface="Lato"/>
              </a:defRPr>
            </a:lvl2pPr>
            <a:lvl3pPr lvl="2" algn="r" rtl="0">
              <a:buNone/>
              <a:defRPr sz="1000">
                <a:solidFill>
                  <a:schemeClr val="dk2"/>
                </a:solidFill>
                <a:latin typeface="Lato"/>
                <a:ea typeface="Lato"/>
                <a:cs typeface="Lato"/>
                <a:sym typeface="Lato"/>
              </a:defRPr>
            </a:lvl3pPr>
            <a:lvl4pPr lvl="3" algn="r" rtl="0">
              <a:buNone/>
              <a:defRPr sz="1000">
                <a:solidFill>
                  <a:schemeClr val="dk2"/>
                </a:solidFill>
                <a:latin typeface="Lato"/>
                <a:ea typeface="Lato"/>
                <a:cs typeface="Lato"/>
                <a:sym typeface="Lato"/>
              </a:defRPr>
            </a:lvl4pPr>
            <a:lvl5pPr lvl="4" algn="r" rtl="0">
              <a:buNone/>
              <a:defRPr sz="1000">
                <a:solidFill>
                  <a:schemeClr val="dk2"/>
                </a:solidFill>
                <a:latin typeface="Lato"/>
                <a:ea typeface="Lato"/>
                <a:cs typeface="Lato"/>
                <a:sym typeface="Lato"/>
              </a:defRPr>
            </a:lvl5pPr>
            <a:lvl6pPr lvl="5" algn="r" rtl="0">
              <a:buNone/>
              <a:defRPr sz="1000">
                <a:solidFill>
                  <a:schemeClr val="dk2"/>
                </a:solidFill>
                <a:latin typeface="Lato"/>
                <a:ea typeface="Lato"/>
                <a:cs typeface="Lato"/>
                <a:sym typeface="Lato"/>
              </a:defRPr>
            </a:lvl6pPr>
            <a:lvl7pPr lvl="6" algn="r" rtl="0">
              <a:buNone/>
              <a:defRPr sz="1000">
                <a:solidFill>
                  <a:schemeClr val="dk2"/>
                </a:solidFill>
                <a:latin typeface="Lato"/>
                <a:ea typeface="Lato"/>
                <a:cs typeface="Lato"/>
                <a:sym typeface="Lato"/>
              </a:defRPr>
            </a:lvl7pPr>
            <a:lvl8pPr lvl="7" algn="r" rtl="0">
              <a:buNone/>
              <a:defRPr sz="1000">
                <a:solidFill>
                  <a:schemeClr val="dk2"/>
                </a:solidFill>
                <a:latin typeface="Lato"/>
                <a:ea typeface="Lato"/>
                <a:cs typeface="Lato"/>
                <a:sym typeface="Lato"/>
              </a:defRPr>
            </a:lvl8pPr>
            <a:lvl9pPr lvl="8" algn="r" rtl="0">
              <a:buNone/>
              <a:defRPr sz="1000">
                <a:solidFill>
                  <a:schemeClr val="dk2"/>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1.xml"/><Relationship Id="rId4" Type="http://schemas.openxmlformats.org/officeDocument/2006/relationships/image" Target="../media/image7.emf"/></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1.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1.xml"/><Relationship Id="rId5" Type="http://schemas.openxmlformats.org/officeDocument/2006/relationships/image" Target="../media/image6.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4"/>
          <p:cNvSpPr txBox="1">
            <a:spLocks noGrp="1"/>
          </p:cNvSpPr>
          <p:nvPr>
            <p:ph type="ctrTitle"/>
          </p:nvPr>
        </p:nvSpPr>
        <p:spPr>
          <a:xfrm>
            <a:off x="2371725" y="630225"/>
            <a:ext cx="6331500" cy="1542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700"/>
              <a:t>PREDICTING BULLWHIP EFFECT USING MACHINE LEARNING</a:t>
            </a:r>
            <a:endParaRPr sz="3700"/>
          </a:p>
        </p:txBody>
      </p:sp>
      <p:graphicFrame>
        <p:nvGraphicFramePr>
          <p:cNvPr id="3" name="Table 2"/>
          <p:cNvGraphicFramePr>
            <a:graphicFrameLocks noGrp="1"/>
          </p:cNvGraphicFramePr>
          <p:nvPr/>
        </p:nvGraphicFramePr>
        <p:xfrm>
          <a:off x="3529013" y="3665952"/>
          <a:ext cx="4084320" cy="914400"/>
        </p:xfrm>
        <a:graphic>
          <a:graphicData uri="http://schemas.openxmlformats.org/drawingml/2006/table">
            <a:tbl>
              <a:tblPr/>
              <a:tblGrid>
                <a:gridCol w="2042160">
                  <a:extLst>
                    <a:ext uri="{9D8B030D-6E8A-4147-A177-3AD203B41FA5}">
                      <a16:colId xmlns:a16="http://schemas.microsoft.com/office/drawing/2014/main" val="20000"/>
                    </a:ext>
                  </a:extLst>
                </a:gridCol>
                <a:gridCol w="2042160">
                  <a:extLst>
                    <a:ext uri="{9D8B030D-6E8A-4147-A177-3AD203B41FA5}">
                      <a16:colId xmlns:a16="http://schemas.microsoft.com/office/drawing/2014/main" val="20001"/>
                    </a:ext>
                  </a:extLst>
                </a:gridCol>
              </a:tblGrid>
              <a:tr h="0">
                <a:tc>
                  <a:txBody>
                    <a:bodyPr/>
                    <a:lstStyle/>
                    <a:p>
                      <a:pPr algn="ctr" fontAlgn="base"/>
                      <a:r>
                        <a:rPr lang="en-US" sz="1400" b="0" i="0" u="none" strike="noStrike">
                          <a:solidFill>
                            <a:srgbClr val="FFFFFF"/>
                          </a:solidFill>
                          <a:effectLst/>
                          <a:latin typeface="Arial"/>
                        </a:rPr>
                        <a:t>ABHINAV DISKHIT</a:t>
                      </a:r>
                      <a:r>
                        <a:rPr lang="en-US" sz="1400" b="0" i="0">
                          <a:solidFill>
                            <a:srgbClr val="F46524"/>
                          </a:solidFill>
                          <a:effectLst/>
                          <a:latin typeface="Arial"/>
                        </a:rPr>
                        <a:t>​</a:t>
                      </a:r>
                      <a:endParaRPr lang="en-US" b="0" i="0">
                        <a:solidFill>
                          <a:srgbClr val="F46524"/>
                        </a:solidFill>
                        <a:effectLst/>
                      </a:endParaRPr>
                    </a:p>
                  </a:txBody>
                  <a:tcPr>
                    <a:lnL w="10295" cap="flat" cmpd="sng" algn="ctr">
                      <a:solidFill>
                        <a:srgbClr val="FFFFFF"/>
                      </a:solidFill>
                      <a:prstDash val="solid"/>
                      <a:round/>
                      <a:headEnd type="none" w="med" len="med"/>
                      <a:tailEnd type="none" w="med" len="med"/>
                    </a:lnL>
                    <a:lnR w="10295" cap="flat" cmpd="sng" algn="ctr">
                      <a:solidFill>
                        <a:srgbClr val="FFFFFF"/>
                      </a:solidFill>
                      <a:prstDash val="solid"/>
                      <a:round/>
                      <a:headEnd type="none" w="med" len="med"/>
                      <a:tailEnd type="none" w="med" len="med"/>
                    </a:lnR>
                    <a:lnT w="10295" cap="flat" cmpd="sng" algn="ctr">
                      <a:solidFill>
                        <a:srgbClr val="FFFFFF"/>
                      </a:solidFill>
                      <a:prstDash val="solid"/>
                      <a:round/>
                      <a:headEnd type="none" w="med" len="med"/>
                      <a:tailEnd type="none" w="med" len="med"/>
                    </a:lnT>
                    <a:lnB w="10295" cap="flat" cmpd="sng" algn="ctr">
                      <a:solidFill>
                        <a:srgbClr val="FFFFFF"/>
                      </a:solidFill>
                      <a:prstDash val="solid"/>
                      <a:round/>
                      <a:headEnd type="none" w="med" len="med"/>
                      <a:tailEnd type="none" w="med" len="med"/>
                    </a:lnB>
                  </a:tcPr>
                </a:tc>
                <a:tc>
                  <a:txBody>
                    <a:bodyPr/>
                    <a:lstStyle/>
                    <a:p>
                      <a:pPr algn="ctr" fontAlgn="base"/>
                      <a:r>
                        <a:rPr lang="en-US" sz="1400" b="0" i="0" u="none" strike="noStrike">
                          <a:solidFill>
                            <a:srgbClr val="FFFFFF"/>
                          </a:solidFill>
                          <a:effectLst/>
                          <a:latin typeface="Arial"/>
                        </a:rPr>
                        <a:t>2K17/ME/008</a:t>
                      </a:r>
                      <a:r>
                        <a:rPr lang="en-US" sz="1400" b="0" i="0">
                          <a:solidFill>
                            <a:srgbClr val="F46524"/>
                          </a:solidFill>
                          <a:effectLst/>
                          <a:latin typeface="Arial"/>
                        </a:rPr>
                        <a:t>​</a:t>
                      </a:r>
                      <a:endParaRPr lang="en-US" b="0" i="0">
                        <a:solidFill>
                          <a:srgbClr val="F46524"/>
                        </a:solidFill>
                        <a:effectLst/>
                      </a:endParaRPr>
                    </a:p>
                  </a:txBody>
                  <a:tcPr>
                    <a:lnL w="10295" cap="flat" cmpd="sng" algn="ctr">
                      <a:solidFill>
                        <a:srgbClr val="FFFFFF"/>
                      </a:solidFill>
                      <a:prstDash val="solid"/>
                      <a:round/>
                      <a:headEnd type="none" w="med" len="med"/>
                      <a:tailEnd type="none" w="med" len="med"/>
                    </a:lnL>
                    <a:lnR w="10295" cap="flat" cmpd="sng" algn="ctr">
                      <a:solidFill>
                        <a:srgbClr val="FFFFFF"/>
                      </a:solidFill>
                      <a:prstDash val="solid"/>
                      <a:round/>
                      <a:headEnd type="none" w="med" len="med"/>
                      <a:tailEnd type="none" w="med" len="med"/>
                    </a:lnR>
                    <a:lnT w="10295" cap="flat" cmpd="sng" algn="ctr">
                      <a:solidFill>
                        <a:srgbClr val="FFFFFF"/>
                      </a:solidFill>
                      <a:prstDash val="solid"/>
                      <a:round/>
                      <a:headEnd type="none" w="med" len="med"/>
                      <a:tailEnd type="none" w="med" len="med"/>
                    </a:lnT>
                    <a:lnB w="10295"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0"/>
                  </a:ext>
                </a:extLst>
              </a:tr>
              <a:tr h="289560">
                <a:tc>
                  <a:txBody>
                    <a:bodyPr/>
                    <a:lstStyle/>
                    <a:p>
                      <a:pPr algn="ctr" fontAlgn="base"/>
                      <a:r>
                        <a:rPr lang="en-US" sz="1400" b="0" i="0" u="none" strike="noStrike">
                          <a:solidFill>
                            <a:srgbClr val="FFFFFF"/>
                          </a:solidFill>
                          <a:effectLst/>
                          <a:latin typeface="Arial"/>
                        </a:rPr>
                        <a:t>ABHIRUP PODDAR</a:t>
                      </a:r>
                      <a:r>
                        <a:rPr lang="en-US" sz="1400" b="0" i="0">
                          <a:solidFill>
                            <a:srgbClr val="F46524"/>
                          </a:solidFill>
                          <a:effectLst/>
                          <a:latin typeface="Arial"/>
                        </a:rPr>
                        <a:t>​</a:t>
                      </a:r>
                      <a:endParaRPr lang="en-US" b="0" i="0">
                        <a:solidFill>
                          <a:srgbClr val="F46524"/>
                        </a:solidFill>
                        <a:effectLst/>
                      </a:endParaRPr>
                    </a:p>
                  </a:txBody>
                  <a:tcPr>
                    <a:lnL w="10295" cap="flat" cmpd="sng" algn="ctr">
                      <a:solidFill>
                        <a:srgbClr val="FFFFFF"/>
                      </a:solidFill>
                      <a:prstDash val="solid"/>
                      <a:round/>
                      <a:headEnd type="none" w="med" len="med"/>
                      <a:tailEnd type="none" w="med" len="med"/>
                    </a:lnL>
                    <a:lnR w="10295" cap="flat" cmpd="sng" algn="ctr">
                      <a:solidFill>
                        <a:srgbClr val="FFFFFF"/>
                      </a:solidFill>
                      <a:prstDash val="solid"/>
                      <a:round/>
                      <a:headEnd type="none" w="med" len="med"/>
                      <a:tailEnd type="none" w="med" len="med"/>
                    </a:lnR>
                    <a:lnT w="10295" cap="flat" cmpd="sng" algn="ctr">
                      <a:solidFill>
                        <a:srgbClr val="FFFFFF"/>
                      </a:solidFill>
                      <a:prstDash val="solid"/>
                      <a:round/>
                      <a:headEnd type="none" w="med" len="med"/>
                      <a:tailEnd type="none" w="med" len="med"/>
                    </a:lnT>
                    <a:lnB w="10295" cap="flat" cmpd="sng" algn="ctr">
                      <a:solidFill>
                        <a:srgbClr val="FFFFFF"/>
                      </a:solidFill>
                      <a:prstDash val="solid"/>
                      <a:round/>
                      <a:headEnd type="none" w="med" len="med"/>
                      <a:tailEnd type="none" w="med" len="med"/>
                    </a:lnB>
                  </a:tcPr>
                </a:tc>
                <a:tc>
                  <a:txBody>
                    <a:bodyPr/>
                    <a:lstStyle/>
                    <a:p>
                      <a:pPr algn="ctr" fontAlgn="base"/>
                      <a:r>
                        <a:rPr lang="en-US" sz="1400" b="0" i="0" u="none" strike="noStrike">
                          <a:solidFill>
                            <a:srgbClr val="FFFFFF"/>
                          </a:solidFill>
                          <a:effectLst/>
                          <a:latin typeface="Arial"/>
                        </a:rPr>
                        <a:t>2K17/ME/009</a:t>
                      </a:r>
                      <a:r>
                        <a:rPr lang="en-US" sz="1400" b="0" i="0">
                          <a:solidFill>
                            <a:srgbClr val="F46524"/>
                          </a:solidFill>
                          <a:effectLst/>
                          <a:latin typeface="Arial"/>
                        </a:rPr>
                        <a:t>​</a:t>
                      </a:r>
                      <a:endParaRPr lang="en-US" b="0" i="0">
                        <a:solidFill>
                          <a:srgbClr val="F46524"/>
                        </a:solidFill>
                        <a:effectLst/>
                      </a:endParaRPr>
                    </a:p>
                  </a:txBody>
                  <a:tcPr>
                    <a:lnL w="10295" cap="flat" cmpd="sng" algn="ctr">
                      <a:solidFill>
                        <a:srgbClr val="FFFFFF"/>
                      </a:solidFill>
                      <a:prstDash val="solid"/>
                      <a:round/>
                      <a:headEnd type="none" w="med" len="med"/>
                      <a:tailEnd type="none" w="med" len="med"/>
                    </a:lnL>
                    <a:lnR w="10295" cap="flat" cmpd="sng" algn="ctr">
                      <a:solidFill>
                        <a:srgbClr val="FFFFFF"/>
                      </a:solidFill>
                      <a:prstDash val="solid"/>
                      <a:round/>
                      <a:headEnd type="none" w="med" len="med"/>
                      <a:tailEnd type="none" w="med" len="med"/>
                    </a:lnR>
                    <a:lnT w="10295" cap="flat" cmpd="sng" algn="ctr">
                      <a:solidFill>
                        <a:srgbClr val="FFFFFF"/>
                      </a:solidFill>
                      <a:prstDash val="solid"/>
                      <a:round/>
                      <a:headEnd type="none" w="med" len="med"/>
                      <a:tailEnd type="none" w="med" len="med"/>
                    </a:lnT>
                    <a:lnB w="10295"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1"/>
                  </a:ext>
                </a:extLst>
              </a:tr>
              <a:tr h="289560">
                <a:tc>
                  <a:txBody>
                    <a:bodyPr/>
                    <a:lstStyle/>
                    <a:p>
                      <a:pPr algn="ctr" fontAlgn="base"/>
                      <a:r>
                        <a:rPr lang="en-US" sz="1400" b="0" i="0" u="none" strike="noStrike">
                          <a:solidFill>
                            <a:srgbClr val="FFFFFF"/>
                          </a:solidFill>
                          <a:effectLst/>
                          <a:latin typeface="Arial"/>
                        </a:rPr>
                        <a:t>ARHAM ANWAR</a:t>
                      </a:r>
                      <a:r>
                        <a:rPr lang="en-US" sz="1400" b="0" i="0">
                          <a:solidFill>
                            <a:srgbClr val="F46524"/>
                          </a:solidFill>
                          <a:effectLst/>
                          <a:latin typeface="Arial"/>
                        </a:rPr>
                        <a:t>​</a:t>
                      </a:r>
                      <a:endParaRPr lang="en-US" b="0" i="0">
                        <a:solidFill>
                          <a:srgbClr val="F46524"/>
                        </a:solidFill>
                        <a:effectLst/>
                      </a:endParaRPr>
                    </a:p>
                  </a:txBody>
                  <a:tcPr>
                    <a:lnL w="10295" cap="flat" cmpd="sng" algn="ctr">
                      <a:solidFill>
                        <a:srgbClr val="FFFFFF"/>
                      </a:solidFill>
                      <a:prstDash val="solid"/>
                      <a:round/>
                      <a:headEnd type="none" w="med" len="med"/>
                      <a:tailEnd type="none" w="med" len="med"/>
                    </a:lnL>
                    <a:lnR w="10295" cap="flat" cmpd="sng" algn="ctr">
                      <a:solidFill>
                        <a:srgbClr val="FFFFFF"/>
                      </a:solidFill>
                      <a:prstDash val="solid"/>
                      <a:round/>
                      <a:headEnd type="none" w="med" len="med"/>
                      <a:tailEnd type="none" w="med" len="med"/>
                    </a:lnR>
                    <a:lnT w="10295" cap="flat" cmpd="sng" algn="ctr">
                      <a:solidFill>
                        <a:srgbClr val="FFFFFF"/>
                      </a:solidFill>
                      <a:prstDash val="solid"/>
                      <a:round/>
                      <a:headEnd type="none" w="med" len="med"/>
                      <a:tailEnd type="none" w="med" len="med"/>
                    </a:lnT>
                    <a:lnB w="10295" cap="flat" cmpd="sng" algn="ctr">
                      <a:solidFill>
                        <a:srgbClr val="FFFFFF"/>
                      </a:solidFill>
                      <a:prstDash val="solid"/>
                      <a:round/>
                      <a:headEnd type="none" w="med" len="med"/>
                      <a:tailEnd type="none" w="med" len="med"/>
                    </a:lnB>
                  </a:tcPr>
                </a:tc>
                <a:tc>
                  <a:txBody>
                    <a:bodyPr/>
                    <a:lstStyle/>
                    <a:p>
                      <a:pPr algn="ctr" fontAlgn="base"/>
                      <a:r>
                        <a:rPr lang="en-US" sz="1400" b="0" i="0" u="none" strike="noStrike" dirty="0">
                          <a:solidFill>
                            <a:srgbClr val="FFFFFF"/>
                          </a:solidFill>
                          <a:effectLst/>
                          <a:latin typeface="Arial"/>
                        </a:rPr>
                        <a:t>2K17/ME/059</a:t>
                      </a:r>
                      <a:r>
                        <a:rPr lang="en-US" sz="1400" b="0" i="0" dirty="0">
                          <a:solidFill>
                            <a:srgbClr val="F46524"/>
                          </a:solidFill>
                          <a:effectLst/>
                          <a:latin typeface="Arial"/>
                        </a:rPr>
                        <a:t>​</a:t>
                      </a:r>
                      <a:endParaRPr lang="en-US" b="0" i="0" dirty="0">
                        <a:solidFill>
                          <a:srgbClr val="F46524"/>
                        </a:solidFill>
                        <a:effectLst/>
                      </a:endParaRPr>
                    </a:p>
                  </a:txBody>
                  <a:tcPr>
                    <a:lnL w="10295" cap="flat" cmpd="sng" algn="ctr">
                      <a:solidFill>
                        <a:srgbClr val="FFFFFF"/>
                      </a:solidFill>
                      <a:prstDash val="solid"/>
                      <a:round/>
                      <a:headEnd type="none" w="med" len="med"/>
                      <a:tailEnd type="none" w="med" len="med"/>
                    </a:lnL>
                    <a:lnR w="10295" cap="flat" cmpd="sng" algn="ctr">
                      <a:solidFill>
                        <a:srgbClr val="FFFFFF"/>
                      </a:solidFill>
                      <a:prstDash val="solid"/>
                      <a:round/>
                      <a:headEnd type="none" w="med" len="med"/>
                      <a:tailEnd type="none" w="med" len="med"/>
                    </a:lnR>
                    <a:lnT w="10295" cap="flat" cmpd="sng" algn="ctr">
                      <a:solidFill>
                        <a:srgbClr val="FFFFFF"/>
                      </a:solidFill>
                      <a:prstDash val="solid"/>
                      <a:round/>
                      <a:headEnd type="none" w="med" len="med"/>
                      <a:tailEnd type="none" w="med" len="med"/>
                    </a:lnT>
                    <a:lnB w="10295"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
        <p:nvSpPr>
          <p:cNvPr id="4" name="Rectangle 1"/>
          <p:cNvSpPr>
            <a:spLocks noChangeArrowheads="1"/>
          </p:cNvSpPr>
          <p:nvPr/>
        </p:nvSpPr>
        <p:spPr bwMode="auto">
          <a:xfrm>
            <a:off x="3529013" y="264001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Times New Roman" pitchFamily="18" charset="0"/>
                <a:cs typeface="Times New Roman" pitchFamily="18" charset="0"/>
              </a:rPr>
              <a:t> </a:t>
            </a:r>
            <a:endParaRPr kumimoji="0" lang="en-US" sz="1800" b="0" i="0" u="none" strike="noStrike" cap="none" normalizeH="0" baseline="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7" name="Rectangle 6"/>
          <p:cNvSpPr/>
          <p:nvPr/>
        </p:nvSpPr>
        <p:spPr>
          <a:xfrm>
            <a:off x="3529012" y="3387693"/>
            <a:ext cx="1279517" cy="307777"/>
          </a:xfrm>
          <a:prstGeom prst="rect">
            <a:avLst/>
          </a:prstGeom>
        </p:spPr>
        <p:txBody>
          <a:bodyPr wrap="none">
            <a:spAutoFit/>
          </a:bodyPr>
          <a:lstStyle/>
          <a:p>
            <a:r>
              <a:rPr lang="en-US" dirty="0">
                <a:solidFill>
                  <a:schemeClr val="bg1"/>
                </a:solidFill>
              </a:rPr>
              <a:t>Submitted by:​</a:t>
            </a:r>
            <a:endParaRPr lang="en-IN" dirty="0">
              <a:solidFill>
                <a:schemeClr val="bg1"/>
              </a:solidFill>
            </a:endParaRPr>
          </a:p>
        </p:txBody>
      </p:sp>
      <p:sp>
        <p:nvSpPr>
          <p:cNvPr id="8" name="AutoShape 4" descr="data:image/png;base64,%20iVBORw0KGgoAAAANSUhEUgAAAP4AAAD8CAYAAABXXhlaAAAAAXNSR0IArs4c6QAAAARnQU1BAACxjwv8YQUAAAAJcEhZcwAADsMAAA7DAcdvqGQAAP+lSURBVHhe7L0FgB3XleZ/60FzC1otZmZmWbJlZjvmxHHiwASGdnB3dmf/s45ndnhnZ2d3h7IDYSd2nJiZ2gILLWZmaKlJLTU8qP/3O/Wq9brdJFmSJVvHLnX3g4J7D3wH7rnuKl2lq/TZIy/z8ypdwfTEuHFFZ1Ipr6BPn7ony8qSvPYfR48uzk03DEv6qd7RtDvTkBfZ+T827zv6xHXXxRqP7B3hpSPjPd8vSEe8vf7phs1/cfjwyb++eVJh5e6q0V7KL3VRrzaW6+1+Ut+xi4iemD69oL6yMp73pd2nnnzSpTMvX6UrkK4K/hVA/zx9enxvdXW3iGvo4nJzGmOlyfIny/bVPzFqVGnCNcxMJRLjPOfleJ6/JxqNr4vGXWV9XcNNEu7rfOcGec4/FYnHVuYVFL1Rd6a2NJ1I3uJ5kTl6L9fz3V4vkn7dj+etj6XTI5PJ5M1+OtXPeV5NJBpZHc3v9ny0sPBUsub4uGRD40Qv7fK8uLdPymR5dOCIPZt79fLHbdvWw52u6OK8vHrXtWvFk6tXn8nc+lW6TOmq4F9GJMudU19fn5+X1xgtipU0/P769Wf+55w5eVVVh8clG/0ZaecPjnreKS83vtyLxg+l6uvHu2TyG+lUeoq+nu8ibrOLeO9FvdjuVDLxmPPTs2Kel5+ShHux6J5ILPZCOpHqk06lro9FvF6+Xk+m02kvGvkgGott9FOpsXpvTsxzOXzH97zd0dzc73mR6OlUY+MCl0rOc77L0TUO+C7yw2g09+1ITo6fajw9z6XTA6VgqnWhtX6X7qv+bO3aE9+5bnBuQ4Wfn5tKe64yVf/kkSNXFcJlQlcF/5Mh7wkd30G2dPDC38yZk19VVT4ulWgc73uRwphLH2zIz10TS7gB6UT9l10qda/z/Z4SxoZoPL44Eo3tSCaS/dPJxntktSWrOpHvJySUJ7xo9KifTI+SIBbaySHBgUgkUqHP5Ogo1oeDl3Xot3pP500L+uvveNbrCSmM/for5qfSPT0/XdD0XiS6Ropkhe97cUn+HX463cOLeEnd11IvnvfDbt3zX62pOjVa5xwj3ZLjN3i7cp1b9p19+6r1fa7O8zcbg6t06Yg5vEqXkPwnXOQ7L40qSTV6faMNfiK/uPiIl5ubrq0+Nq/xTP2vuVR6ssQi3/PcoWhuzvsu7RcLfs+XPz4qlA4Jaa0UQJ3v/LiX9rtlXjbSZ2ReXUq/xnQ0m1+9Z6fQi63NO++19roBBr0RyfxtH9JFZL0jZ6RcIrrf7rzM67qvikgsujYez13a2FC/QChihO4zx3mR/REX+VFxcfenGnv0qE4e2dPX95NdvVhO5ZlTyeN/e/BgHee+SpeGWpvoq3SR6O9GjMg94iem+anknZKSUXopFY1G13ix+FFZ7vny1R+QdJUggpLcZNSLHPVlqP20X6LX88Jomk2a/vHtH5PlJgontPmr50+dOR+f4X1+6h7TXiRSo99P+n66n9BIPhoj6VyjFMLynNz87ycTibhckRn6TA99qVxK4d1U3Cv7620HDuujV+kSUDivV+kC059PnNj9dPJMv2gy1cPF4/Uulr83kTw1xK9vfCidTD0qQSnlc4LfuzwvciztpwfJTx6qCZGsBBMjy24CJYvZXPKyhF2wvdlP3gs+z2H/B5N89p92yL4ZfEkUfEX/8r/Zc/ul6XX7Cdl7Zyn4bPPr208pBLkCa9PpVBFIQK8U6s0z+sKiSDT6/aK+Pd6tPV7dN+KlS1Kea5A7cWj6+N2HHn7GEMxVuoDUfMau0sehkL/lr48rOVlZd71LJa/3U26oF/VqYpGc95N+clA60Xhn1PcnprKENx1Ia1oCE828dJbsreBnSzIBQwAjEfvdfkb4GQ3+jkZRLPa6BEs3KNtr7+sw4eS0Oj/nTgc/5atL/6ScBNN+F9rQW/wevGdH5nNN99T05CJuyV7g98zPDNk98Vp4TV7ToTPVROPxl6I5uYuS9XWT9dIQP+Kd1v0vyYlEXnZb9+x80u4wODFn4OdVOn9qPjNX6ZzpoYceio5bsb24MlKTm+9V1feL9KiviqVuqm9o/A+pVPoGOcAxRESWbr8+LhlKlciOd+0M55pwZAuJhAYBtiMed7F4jovn5bl4Qb7LKSh0uUVFwVGo33XE9Vo8P9/Fc/NcLDdXSiDqorHg+ygDBNMEGyHXwc9UotEl6+tdo45EXZ1rOH06c9S6htpa16ifjWfOuER9nUs2NOjzieB7yWSgDOw++SdQRp0hfS7lopETUgu1Ot9A/Z3Dd71oZHskFv9xQTr2j0UlJQ2nkslCx7V711U+WbavQV+9qgDOk64K/scgCmcazpy6QR75QolnX9/3jkXjkQ0ukZ4l//a2iOcNSmeEFt9XPxBjRAK39yzpVfscP1OoibQJTVTCakJc3MUVdO3mCnuUuMKSHq6otKcr6lHqCruXuPxuXV1ecbHLQdAR8pw8fS9HAh5zEY5QUUjokchAFvVP+BPZsUtzn1jyQBGkU0knl8R+JhsTOhoChSDBa6g95epqatyZykpXW3HS1Z444U6fDI4zVZWurrrGFEWyrl4KIRFcLkQhmSNzI02kqxOUJMJvqIe3076svhdZHYlFf6w3hmgEh+kjZCBXxmKRl2L9D+x7sozwwVU6V2o++lepM8SY+b85YkRul3TdNYlU+ndlN6eJc4vEnLURL3JYQtRNEtRPLJ6POEHhQEu0zlrZjLCJuZ2grqx1ocvv2l1C3cMV9+zlinv3dsW9ermiklJXUFLiCrp3d3ldJeiFRWbhc/Kx5DpyCJo31yVtUUsUgYQ1CWMnCSuPtU+gCOrOmDKor6mW0Fe505UVUgAVUgbH3anjx13NsWOu9mS5KYm66mp9r96eHUlvcktwRTLXzx4vlKV+VuivnXqhr34v4db11m4vGvthcWHsx/91455jTzzxhD38k08+GUCOq9QhdX62P8NE5dz+qqo+qXTdaAltsWwSkehYJOXfIuvzm1HPKzJB0mgSaTfrLvOvP4PxzQhaCIVlfk1YcwoKJOhdZbllxXuWum79+rmuffvr6Ou69O6j13q6gm4Sdix6vqXQmxHCl2xsDOC2DuC2HYLrZrX1u1lus+DckpCEvtfsXgx/SAAzt2oxARCCuQQgBh1SStF4zFBENBbX3zHdf649A2gim7gXXIO6GikBKYBTx4+56iOHdRxxlYcOutry41IEJ00RgBwSegbukzEyJcT1s5UQQ6d/oxagCAYUtRGNxt6J5+b8g57oSLKxvm/ai6Qi6fSenGj+3id37qzhs1epbcoa4avUFv3ncQNGeA3uXkHfu/VnTw3bQQnLCQnQQAnQXHFkLLRUTYRw6Uc4wIEwxSTA+YLn3V3XPr1d9wGDXM9hI1zP4cNd94EDJfD9TBEgXCEhpIEA40fL0jb53oLc+NuyuPydNJ9bSiAj/KHPjoBzJ5zHxNsES5qpyR/X3etvUwZSDiZzGWUQxgIQfhN6CToCT1wB1yK3sCCILUiBxfLyA0WQ5V6cJd+Uwanj5a7q8CF3cu8eV75rl/3k79oT5a5eSgAlxn03G7tsJZAhvUe14bFYLLqUAiLNy0gptYTe+EAK4GfJlLfsal1A+/TRUb1KRixmYcHLE5Mnd2s8U/GIn0z9ZwnGQL0VFeMlJTCNYs+05/uFeq35OCKsJli+CQ2WvUuvPibgfcaOdb1Hj3WlQ4bqtV4S9G4SmrxmTI6gN0qYG8+cdqcrKgWfT+onVrLKJSTwqXTSBBb3wIJ7eQij/Hv9ThDPgnkSQgTVDn3OLLdgdSQqQefIJovYB4oCZBCgBiEICaL59oLnhi50cF8J/Z3Af9d7IAq7FymEvC5dXKFcElwT4hG5+hukYq5I5tlCRdYoRYDlrxIKOLZjmzuyZYs7vn2bqziw39wGUwIgFFNULe5XJDWmOfATOp3AgMsxZeBcnXDW96K5ed/98+171j/xxHUx5xamr7oAH6VgNq6SEb5i8qmnBvt+wxRJwmD560fhq1Si4aZ0OvU4IpP5qFmkzA8bQ2NoLKwOYHGeBLp7/wGu18hRru/Ycfaz+4CB5r8D3RFUmBpCyBBsC5Lp52nBYCwggofAmFsgvz63qDgI9hXIumYi9SbgCDaWNuMvB8KSse6y3PqnSfCaYHQ485kHgXjPngOUEB4SvuD3LOWQSLok0X9TCigD+fpCH/Wnag2FEPE3hYDSk+Dnd+kqZSCFINelkOfXc4SEgKPg6qqqXPXRI658z253dOtWHVuECHbLNSg3ZcPthghENxp8WXT2t8zv0ejiaF78Bf2yQ4ppeCTi1cYi8dVdujdu+r1lV1FASNnj9pmnJ8aNGNdY33CPhPd233O9JBWVArxnxPF9JBDjMx87SxKIUEiA8rkSaOB6z6HDXK9Ro1yvESNl2Ye5bv37WyQeuAzx+SAIJmGXoMP0wHXy58BxhBhLjVuAoBucJqBnkXusea6dK1QcF4pQQAg/1+8cYb1TUgK4ICAU3A8dZwIF0HgGF0TIQO/bGOl+eS5SjmQkUIKFPUrtOUOqk7UnIFixb6/cgZ3u2M4d7viO7a5y/35TiigaBD+sT/iIEohEj8kN2CeFVSeE1lfjifZcHo/Eno0MHPJmuGz5s06facEHztc07IoP0O8luVF/+0H/S34q+c2o788wQyjrJ4+TqjEOHG9MollFDoQEq1vQrZsJfOnwEa7/hElm4XsOH2YBuhCmIthYcVJdddVV7kxFhTsjJm+sP2NWNxfLqPMgEETvcQGwjNGcs/7+xSLureLgAXds21b9JY2n5ygZMqSZQJ4rgRQapQQQZFJ8BPPOyG0xXz6ZsDhGfpdijZ2eV89NbCNPyABFF8YH6k/VCPpzX9vcoY3r7f5O7t9nMQFcBdBHIOxnEY1+0Vxp1D1f/+stfSLp+VVCb0/FuxT9VZeTp4/V9O7tVVRXp/7Pzp3UAnwm6TMr+NaoIpIc5KX8PmIxOYj5damGuq+JYT8X8V2PNp1CCbz4yiwXDNtj8FA3cNo0N2T6TNd33HjXrV//JsaFMfGHTwvCA2OrDh+WX3vC4G2erDjpOuA/CiJf/jBKpC1C0di1RcbkWZbu49IRQet1L/zSbX3rDUMTQ+fOcxNuu8MNnj4j84kLQ0Hs4ow7JcGtOnTIov0oQKlRE3rGoZsUKD9JbUbjZ2MDZ6orLSB4YM0at2/lcnd0+zZXozEFZVAD0d5o2Cki3tJoNP4PaT912Pdj+VEpAz/u9vzp1v1H9XYwsJ8hunDcc+WQ98S4cYUNjbW3u2TqcxKmyTILSUHCI+m0P0CCP0Q2uqglJ4SQHp+6S9++ZtmHz53rBkyeasIfROMDiJySD1xz/JhFrU8KsmLxEOpiwf2u/cTYvXpbIQ7BuCa/tR3CX66vEVKoOSUYHnX5xV0MLl8IqI9lXvPLZ92qn/3Uztlv/ARXefCguSfTHnjQXJULSaECYzxJQdbJquPHk+6rPnbUEAJjjAIolcuEYiQmEn43IUGv0eeObt/qdn+w1O1bvcpcAsYHwuVqsv5ZJAhwWC7MtnQiyZLkYr1QLhTwRrygy/fd5s0HKQnOfPQzQZ9FwXd/OHTorHS64T9KkG/UCHQTK6Yk+A1irKh4BmwdmGwxGhFuCAtUMmiorOB0N0iWEDgPUxK4Ci28+aaCoggOMJXXSd116d3LIDxRb/z1uJQAUXaEDuuPJSRA9xGLr+tX65y7li4Wg68UXK6Qj19g8YKSgYMsYNh71Cg798ehVU8/5Ta/8bobff1NbvTChYLVGwxed+vfz026+15DAReLEGaChJairK21IiAQASip4cxpK0umiKlUyrVb/wEW44Cw9BQIle/e6Q6sAwWsdEe2bDY3gDkLgp3NFGNCCqFR1yMDQCZAP7xNkZzYP9XX+9/7rKX/PhOCT684V1dZmmyMxFOxVDSSiixMNZ75fYnryLCkloHgNzuwRviP0gIIa8mgwWbhB06dJgs/2SxRGJmGAauPBgUqBOsa6+uEKqP6XrEEtJeEvrd+lpp1D4lzH9++XYy6Sd89atcrEnMPnzffdRciCC05gax1L71gQonQ9xgyWAqoiyELSxPKH+7ahzRhUAuAEgopLNgh5UYOnQAbisgKcCjO0Tn43YtG3LZ333G7ly2VUpvlJt5xp5TWKbet7B13Ys8eN+3+By07cakIJECw81Q5VX9HzRVI6Bmiet7AHehthU4oP4hsQ+WhA+6ohP7AurVyBT609OApoQjLimgsLRCouQznGELDJ33/lBDCsxqLv0unU7Up3/dikfyqP9ux84TeDj/6qaRPteA/Ic+uanDXLoW53ea6VHqaBEzmOVIvD31oKtV4W8T3S0PBh0IYCpNQ9w6k7zd+ohs2a44bMnO2CVdolYGWROQReHLRWHjy513l4/cYPMR17dvHUnatEaWuOxcvcmt+8axBVq5X1LOXmyChG33tdaZoIM75yp//qZTEVkMZU+970AJujbWnrfDlxP697pSEg8q6AZOnWFAuFs8NAmqVVYLIRfY8IJBKfZ5AIWgjSAFSjEP1YL7ckX0WOGNRz7ibbnZd+vS1YNq+D1e7oXr2oTNnZVCF2OUScgyKC2VaeeCAO5FxmUBGCD8VjrhMxFl4DQIBIPwosf1rVpniQomAqKBs14jHELY/o9fWSzG866dTORoqX/B/ezTXfz8a7bbnyc2bG4NPf/ro0y34PXsWNRTGb9BT/q6Efqb4iEqZ+kgkSoqui1iLyW4iGA0rSIqp34QJbuyNt7hhc+aaIBtz6cOUmBJUOr5zhysXY+Gn4g8Du3tIYPGTOyIsPFH0DS+/6CokdMxCg5BD4nStG3X9jYLcN8ry97cI+Bt//ZeWFht3y61u3M236BaoF8gEyY4eM1i+8bVXZSmTFkNAoCmCOS1LSXCOe688sM/tFRQOi21CF4P8OFF0EAToAlQAeqC4iPNTYlvcu4+UwS1uwMRJQUoyI2SXmri3mvJj5s9zgGK6SkGRMu0xaIjFWELB5tkPbVjvtr79ltslJVAhBUlswEhKNiRNfVrjIYivUU2n4Q395+2NRryf5EQLv/vkzp0HMx/91NGnWvD/cOTI/n6y7r+l0smHor7rHkZvbMKDZ7f0XFqCgDAScCNYN3rhDW743HkmNKEgIygn9+x2hzZtNBiK5e0hASGwRz4ahGA+ZRZjtUf4oaAGs0b6Dr7tlrdeN+vbd+x4g9zU72969RW3e/kyczmGzZkn6HtSn9kjlHHY4CxZAtwAWSpZ7AJzIwgsDpszx42/9Q7Xd8w4PVvKrGWivsFqBer0O8+x6dWXpeAmuX7jxpv1J9WIckC5oDwOy+qjEEqHDRfkf8iUD6sCPylijliHQKFQ1eGDpgCYi2hOnutNodSYsVYgBHHfpzQ2h6UAtr0nV2bpEndirxS1xhsFkWX9Uf02afwjHmnUPG6Mx6O//cc7DizWa1mm4dNDQVTq00JC6X/4kwH9F3QvHHnDgN59o/HIME303X4qPVwT2FRPr98ReA8hwfpREYf/Pvnue92Uz93vRlyzwIQeWI9VPLZju9u7YoU7LkYDEZQOG2bR717DRrjinj3tc8ZInRR6CCURFuhwoDyA2FSxUbEGk/oSQtDF3pUr3J4Vyw2OH9u+zSr8EOCErHKVkENxrz7mJowVTKcG4MSuXW74NfP1HPMNiZAq5FnL9+wyv5lr89rhzZuk4K5xE2+/0+ILfceNc30kPCieWG6Oq5EbQ6xg2Jxr3KBp0yzS/pEA5CUkXCJiE7a4Sf5+oRAI9Q7MYdWRQ1b1hzLl3nmd7Afp1R5DhrnuAwfZ93CfCCKaAtD5dDRNWuYXJlLcEd30bvcu+Qt6dO83v1ePbvdOHXj6zd3HEsFHrnz61Aj+7wwYkL/gHwonein/AcnEnbKoc1wyPdFP++PFGDSDbHpWLAeCgOCRrholv5ro9dibbnUDJk02QcRiYFkPyzKSlsMvJ0hHNJ+DZbMm8Ocg7K0R16G4BetNZRr16vvXrHZHNm90qcaErcmvOXrUndi9y4Ju/SdOdAOFSog5dOnTx77H/U659z43auH1ejjf7V210oR4oPx+UmG1gr6bXn/F7VhUpmfZa9fNLSiystgeQ4dZsAyLT8ScQB7PyYKdcl0TcZj+4MN2LgQny1J+IkQwjzHH5eDZiPjnScB5raH2tAUDQUEU+FBrgQuAckaR85yG4GQBwsVN8ILNYWYezThEvJQsQ1xjOVnjMF+DMTZVl8q5pX9p+TtHKz4VLcI/NYK/sHc3inEeF27/qvT4teL/yem0P1KWUb68y9ERVN3xi5gXy4jfOkHWbtoDj5iFZIEJloCAEjDyoGAiFhfrCOMPmjrdmAiGwf/FKqMQYjlxE5zOEIyGsLMQpVpw/bB8dAQd63tg7Rq3/8NVstg7LSLdbcBAQyLcF9/BF5/3tV9x42++1fUZPdqxZDdIHx5wA6dMdaVDh5oi2Ln4fRPePmPG2Gfwd5d+/19dsr7RimNY9kuEn2s2SJnw/aPbtlmgMr9rF41NiZDBcfseAoLbgeX8pIQe1wPlaHURel6agBDlR7B5DhQA6U2CfbhkFnCVK2A1/hJo5gaBR6n1HjHKxgYxZ30B4+przo0v9Fle1xHVC8PELdP0iwyHP1FHn2TS2zGlpPTQiooKKjmvaPpUCD4bUVjX1nTqN8QjQzRxGQ714/qdIxB6HVgK8sHjb7vDzXr0MQn+HZaPB/6SmgPW71n+ga0WI1g2dNZsC5JZ+a0+c0Jwcus7b7nVP/+Z2/DyS2YVWYhSkCnIaY9QGBSpHNm6yVJoa5//pY5fSNhXi4Ejsl5i3ESw9BYLde03vu2G6fpkF7BkRwX1B02Z5koGD9azpG0xC8G9I1s3u96jRlvWgTXuO5cssnQiGQmU1vEd2wy5zNbzzv3SV9zgGTNNwW0vezeT+z7hErKQVUcOm6CTmUAgDq1f585UV5nLgFB9UoQAb3z1ZbfiqR9rzF8whcT9FWnMeb7QWoN8yIiUaD6Z8qN67vKdOy0ga41LhFhQAMQDGK/CklJXT+1AZYVLS2EYmflHLmTx9VfGPYxLYffxXXp33DXuWlJZWx28fOXSFS34dLKd0T2/Tywn1leSMFHw/Xb97GKCnkVWJSZoT/eaQdNnujmPfdlNvutzrt+4CcYMKAQEeOfSRZZfhzmGzJxlsB+BJ1IOYa13L/vA8urlu3dbDp1oM5CZIBM+JdYkm4jWE1Xeu2KZ2/DqS27Nc79wW958Qwpkl0ucCYpW6K4z4+EvuPG33OZY4IN1I0VofrWUVG5xkZX7HpQgFnTvZn54laza2ueedZtee9msvBXzjB4jBRYV1F9uz9vPiowG2TWObtvuCmX9QSdY+G3vvq3PrZDf3tfShLMeedRiFygI0JAGxfLhRMhHzr/WxuGTIItN7NrlPnz2aYvk45phwcnXo0gJyIKIQkJuCbSitEv69zdLbgt+UABSasRSKEjiOyiJXiNGWNyGdRMoORRiWJCVTeIR6f3IZn325A29SmI3lfTqcm3v3mfKysuvSOt/RQr+38ifnz2wx9S607WP+4nkfalE47WSyimanOGe7xN9MsFHoIOJjEkwRrpxt97upj/wsAXvug8YYIUsCA3w+sjGjXxFPu9QUwhhaq4ZvBVTAe0RJIJM3QcNMsbB0tRVVZvFRGBoUEEqDktMRHnDSy8ajKden+BaIEwL3JgbbjIEQkQfKxQiCz53RMoEpdR71Bj544UWlT+6bYv5+QMmTTFLR3cbfH8sNlC8n/x6BOHI5s2uWlAXZdBr+EjL87NgBssPmiFQCFrg+7gwE++4yw2dM9eeDxRAzp6cP9Ca8Rm54FpLnX0SxNgcXPuhlT4Pmz3HTfncfa6PxoSlzzw7S4AJimYv9UX4GVfGCCVmMRtZdGofcAMgXBq+w3h3GzjQxg3FbisANcch9A9JvxNckN+fGpdMJK9LpBIzvVRjwfW9u54sO1lzKvOxK4auSMGf3qvbKFmCL/up9GMStPk6xkriUO9gbSTVYxIhIvYIysQ777KoPQUpYfAOq42fi3UFrvcdO9aEHj8ewW5JMAKsQLqMgJtekWUpNQVheWYJNSWklO5iOUmZVR044OrFvKTBsK4QFh3lM+HWO8xPPb5rhzH4gAmC5kIlwHXqBKqPHJXvPsVQBN11Tgo5HN+xww2cNMmKdUAKVO9hAcm/E43Hpz+heyA4aK+NG28KJE/3iPJA6UCckx54fMYChRKAYzu3u+3vvWv+MkJTsXevKYeR115nqw8vNaE8D23Y4Da/9brFIoixkIVAyVFrwBygJJkHqilx15qR5osALi4UQp7SGDI3xHBQ4BRYWYCwZy9zrWhcirEAWZBdAW1wjkAB6B/flcphHKO/JuhjY3TZXmkXP3jPwEEH3zx2ZUX8rzjBf+Ih+fNHG+enk6nf0CzhzzMtBGPA4zyPCT2WGi2OPzvz0UfdxNvvsuAXBBMBz6nyorYbqzh83jzznTsK0rFK7KC+h2DCELbEVkIb5PGjVlePj80achQMlnTUtQtNqVAZRydaFARWdSCWu1s3V3X0sPn5feR30oKLBpQ1EvoD6z60PHyPIUMsBnDq2HG3d+Vy13PESNdTsBxh7CN4j78arh2AUBD7hGKA7n1G67p5eQZt+R4lx8Nmz3X9pWRABuT+QRtkKDa88rKVvg6aNt0Uw3EpAqrhRi64ziLil5pQUruWLHbrXnjOxs1KjK1BZ8Qq9ii0ApFQ2UdNxUcQWoaYJ+ogQGigscpDh2y5LwqWsQkVAG4WY8g18Ptx02isgtjrH36wR6FdQD9zxH8DvGjkgBeNb3+3vLyS168UumIEHx+r35Ej8VNbT/ZIN5ye5afx583C27yEZD3bNNElmuTxt93urvnK181KYEnR4OSmty8uC4J3PUvdCPmvAyZMMAHoDOWISbr3H+iGCHZyXi5PU406W29+UhD7sC0yoYR2+oOPmN9O33t8+/WC/KSaiMAPmTHLgnEoJ3zV/atXCWXETcgJpBG53rNimUHVUlkjfNPTsth7ln1g6AFGR3mgqLBYVNUhvCAPim/2rVxhC1sozkEBQXF9FkSAEkA5bi97z/xdSmDJXhA8wzpSIUjjj4Pr1ul+yy3diZW91ESVIXl36hjoN3imqsLm7ZAUb40UEigFfzy04LhnIKi2CERgY6dxQRkQZ6EuAqWNYkAJkB7sO2aMEE9XuzZuFG5CawpF3BaNxqJbIwWx7fdNmVE+O2dqtKx88xXh81/2gv/EEy6ysGZ033f/9n/eVrlzx/3p+tprBbemuJQ/Um83+fPSDMbMCD0Wa5p8+Sn3PmDWkPp0GOPwpg1u1wdLxEQpE8yBFrzr3Wowpy3iszAKS0m3vfO22/TaKxYxplJuhCwjfnW9IDT3UzJoiOXdgekEBYGP/QTHhwpa40si3DAc1ubk/v2WMUBh9Rw23KXF6CASfHNgLfCb4BQWnycmyBVaeHNBdEDENFA+rAUgOt9fSo1iFqPMZyB8410fLDVlyHlQBli5UQsW2v2xMo7Yx2kpMeoDPgnBJ+V5cP1at3/Nh278rbe7CVLkKEYULesIqCzE2nOvwHOCsbg17ZLGgB6FtALDVWIcQH+gC77L/gW4h6CDIKDpuZry465R6CD4+tkxlNMvhos0pBsTA2srjs1Npg5PWNijW931xd2qyqqrL+tOP5e94M8/OHxAqr7+7mQq8fV0OrVQwj0JiK+DaI454mFnVhgcK4ylHXfzrRIOIHLUAjr71qyW77vbfGLy98Bb4GLrmrxtCpfJklbaJn+YyrkRC651Y2682eA2dfusiMMXx0oBtfGXYZj62hrB/CO6n8Mm5FTFUZMPoxET2Lt8uVkcltry2ol9e8xlAGZTjgoTHly3xmIMCCvXa0mhj0oqDutGLTuIoCXBv/TOo5cf/jEuA8qFscHqA4NZ3MOCH8aUAFo2018KYgw3v/m6WdyZD3/ejbz2ertXBJLgnKVHNbd2n0IDQH/GGsXc0byGjVQo/sFgMKa4NfyOQgAlMZeMXVyoCKWIogZRWSwhGAvMTbG+NEyGaLJ+jk+lUt39qDv6flX14Sfdk3aty5Eue8G/tqTLNFmlX/HT/o1Rz3WLOL+rVG2xHwp9xp9HYEzoxSBjbrjRfFSsWaVgL5YTKwhsHjxtRuDTduDLtyRy/Md37nRb333L7RBEJkWEbwhT9h0/wfWVgMNIBJN4ndQbKTgQBWk2LGb5rh1uj4SbnDxWnddhrFNHj1o0HdiZIx+059DhZvlBDqw0yy/qYtH9ArkrRLeJtuMOkNZr+RwoOtawp1JJi8STsspOd4VEipL3GbfuYnAEm3sEfdj70ZiVvuI+9B8/yVKBGWx1SQiEhoLdpnEZOHmy5vRmE0agd6qhQXNZYkJOENaKkGT56dlff6pa/BAU9XRUXgzfcI6uUiTMI4E/hB9xBsUREEXBMk58lnnjWqAqBF+KkMZq+Z7viiKeK9LwlOoNikJ2LRr1s61lhw5dtq29LlfBp3DCcw+Ny0kfqp+T9tMPajYou7U2KZmiCpsgJoBKtJHXLnRzvvRlqysn/cVEYgl2LVtifjW+LgtvWrN+7REWlCg8KaXVP3/ayl6xElT8sWqNVXY0gsQ/xLpSXUc8ASRAugl4j7KBEWluAWPhilzz1V+Rrz9Nfx8zq0ZOPbew2Bah4Pf3HTdBQhyRolhm99Bj8GATYlwA3ASW8ZJ6xBcP79PGw0+b4uHzXfv0M/hqq+80HmGrbIQqrATE1cD6wcy2QCedsnUAKAaUS7cBAww5kPrMMLtd72ITlZOkQolXTBOCQykRsPzw5z9zm994zRZM5RQXmVJgDcF+Un5SiCdYMQmSGjjQlH9nKCzqgm8QfuoXsOrsWAR64Dy9R46W8GeCueKHYKVjMBbwY3hokAqlfLdG096WsvLyCpaGl4VvXUZ0WQo+e9K9XVI4NHIsNUhsSH5+hpi6m4b5LNeJyVnhhv/LwppZj37JmmXENIkUxmBx8efJ4Y+Yv8CsY2u70XRETPTWt990Zf/09273B4stpcS16EmHlUTg8YXx+bEMVh8gq0tNOeWlVNsBo2FOhA2hxUdFkIjkU71HJH3YrLlutJAKCAVICSoxqy8LQ5UeaIV4BX475yMTgWtjQi0/lZV1ZCjoZYeLQNQaVHJs+1ZDPFYOLF953+rV1q5qr+4ZP/mABAY/mvLkwxs3mr8LxKamHyWFkgg3yAwDp4zpRVUAmtutFBitXG6Iadp9D7pKPcu655/Ts6wxxcs6e+oS6NRzRsgIJc9CpSGzZttcdx842OVL2YL6OuPO8TwgIxQM431wwzq7BpkCUIEhsREjLDjKmgCCoWF3pmZj4XmNmv+dXo5XdVNJ90K/W4/IwokVZ8r2mc26bOiyEnypRS85qPdQ+cafTybTX06mkrfLd5ohce+n2WjqahFCLSZ45ucfdZPuvMcEBQuJYO1cusQsBs0sYYSSAYMswHc+hKUkaowlOCPhYuMI/G2uh9BRNoqwkd4jGMWqPSAprbqAnvjuQE+CfpSSggZowImPD/SHKUk5Trr7bkvdUbKL4sCigyCw8qWC/qTu2AwTpUBqC0tI6SquwM4li4UMllpmgBJea0ctQWD/uvqaU/KFM5tXSqBgUnMHYnG7f65v1iqZMiFH0YCQ6CpkikNKgPUEKI/9a9aYQBzdutnWCJyS0OECcQIgN+e7EIS/ve6F590pjfnohTdaYROwn9cHCT3NfOQL1piE9CybcnA/ZDjgBVAdWRDQDcpji9BUlcYCBY170B4xNrhqnIvnqTx8UC7iIXMZbOm1kBQLo1j6iyIkvoDSDb+bIZZ8d0klkpMSqeSClJ8Ykz7drebeAUNOXk65/svL4g8b1isV8W5O+elviknnydKPElf1FmMhtXSQMC3LROAfwwDU3OMvM/BUzsH8lM9ifQdNmWoBKxj9fAnIZ/3ydT6EHqHCIiCIQECgNH43UB1oj0UOC2DYdKJCbkC5voPgE5gicIbwW/BInyW1R7MPCzbqdYPXep3vR3XfLCRBEFkQdGj9ekMy3EPVoQPuDGksBE8QFJ8Ui4WFZDFKD1k8IuBck/EhdchP1tbzs5f+5j0QEwcFLOZOSDkBe3GfinsGTUFJbZHGRLES3KJnPgiHhUoGr/Xc3B+FUKQ1UZZ4v0DozljbbAJVkLLc/v67Zl2nCs0xJjTWRNhAXKwdKBGUhw8IdhK0HX3d9dbABEWMlafxyOpnf2b3hDtFwJMxBTk1s9CtEEoC4cdtYhcjKxLSd5gfCoEwKNwbSMj8/tpafVZKNVCinvi2m45Bem2YjqF6yTUkGw8uqqwOygYvA7qsBH9ez27ksR4UTL5TQ5ij6RFL2z0a9xDIYwcZLP2U+x5w0x940IQEohxzv+AsdehWjSaLQODq4xJKg8lGMEj1HNq4Ttb2oPl4eVh1CR+r6xBGCnko9ywdNkKKoo+5FljQ3UsWWeCPe8VyUEeONafSjqIRmAhWxOJakYp+R9iB3UHjy60GvYGXVLPhJiCQ5K37CCWQlhw4dYbFDgZNmWLFOb1HjzYB575xP1BUYb6feyjQwU+UF6+jMLg/gll8hz39wsIgkAgr/QyBSKlx/9Q9MB8wvfXHk9JFyJgHBI30GHlwlADxB54JK9qR0KFU1vzi53YerDvNP3AtrJ++XA9iIIwrVYjAflwVeGLGQ4/YvSF8IJUtcs9YgMSaCxQQVX6gE7I6vv5jnNszCARNUThcm+fCutsOSTIC8AMRf+aN5b+4bsRyID0fAT/4lieNRD1X5PtekYD+psXVNUFd+GVA7c/CJSK0pG7E/6ORQxckk8nf8VOJ+zKvnyWYRxPVf+IkE3r8PoQJQtjxYenLNmzmHFuLjm92oQn4SCvqLW+/ZdFdKuOwuCxp5XpAwHJB40l33+Om6h6B6UDk1//qz8xiznz0MTf2xpszZxPpmVhAhCXDcnD/FJUg5LgJPD/wFOuLu2KBNgkqiAELH5aoIlgIIZF8BIPS1CTbXGX2vLM98PhpAbxgmy9QC9OPIAYbetKIk0h+rgX2ECby3QiN7dyjnwiubWedEV6CgFhSfGHiC0TWiS1gIeurq2B7UyhAchQclZEFXbvbNThHSyXAM4AiXvrj/6bnK3JT779flvwGe4+MBwqBAB/Vjjq5+fi4cOT4F3zrVy04B4GKPtRnQSc3/OZvmXASEKQ8u3T4MCGiQVbH0VuKrCNEwnjR5GPHokVm4fvLles/cbK5BLy3fzXI4hm36fXXzAWzZ2rxXLrGXo3FX/bs1f/7v7tsWX3m3Wbsfamp+R1+AvSbt92Wm79jx4jcqN9HrDs5lUzf4ieTt2hcmu4NhhCXW9NHVrGNvekWg7UQDLF/9WpbTjpkzhzXS1YOX+xiEZYMa0TQDwu96bVX5WuvcyMFNQkirn3uFxZfmCE3ZPI9n0M67DMEz7A+CD7uAUKIBSf4d0Q+Kn4ovfVQZlhdlAaWmv3miNxbS+6MDw3DYWmt9l6IA3TAUVdZZYiAghYTdAm/PmzfQTkwhiboTLuNrv6RAoAD7X0OI+IAQHUUQZ4JFAG1fMFkQwk9SgMXQPeKwgsVEIKGcgTlsDMu3W+DNmGH7DVrUS4XBBSBa4Pbk211uQfagq165mf2HkuiQ0THM1NCTLn00S1b3cFN6w0RDZ891y34xrfckFlz7HMQymPjq6/I4m9yN/7W75q7tPnNNywO00fXZsyw2iCkYXPnWvqzPeLarGvYsfh9q8FgbnAtbB6lbIm1EHj88NmfW3Uh45itUPT7LinXl/WsS3W28nS6cUPOzqMnP8le/p+o4P/BsGFdPZe6RhzziP4cqrvpqlErEdRntu3eSF9FNDFE7Oc9/lU3SgMeQngsLcEtGBkk0G88LaPOL4h3LgQjAGEJ/Lz5t//DcstsPkGKj0Db8h/9wPzlyffc6wbPmG1BP+rsY7KgCC+CQCQfBYLygIHovd+ld5BL5/mI2PM6hFLjGsBNYDTlqvjSbL+FUgRccl7gaWip+Wl5eI2dWWsOLLsOA6PZgq+DFBhBUxQSAkwREsqDg/Xshh70zLxPxoLrAbnJ73fp09sEFWQC6qHbMAQaQDlxzzwrig6FgOXEVWDJMIFSXBJ8b4jnIV5gaTSdK7unP9cGXZBuW/yv3zUBn3zXPW7OY48bSkGJco8oI1pwrX3xl1a2TDwCN6zXyBFu9A03m8KgXLlBrgiKmJZlKLKOiHLvfWs+NOhPxoW6EdKhjBdB3NVSWBtfe9kCwQwvSAoSf9Z4bKvu/Gr9dSIS895Ox3J++edbd+/Qe5+I5f/EBB+l+F9GDJrmJVO/mfZT9wpCGm5Pm+kJ7osBRZDD6D0LbRAKBA/mIOCT0u/k6AcKfiFYl4q4N9JxL//pk5ZPn/3ol2zxC9Zk63vvuLQgNyvjWBkIw6IkCEIB508dP+qS9Q3G/OGOMcDgsPacc2PBSadx1J6EcSstjUR0HsEDltMaO68oKPmFAQlCgg7Yr54AFcLfBNEF5bFCgdCbzTfC32UyOGewGy7bZCP4st6ZnD++MUgCq20962pq7W8aZKAssPgs4+X6+L1FpT3MPw6Cg0GEnHNSRBUWILGfgDXI0H0SfyCuEI5Be8VVzL25T3/956Yk8e1ZcYnQL/vR982XxwgAxwm47l2x3O4V604jkgF6vVZKc/Prr7rtmifG2pqrCq2RDegI+vMMZDbIqrCoimalPCPn4b6W//gHVuBFw5VAyTLW+k8DzpinfD8lJbBJ8/DXfir68l/s3/+JLO75xIJ7Na/PyY+fqZmTSqe+pgGx9aoZ1Wc8CROiMdlLfup998uiPmT+LXqB4g1yvGj1obPnWJnpuVbifVxCAMiL7125zJa1slY8tNIEw4iiUw6LAGMNWAfP57HaucWFbsj0WcZwRPSBjggp3WNpt83nD65dY/4sqSp64pOSIyrdc9hQY17cBhieVFe/CRPNauIiIHDEBYDm3Evgs2PtJfzyuQPhhxHDI+g4a2hAAspnsdh8F2USZgoInLEUGCVLypKsClkDljAj9LgeWHTSfMQoKg7uD9wPuUQoEeaHc6Hk+gqZAfkJsBEUpAloxYF9QWFMMmUFRSg27skkJosoIbb981avcmOuv9GWN1O7Qa8CdgTavXSpCX+ATNIWHCV4SeUfY0XpLTEOApSMEQ1YGG/iIPa8Grv2hB8lCzpACdoKzUiw8o8sDUqL90EXKGxSfYwxBG9nLFpELFyqN3ZE496WRRU1ny3Bv7VfvwK/8TT9zG7U8ZGuOTR7JKrMYpuZn/9CkF4R0Y0FTc5yTHx9Is1M/KUm/GcsCUKC0BPJz/YVYVAYiqq8He+/Z9YRV2TCrbe7sWJC/FwEOSGGAzoSnd727luWeyZzQPCwSMyJpWJZrzH5vGvM5UHAGQ/gsAnHJSauCdoAigN5DXFNmWLoBuVA8BGlTKyDijqEr/Igbk2dIQ+UCnECgmv9J022KjsED/dn36qVFhxEYBAm4jWh8ECMOxF0XACEnutjDJISdJQI6bdTJ45bwBf0hZICjQ2ZOdNchNVSDlvfeccQFKv0BkyeZPEVtijDJWHMUWah8KM8zMWR62NKUweBPfL5CDh1DizCIouDkqXnAqgL3mBeQQJ291nP4Hv083ero6nUuvera09kXr6k1EzYLgX9813TCw7sqKDd9ZCkn5rrJ1IPSwOzrj5qWlEDDbHsdObnv2jNM5hciKKX3bKcQE8q3XqNktBn+YCXkrhPhBkmJFCEEEIoJNAIVok0D0t/YW6rupNFYPENVHP0mAWfiDSz4QUMUtyH2vpBlqbDBciVYiAbEML1bAG4HIkxCeMfLKBB+eHbgwCsll4CCbIB1rNhCSnCoh5sheXrs6cscEbnIXbxIcsBeqG4CeUXKn7OT5SezTZ5LYyD4DaABPGz2VOfLAJokHFHmA9v3uiWP/UjK6/GtaFQisApWQO2NF/106csLcuiqllf/LL577hLzBH9FQjakX4dPH2moZ/gnmvcjkXvmxvHM1FHwFwRXN21ZIlboesB+wl42twF80du84zcoxf05/t+JLIl5fJ2/eXOnYf0bgb0Xny6pObiicmTu1Udr7g7lWj8snzzO2TVp8izpEAHqQkaaGg00Kak62iESU4eIk1EyygCUWhxLOYnJfQQ9wl8xSox2cBakAhbTbOFc05RofmaVJLRDpsCICwTVhBG2vb+uwYVeWZ6vqMcDLaPm2DpL5iV4FkA01vfAfZyI+6Re2VcEEgEE0hN0I8VhkBkFFitFGK5nh2/nG3IIpGYuXEIOhaT78QkdJTiMkYn9uwRAkxa0I7zYlmtwCkL6eEaUGhENyPuAzRArwV4CfTE3FBrQeqPWAyIg7SnFd/o80c2bTJFjUVncRVFOtQnMFd0JcJFI4OE0cFl4VlAe9wHwVd8f5R3OG+FPVjhV2TKjOCi7eMXoDOL5ukfNmsdn077U/XFfu/2LDn6paEjql46cuSSRPovmeDTCbchVTvBb0j8Bz/t3y4gNVIC30vCkCuWjoSWnlJVNOf0hx42X5lJJFBCMwYmCY0c+PSfnNBnE/eEHw4SoXEFvj9oZbhgOTvfUEWHxqfZI89g7bP3sqNLypUMGGBKIWzsiZVnRRi+76eFEE58aRSfNRmRIKIssbjkvREMDiw8ipH4BDGPEllQ0n90/7XPSLCA1ug/FEC20IeE7x4iQroRMw8QMRLKjglUzv3yV2y8QQK4K8d377BqTwqyiNUMmjrDUEo4ryA45gVDQ0YBBUBANOj7FzcER7oTaE/wlmezNKeEHuWCsKNIgviFYD/ugoZFz9FNv/WV8I9waX+A+PzIidP1+5ZWV0sTXXy6ZIK/sGfPrsn6umulub+qB++qOTZco9/1P5OWtOAYudvZjz1uUVm0OANPqSqFLQOnTTN/Evj7SRPanRQbJaO02z62fbtZARp6jr3hJoODMKL5j/Jbtwny4fPzGr4+8Qkad9BCC6txSXx1Bh1CekQIWtNrouDl4L2LQVh76hQswKd5pPotWce6hV2GkhA4LCPuAFWSQWXiWAuYoSypxCOASH0BVhXlH/riEAqWPgScg+aqCCwPRbyBdmQURYEgQQ0ILJkGin1QCkD7OV983GoxmCNWBlIzQFr2mq99w/ojshEqu/XguxNbwvJzfRQb7p5VF4pfqQ4k/sF1esh1A/rTbo0aEENu4fjr4O7l83f1PP+ESyfWLqk5XW5vXmS6dILfvXuhmGxCKpW+Qc9dcJbdREB8DeBgaeKZX/iiBbGAi2hRBAsYNljauL9gMBr1kyYLRG3fas046HTDHvhssDnxjmDdADlzluXy3oZXXrQCD6AsUXy2qxosnxVIiGK72ASyCIp5KK5ptJ8EyKjwozyWbb1J21kOXwzPXDA3sKYx6UUirCVjQkENSgCYzsIi2o0B1xljBArhYv0AnyFdyN6Ce5Yts8AdltXKnTPCz/0idJYaHHh2A1OyBNQ9sBqRzAoW2HL5gvC4AKCzGQ8+Yi4kROSf9uMVUjYoKnz7rnJVuvcbICRAcdJx61eA8IdzaIt7ZOFpDVZXVWkxnzAAC8ohLkHdAYgwW1llKOm7yBadbOmSqprjmdcuKl10wZdV8dxLTwnzpEek/dRYQfoZepWmBRm1B3DyLYAT9Ki71bQ50J+mFSfl37GwBGEJJ/KTJGDjZvnxW996U0xw2vxIGn/gflBGS4EK72147RUx8C5B3H72/kj5nFSrwawX2mfHQmVbkrPkW4ScYCNLim3B0K6d1rLKgopiRKwXqTQsKgE4AmQIBdkTvmvFLxIaAlkoEO69NZh9PsQ9cz7cG1wBUqAsdUZIQXlH2OlH1pIgHGgKFIXrRNAN9ETFI5Ac5YBBQKBACtR6cM5QwCwWg1WW4jhdIZS2do01PqGmgL4Hs7/wmGUkYMnDG9dZCS7FOvkSXM5L5oVCo5D/UDoIP3EZBB7iWjTyhHeJR4EuKEpCeaGcWNZLMJgFTSg1+46e32bM9xJy73bE8nJO3tB3QN1dfSY3vnls90VdyXdRBf83R4zIff9//8+Z6TOJB5ONiXv8dGqql/YHyqLgoDcF84BTU+9/0NplYQl5nRJXgimkhvDJCjOVXZ8U4R9aeu6N10x4uE82miQPT+CKjqwU9BDcIyAFlKQNNqk+mAt/D4H5OAKPtSZaTiqKXDUQ2VYLarzCQGBz8izrQMHMPlk21qhTbMNyU5YvI0hYN2oHYHTOizWkPTcFRuzbB9xFWMJIOq3DWC5L4098aXL0BFxtjf5HLVmniDFBOBEQKgCp/jMrXV1lz0ixjD7kaGVOrpwgIMKPz0/gj1WZwGqsM+exhU4t7gVFQD6fNlpYfdJ9uBzhUl7cEKz/mud/qXne4IbOnufG3XSzUMBEcy0ZR3iAwCJbbgH5cUfJ4YdzSp0E94DLgWIghgFv4Low/3yXcQfZgLCoAWCOEAVh/rjc3RHpZP3YRr+m6wNjBx96dd/RuicvUveuiyb4T1x3XSxSUzPYpRq+Isb4gktb/3sTej0qSxdttNCKlLqStsP/gomZlD2yUvH8PLOk+HqfJBGxZxEQEV4CTTTBoMyTVBPCBhNQOoxw4fezeGeU/HeUgi3nPU8LiQ8OJKfJBozEtfEV8YXp5kOlGAElKt5CxdKSEAAgPbl0glc5EgAi6Qw++/LBhMQhsEKkyoCi+MQsCMJtAXpjKYHiWHyEkLgLFo1VcMwV/QVYrIRbYXEDCcL5xiwQXASbwBzXpZ8A/jlBNaw7Ag8qoFU4sRGUFWleIvBck4Bg22s1fFMUuF4okCn3fM66IPM9lMGGl1+0FX8EkKc/8JDVT1iMQUqcuaXWgjGO5eYbWgj2LwwQXEj8DupISkHzGYJ7BCzDdf4oNAqWaKsWCL8UlOdFJSOlEorh+jlBR+9EIn3gvX/oe6isvDyzt9eFpYsm+AtLG/PSCW9uOpn+ZsT3RyHsetmWK+qnBzwl8knAbt5XfsW6zzJorPIC4geR2anWyw5GCskYS2SvZL1+sYi6a4SaLjxo/PE332ZLRc3KixGBzLYIRwwDg7ArDY03WWBzPj48z4fyA14CscmBY9VBGUB1hN7aeAuGE+jCIbd16LKSrRFNQBDM4zt2Cj1JUHROlBOMyLp7gltYJvxnrkvkGeFiFVqvkaMNTrPikfXvKAe+z7DbswsBgcoItqGYGCur1CN6rQ/B1PaTL5zjXKEAKMml2xBWlU5CBOFQOhY5FxIkOIgSZpwRSgTKBA9oLQSQTTwbbmPZP/+DKbfxt9xuOwzzOYR95c+eMktPJmnu41+zpc3cA+eL6Pmo8Nv69ltWm8D18PVL5ZqYwm2RhcGywwtAe4qSSO2F94RSQxGjbFn4wwTaGGVYWgIZS6f9EjFCdSTtfVhWUVHD6xeaLprgz+qSmxdLR6drwG+mDj8Q14BYigq0sqoqiiXmzDFmw49EkKiwGikYjVbPtmIEosjJAruwTjA1q8ggJpYSSSYqhF4fl9gPn6Wge1cFm1Owx1y4XTSQmKo8rISne8A6TLzzbmvPBMOcDzEuLOjB32ZvOOrMCTKFHXwKS7qb0MIwWN+gR17aqvmwMq1B7fA1qtJALDuXvC9Br5DQ9DPoj7XkXKArYChMDSxm7wBq/oH6LHMmqEYJMa4G91gv6E+LMxp+TLnnPht3rD+xAZQU3+NegbMomfNNvyJE+PXUxbMQB0UDGqQkl2AaCo/KP46qQ0EjFowHC55ABCFhXauPHzVFh2KmdRrxFjIui//tu6YUhs6a62Y/9mVTNvAXaWRiHPAT8QfOS2YBP52YAylYXD7cnJZEUA/0AaKic1BcrpgtOtLzFPfoafeCEm88VWtjFxKsK1lplBO8K+Yay8ou0gadF03wbx4+Mc9LNg7RiM9K+65XqNGkyQy+0ugB64iwoA0ZaCAYlVJES1EKYQQfS8uWUOteetEWVjB5R2UF8f+ApUzOoY0bLU9uAZWswM75EFVg+Ou0fzpTVW2BR3q6k3pjDTrXYdcZdtblPgne0UmH7i/nc13zVWXZw3oAmBcoiMBVHtxvlq9Y0DSA+FttPLB4BI4Q/LAbUFsKB8sDVKakmJbjWDXy5Fhxrk19PZaszyhWyg0zX9iyDlK6Ffv22Np1fGOsOUU1MDoxl6ay3YGD3I7Fi61+HQWOIiFIiGCBTBCW6sNHNPVpg7rn2gaNMbUuSH37msUkC0Hwj4pHzodi4J679e1vmYvju7a741IQeRoj4HVoDHgeIvMs76ZAiEVeLOxhu/LRC683BYbQY1zWv/SCW/nTnwS78woJsBgKvsTtOrF3t567p20tRmAxZO1s4noU+BAQRBFSrky6mo1V4VH8fpAWY88chsaKn34kWhuLx1fEc3LWvHuiMtjz7ALTBRf8J8b1LLqmS+mEVF3tzS6Vmi3tNVbwlVp8kwgekgEgj01bJUorIfK4LLSAqaissmCeBgErWCm/krXORHmxtkA8BpVuN0BAtlmiMIbBHTB5qk1GOJDnSgjCflmBHe+/a8G0wdNm2tprmA6LSJddWkMR7ML6s6Ek1giGPxcC0mO5sbisM6fskyaX1UcOGUMgxJy79gSVbfJd9dygJHx8rkVgijQRSgqFE9aKt0q6FoE6lC2Kir79xB4IorGdNmOJAFPiCrIg/w2EZaxZ8Yivj2IxxtVBZaGt9vMidg6U0K7Fi0z47J40L4wdMQ5cABgfJIH1J5cN1CXIyHU7O08mSPLdqaiDN7Dg5M1Z84+wc23GgIh+sjFh6KPq4KGm2gHGjO/z3MQrjshNYWsuFOmo6xa6SXfdY/Cec7HRyPb33zNkw3XYcgseJE3IOIB0OD/l1dxPW2gGhWP9/+W2Mm/8NBdQCojzwL8s0WbnJRsFxkKH/qWF75lkItFjYY+u3a4v7d0oyH9BF/NcUMFn15vGVSW0w/6i76celdBOl+D3EJOD1wnomWCTr5/6uQdsvzomlAANsJbFDgiTKYMMQ+BXAu9Y7oj2bNpRRZPAuVj/DhzGGhLkogAIGHY+hNBjzXcuXWxWi663CB9bUzNB2xe9Z1tTMaHD5s5z4+Tv24KOzL12hmAk9mQHAhIwJACE64IiARISdIJJE40NJoQslwUyI2isymONPfEFhBGLT2qJ3nwIMDGTbNgYElYReMm9Ym1gfPxmlAsCTiCN8xlj628UJzAZwQdNEGTj3NbPb8BAE3yLcOv7vM/n6VID9Ga+CLT1GDLMSpCZF3YAohSZFZekEEFoKGmxg7lJzGPYzKMj4nPcI/eAkBJsZHPPtBQNCMO6FQnJgBLIqbMEGuG3nLrGNRyfA2tp6LHF9ZISJLLPtlnMI+nN9XLf6DRE7weUF9/H6jP2zA8LdjAMKADy+4wLyrk1ski/xjwMzuICoKj5yV6KlPuiGG2HXgbEIv0uKgPZR3M/RTc1UpogfX1pr11lJ08GnT0vAF1IwfcWNk7qmTh9+hsy04/qxIPlrBTpaeLoMSw3k0Et9gwNNFqWvuUI2N4PV1pJJsw3eAZNdc8KEtCaIBZamLZNwG7gGMwMhEVjk2bCjyTIAuwsEkw9FwvMgCN4KBC6rGCZWBU4ePp0Ow++/qY333A7Ze259sQ77jQFc06+vK6BsBAAIyhG628KfIpKSm3PfmDy6ZPBnnuk5qhlN3QjC0EhEwxLZ1lqARgnhA2FATOxgAQLCzOZX9uaImpHN/EcuFXNlIbOwd+8F7ovCAbWyphZlp/Goib4EircNbIfLJellmH0woV2f6QGYfRh866x1GGivsHmDUEgzchqOlwQaiDOJRgKuuk5fKQhlVOypgRgSaMRB8EdgA9Y5HR403rLujDHuAQEIpEvApD8TSMODA3PiLuJIsadHDpnjhuz8AaLn/QaMcriKSjZoO5hvxkC+JIsiaGndowNyAblwVoAYgklg4fa3Jq7VFhggT5QBXNo/RICdJynKSuKOG9wyk8X58SiO37tZOWeZ8RJfODj0gUTfDYOSHXtMtxvaHxINzyFu8u+QyA+FipM3ZGis4HWILKGGujKopawb1pIWAO629Li6MTeXY5dZC34tfZDs9BW/nr9jVbdxQos/GSYCL+4TejbgijEWfPLn9uaeb7HnnusHGMSCGhtfPUly80T0WdJLciiLQ3fGhGIIiBEysj2uBeEZDxgMhQLDCjO071vNWvIslL8WNbzAz+pXcd/BVKHlhFGJZZh2zzJ4iCIjC+Va+eCQM6XUACML4LEOGHVmANDBRpDqt2IxZDiI3tAvn/ja69YtobxoDAHRcGKOKwd1hrhOZd7ZyzI7YNCQD07pEhRrHnFGhfdA/eChaagBmWLkWG9AIoGI8J9oTjOKraI3RN8gDsCssCio5Bwy3Z/8IFZfpQky6up2MRgoBw5V3uxC1AWT8acg/rM6mvu4XfGktgW18j296Gofk17Xr2Q0fYNQ4avWX2BFvFcMMFnt5AFpb3z/GTDfFn30br5pnPzoAQz8C/Z7Qam4GGBhHsEnfkdiA/DtEYMEAxe0n+gCQRWhag3+VYKZKjfx7eLxXNtgulyg9oh0ou2bY+A1xteecmaJnIedsdhuyqYk+ouDjQxW0WPmDffhCyjlTtBvkWGw+6/nAdlh+UA7uNzGrwTAeOx4l2EiHrJFx8waarrIWXI9la0twJuY4GzmYK/sRxYeaA7v5+L1fxYpPsI7iW4H4SHecL6I3RBDr7GrCGKi+fEZaMdF/foy+IipKVDhxuKw83g++ci+JApQD07Vp6+DOW7dwtJ7BZijhjkpyCIYioW2BzZuNHKkplDhBe+a3Y9/QrEB33RR5GYC/EX0n30SiCVyTbjpAHH3niTxXZCpY5Lg/vBM7RG3CcygGCz9Jh0XxhHIW5CxqBaVp8mpUGmKnNflgD39sdy4m/+z/WCLxeILojg2462lcN6phsTIyT0M8XwrK+3EWDCeVgmdsLtd7lxt95mO5wAA1mWiX8zeOo06+3eFtMyaDA3gSSYZ8f7ZTZIFKAgMJbXlUZl8hON9dbHvlJIAsEgiksEtzUi4rxz0fum4VmtReUgfjXantdIf1GAQaebUfOvNavUWcJ3o0kDW2Ad3rDeFmsAxQlumY+r9/GtYT5WqlEoQsoI64XC6jFI/rYUAczC87cU+pB4zVCRzsNnzoWIH4B77aznKHBtEffBc4ZKiYAbCg2rSH07QspcWaxDAkY+fcCkIB3JjWS7eZ0lxgAewDgQY0AI2dqMcaMHAsoTV5BehfAPSgEFxf21JHgFCE6PxANrV9tScBBmRAJIpeakO+82Nw/XhsAd18DYYIhwYykuaouPMUKMDYYJpAAyBSmFSoiuRWRfWEvBeQNiUCJHIl586zU9ik99fcKU2uf37fvYO/F+bMGnQi+1Ijos1Zi83U+mbpagT/Sc30O3Gwi+NCyTzUKI6Q89YgqAqUUoiOQDTynJ5eHbI5THIXxjCWPF/r2WqsFiEnRCezKJBLhwIYCRVLZR1WYQUgqDic8mUlPbpUAQzK59ersZD3/e7g3LsG/VKtusERhLowYsfWtM0hphAbDoMANlx+bHSpsTDEQYbFtnMTy+HQEvoCjw3HxmMQ3PBBME891ZZHFu5As1pSm00SGOtkVFF0rwQzJhlCsCoyMIzC9ohug7z4Xi47lHX7tQzB802Tgfoc8mBAulibImW0JKkfw5QU2gOAro+PZgj4JQKbTmDnLv8AeWueb4UfHFYDf13vttqzZiLLiduJRHNm+2rEfYbYg6FIKFKIVWSY9nqEYuPPcHTxOopT4B628l0wQ/CeZm5l5qmZ15pKJTRV7aDTrVWN/wuX4DKl8/dqzePnCe9LEFf36uP9hPpB6UL/d76XTqOgn9ANmRJhMLtO0n333SXfcaXMYXwzcnok2uesT868xPa82ahcQ5iAYv/fd/tcAKPeZYVLFn6RLr1oKgoznxEWE2rCXEe4e3bLQJZ/IRKoaS4NKmN16zTAJNH+jSCjxtOFXrti8qc1veedMQxuR77rMijc7GCtg5h4mzHXWlVPKk0SnswW/Et8XSwRRU0oEs+o2fZMFC4hsoKAJA7Y3DhaAUJbmbN7rT77/nUkIeMSnFqFnbi3tdCKtPHQDK0FKvGlsKozqMl+AOdfL+zN+WMDHnrOpkmzJ8egS/i9xBlCsrKzEKLA5D2WcjJZQ2m3F8+MufGyKh5dn8X/mWRfhRzvAiqcBlP/6hdfthvqiJIA61Y3GZ6yaEQ8CzpaEJCYVTqLmuYm1EZYVdG+XPfaMcKa6iPgRExBPr9Prhd5GSGO2EpiVjJQ2JxJH3K6t2BWc8P/rYgn9N16J56VT6C1Jf06SjTE1xw6HvSkCKQp3xt93uiqXVIOqeieoSeUWIO4KoxAI+fPYZ88OHzJhp+X+CMqwiY4NI2myzwozBA+6zvzlpHbS97fUml4KIP9YA2vbO2xZR7yY3YNIdd5tvhuux8fVXrfcaSoI6bqLnnRV6hPvQhg1WT0CQpkqWPaJr0iwURiSwx/3hnlCKTG86lADWHYuIQrzoQi+FW/vGq67m2addUuNVsGChy5GP7em+LhWRxkTw8ceHzAiQXlvPTRaE9QDs2QdT5RbIhWgDRmcT44mQFvUszfj8eyy+AhpkbkGAuHlkhJhf5gd3CQuMv/7hL5626xCIhtdwAwkMUsOx8ZWXDCVSslxU2ssEmBJgzk/hVQPVjFIExBfaIs6NC0c2gsxAd90XSIB7xihQn2Dl2KJwbDIjRE1/17RLH5rfp//mxSdOnHd672ML/oIuXadLzG+OOJ9uImcJ31GafOjM2baxxCAxPA/BgFMmiUJgm2hLP7VDwB8g+YaXXrTgG3ALbc7SVwJmQ+dcY/EBVqsRRUaLcm4CSqSbUCpAsQLQgNwCVqKh0dH8pBTp/UYZKnXY+GkUVrAAh22RSRl2REw4tfTAerrsECzEz6RKzda/6yAyD7TFrcHfJOCEEmgG5S+y0NO89MyyJSb0jds2uzzdU9Etd7iYxvJSEu4TY4HlBN4y/20JPgVTVHOSrWF+8YlxFTpDKFRLl0n54/MD+0kNY52JOwClmavjMhpFQn3cCwLJ5hu4a8HKy3mmLKgRoLceaJBAH1WI8BIxITYXpbCMXXtxaSnUwS3ErbEitDaIjAx8SYBTGsfcDvgNRYT/j1FD2UDNhV9/RaLrcnPyVpaVl593t56PLfjXdu/SP+35E2Xhg+Z4IjQnN4sQsd0VRTAwPRCb9A1lj/hKwN32iLwsq8MoqOCcU+9/wFbwsZ565dNPmU/Fgpmhs+eaz8wiFir52M8OP6+4dy/rlU65q+V7hRwo0MFjoswWy0v5MK8xqVhgerWZksoWyjYIwSafS/AHLY0GZzccClVgIt5nlRZBO2raw2abbcHAi0lpMXTtKy+403Jj5I65optvdwWz5jhP93kpiWfHusVy4hZIgy9aG2sEiJjOYfnRLLutr5Xy1vwYH8lt4jxtKYyQQHkIuTjS6kQotcUodO3d15QvhNLGpw5cRQJ++VLOA83I8FmIzAyZH1AKsDzclZmaE9bgcx8oJBZL1ddU2b2DOljkZPGaVohnNqNUe8rKdknpWhsvKRSKtTAirK/AcDQ3EJEj0Ui0rEffwhWv7zt/P/+8BZ+g3sLCVLd0ypbaDpNgjtMA2PnQ5mwWQfMMmmuw2IbBYUDonkKaiiWNHQXMDstHYyskIrFT7r3f0ncEVWh1hcClE0ljBGAz7ZOBTJUHDlr7JWIBOWIslIsFZKTFyf0jpEC4wdOmmdZnMQnFOUzQmOtvMqFvzfXAdUHzk44C5p2prrJqNTSz5Wh5PqEZlBrn4rPkaEuERthllR5tMNsnIfQoOoJ5p9561TVs2uCiYrD8GbNdnpjba7Gy7FIQhVtYWctho3haEWDWSuxevtxiJkBp4jfkvkGAR8QDWFNiNh25ibwPumNOqMWAb1AgoEFgP0QGh41EMFTcF6nIUNjwtUEMpHXZpZfdmcnfE6Ni/YBlfK5dGOzvMGmyIU7cRcqugfwoiraMCAgGvkL58Cz53boaQuFglx/auRFnMAWXGSMv6u32Y25Dw+nIoeu7d08srKhIkEq3N8+Bzkvwn37ooWj1icOjG2rrv6IBe0C3NE5X7q6fwfmIVvbt56Y/9HnrZQazMyBEugnsDZo+vc2cfUgI2Cb53Ag6DSnJne5attR8fQaFuAETiLYEEhEk4nO0aIKZ0MgE/YBqpEc2vvKizrXV0AeBGu6Jsk0CeTDW9PsfdDRdaNWn1+Qg7MQK9q1cbn48Prs115RAsS4fZkHZ8Dn8VpQfSmfinXe50kFDXKwTFupiUlq+Y4OQTaOYzImZ4wMGuLzJ013kk1BEGgezeG0IPWQpOfn3QHyEnWIcxpD5JuvC+JLNwUp2KPy6TqGEGiPBPvucj/p9K/LpEyyvxgDwE3TWsvbjdGWlpXbpC4kw41rCP8QGWL4Mr+NKIfC4BEeFUkCXoNRgsVlRq3PPGODyEcuguhBlhsuBkiLjEWYVmqx+cI5cL+2Gp/zE6JTnR2J9ig+Wldecs69/zoIvAfeecfUDztTUflva8BEJxWRpLRxFK83FsiIE1GlTA02QjZsu373T/DXLV3cQNEPLUtLK+mgGGr8eKLb66Z/aumgEbd7jX7ein/4TJ8pPn2RQ2oI6mlD8exQAcA3lsOWtN2ytNltHT7jtTvMrEeJNb75mQUaUCNoaTdsakRNmJRcxBesOK0ZgYQVWHQhJEJGcPIwEs1JGy4T2HTvW7uF8ClMuKCFoEo5GCU0jdeGCkFj6XI1bTIzGe5cbgQYQGOA3qeB4fp6tbScVioWFH2gGkpLSB5K3BalDsmo98QJzAZrAEJFzJ9IPEsPfr8os+Ok5dHiTMmHemDoWURHUQyHlF3e1uA1Ik/fZNGT1z5+2RT+gUFZqAv2DAPbAILffxv3hjnBPrCswBaXnxXCg0IgbnDywL0jvZe5HNihX8tZDvwz2fL+/JnLvDb37Hz3Xhh3nPuODB+elUw3jkqn0N3Ub42KexxNxHrmOQbEOfjg98Udde50JAM0TrKZePjn5bDRbW4LA9/GXVz71Y5vUYFOEURYx3f7uOxYMKexWYvvVEUwxn0iDEgRKjppAFggyUQiDhielR4096Ry63+JLIZjrX3reBpQ6eRiJ87RGWHHgPJCL8k3iDjAf9492RrEBISnYIZ4Q1omDHnBnKBT5RIU+Q/jyjG1SzN0o5UkuPy5lGaf8WEJ2uRH5/4ISIHk/G2MyJiAzjAbGgyBx9cGD1k0I688CoQ6FX8YGgaRkGh6jpTc5eqo+USwocdZIBJC/tEnYCEjCH6T6Kvbtd+wAHCp/1nYQLD5BDf6AQRYYHnfLbVa+TE0ICgWDgEC3xgcYRRAGCJXiLoQf1wS54frErTiodOSzOgN1o5Go5+WnnSuR0t6VTnvbFlVUnMqcslN0zoK/sKAgJxl1I8RE9+hBWJkQCR0MGIsJIxo6+e77bAkiBFynXpr8JtAnHNDWiAEgwo6wUpUHcqDH2+qnn7LvFXYPaquZcD5LQwzqnxE+Gngg/EwuA42ltkYZ+jwQH6uOALMY5/DGjWaRWe0HSmiLrDEI1V7RmPl2TF3YYQbFAuNYnbWYiXz8EN1vnzHj7HcszOUg9CFFu3R1KSnIhJg+dey4i8hS4ufH5NdebsS4sdwV9AgCZA7onEvADPhfLd8fgSd1ypzjK2NQ2kOSENYVPx6BJF8OSkRggesoddJ5lM+yk28Y3IPvqPcgzoDyoeUZi8bwzVl0Q6wIN3PqfQ9YpgjBxWqDDra+83YQUJTyCpt1tiSEncAhfIzbitwg+HwPo8nrxAyy5Ybxwc568ciqnLi3pqy88pwadpy74A8a5KX9dInvp+dK1PtIB8VDwWciYHg0Hq2k0cDUpBMI4YFogBCUZrYuDAw8abHVz/zUBnrSPZ+zScLXXycLTUfbUTovqRKs9amjx2y/NCaehpCsTQcFsO6cZpG7li6ya7OMl/w/zHFQCGDza69aPT7nsgUy7RDoAL+y6vBBYxRcD2AYz0X7JRah4GviXlAnwKSjaC5HIl8fkWCkZa0aUWb6O1fKNS7rdDkpqGxizmgHhntmS3v1N3sRkgfHKjPnNAshCIgfT907QtMewSMoCAQcA9Ctf7DZKPl9jBduHULK+cMANHOah+Ik2CekQdQdQQSRTn/gYduuO9zAgxgCgTmyT7s+WBQIs3iDvfraGmYUXPWRo9aaG4WHC8JzcD8EjVkzkF3ZaIXWEe9EPB5/2YsXry87dux05q1O0TkL/kPjxuWfqT8j38IbrZsarMs39chH8yFMrFzCEkIMLP4RaRWq7doTCto20b+OddIs3aWlMaW3CD49zn0/ZbCM5hik44bOnGkNJIfMmeOGz51vviBReWAZ7ZlYq8/S2pELFlrknXzrhpdeECrJdWNvvs2i/R0JqS0dlhIBtaBgUFw8m2ljWwnW1Zacsljochb6kCKyRMD8hm2bMWUuZ/QYF6eARZbwcqTA8gclrQgjNQAofV5HKGtPlltQjm5FBNSw6FRBWragHcIFQ8Bw41DqtPAOU2q4ACA9lA3NNsJFWaBQfHnKc9l4Y97jX7OgM3EcFFG1UMTe5R+4Vc887dY8/wshwc3mdrJM2VaMypKz4Ko1CvkGy05swNrO6RmIdZDyO7Jxg2s8fUYC79tCIlEi4kUO6vjAS6YPLqyYeKrM7ev0yr1zEvw/mTZ+eGXlyfuSdfWPS+inSB1RihdDCzMRxRJu2hfZhoOC/ORbgUTka9mCqL01y0C2zW++Ztp84KSpUiDXWxBm0xuvWq4d94GlnVTY5Qti95ZSQPhgBoohgFZW5x6LWyHP7mVLMBdu0t332oTiq9NVpVI/6bbC/XSmBVQQFKKx4wCDYBQA2aozCQuVZwQMu+t3yytf5kIPeUJhabk7Ddu3WoAvUljgImL2qMbyUlbwnROJt0JEgqVGiMplAYn70PqazUxAdPAbfjj8SKquPRSDtYZ3qLXnPBDdg1DeRNQPrl8rWF9rCALXETRLqS+pUVJ4bNs+YMoUuz5QnBTz6qd/Zn0Ya44ethgTa/3H3nSrIRZy8ygvgtBZhrsZESQm60V1I2Xs8DfKjYAjPQ9btulKOz+m+xqc9BMDEt2rEzdN7n64bF91pxbwdFrwnxg3rqihvu7udCLxuJ9KzdelkWKiKeZs4KcgCDSpoDcZA2WBsW1bzUKSg29PCxPYQEOSukBYEeS1z/3CeqcB8akHMDitAQUyETBpbV45DwqEEtrhUhY0r+Cc+PXkf+k3R6EFyqIzZM0idS/GFH37W+oFv4v0Bv0DwoqvK4nS8lMTgscRMXWKenEJPIE+0MDlTmYFdZ/AdGItNNGAL/CnMR5E6ymiojMuef/2iKAa8R0ChbZwR/xEYJqMAcqdno6sKTDrqzFCsZM2pjkHCgGESmBv46svW8T/dEWlxbFAnuNuvsWKwViCjruK0eKe4R/citZ4BtcYIbe1HbLunAtFh5JCCdn+f0I8IGwJP9wPTOvv+W6I2DQdq4vtLTtZdYxzdUSdFvy53fIH+I2Jz/vp1B1RzzbEwLxZOy0IeEVpLlF7fF7y8ARB6FzCumXysK0R32dA6J3O7/TRZ7UeXWXYYpiFPIOnzbACHfxrBJ+JZ/UUEwY0AophcSmf3b3sA7P4fI5OqqTouI/dHywxGIi1p4LuXIlJ5/tMGtfhIA2EK9CeZbkcCaifkoKEGnfucFFB2jz5+pE2MhuXGyE0IEpcNaw2EXX2DcAA+cmUCT+dfQpL5B7IYraHxKxgpqjQUoXwIX49Vh90SqUfbgAFWAghcSesP8LJ3nobJPD0e8QHxwAA/yfLaI2+/oZMyjrP3F9SemR9DgjBcp+sTyEw3BrfIOSW15c7wS7KWH3Og6UhQ4VSII2sZ+LbOCFePOIVpdinwhNgrqzZ3Jk9ODot+AsKivunXXqhLjZRF2iK5GPZ0YYUq7C0FY3JzeOn7Fu9wvqeE/BDaFojAh+slKPTDZAceGRaTv7nKflyBNdqDh827Y4Ph4LA/6IZB8UYBPeI9GORmYA1v/yFy+1S7EYKJWANSLngbxEZpv568NTpmSufH/EcoA1Sd7gchmKuNMEXXEzLZWpY+6FLHjrockeNcQWz55obcCUQAoNAFHQJrC5djeA7AmIYHPYtZGcg5pxAMH5ye4RF5nvsnQ/fsmISBUDgluwBKTxSiBgcWshRr093XlBCn5GjbUEXS87pustaDPo5ILig1doKNtEsMmElC7Bn1QophWGmXFpr0mmBST9tWQyCkMSUMGos+CJLxYIjYhrIWEgk+dK+Xy699+Hi3z61rqzMQEG71GnBv1ED4XvpMTrjWLF5k2mgmgnBY+cYdiUBOjGIFNowAaTjsPZtWUV8suU//qEFMNhUo9eIoOQfTUxlFFaVxpO0QK6U62BbDgsFoEk5L623yPMTbSWnymATbAPmA/GppKIVM3X5LAtuSwGdCyHsKDtW1F1xQq/5SogpT7/1hjst9ydnyDBXJD80V4r7iiFxOO26sJ64kyBMdsftP36ipXUJxGKQKKmlySgC1J6bCW+S/qVghgAwnyemQyAZXqPwjNdIydFMBJcCASWST3t4+iSGef9jW7e6Vc/8zK186kdu8+uvChm8awiBll/468B11qxYv8BWXBHuhYIqkCzpalLCuB7cP/xMsJxGLsZ2Gd6T1+8L9a6I5kZf+pNf1OyzFzugTgv+wgE9ukuDjpYuGak/e9mLmgB0S4keilp6fB/8FLqIHNm22aKiVrkmjdWSLE1x7KiVv9K7HA1IgIYuKkZ6JiLxQHZgE6gBTUxQjjJJJpmdVimfZF0Aiobof+nQ4bbbLlCN19itlpwsAcewruBCkCmyzMBfKZSWQj6zdImr+flP3ZnFZS6qMSoS4wLzAY2+0BdW/7IPUmrcscZUzCGEWGJ2FyKlR4MLAntjbrzJDRA/IrxmMbMsZGsU1s0TvyGXT+kusJ6xAGniTsBrpPy4HnErUAaLvxBKOIHinw9/+ay5DKT24MXqo0cdeyPwXfiY93BFcVsp8mmt6AijxvlI4bEpB0rI3BshYSr8qDBsrKu3Z+JzkVi0Vih5SyyvcO3CvHFHyqo77tDToeA/MW5czoKSonGNdYm7037qWr1EstLW0qJVCXyxxpziBRsoTQo3DAyiAAeBbjnoBGLQovjdO2WlCbqFA0AEFGvPgxKlhUgFYv1RCuZrCQWgoVEslo+VdmSFHYJOKycCiRT44O8ziWNuuMnSPa0N8qeezO8VH2iu6lYsczW/eMad+WCx8yQM+UJFUfmmBPiSGsOILCQBvsuxhLclEXTF2pPlYQk0/fCObNlofvjwa+abEQERYnQQ3rYQZzaRBiYmdWDNaosdwGtFpT30Wtoi/1h9eA+fn7x7Nj+xi/Im+fzwtm3AcsddZpxYYsuKUdxOWwCme9m5eLEhBgwRsYGWxGfINtDzj/umcIxgdLwg35QbWYTa8qDlupEXSWmio+nGRHHCr3SzirqUL6tpv36/wxm+pltuH43FF4QRv+H5bo7n+00L6K1FsbQWG06gYUl9Ad0RfDYPYGMMrHE46PjzaL89K1bY2nc0H00NcQ8S0mA8KH46mhQ4xO6lwDm+RzAEyMSutPhu5gtlzsuCGRZI4HuPuf56U0b7P/zQUok9hw41f7+96rxPK6Vqql2qqtL59XUuKUVY/fRP3JlFZc6TsiyYO98679SvXe0axUj8njtilIuKwS57iy+yexRqtP3qJQTwDysjKROnJx6VlvY58UhnhB7CiHDgUtLxiVw/i7wwRHTywVoDveGzbCLQvHfVSqvSg+dJLxKvYikxqTn8dVwBDBIIBHeC2BWolFqVkI+bSH/TOBakQXYBBYObwTPROwL0QdGSfYvv0sI+ne6dSqcmSD57RF1027RevY6tqKiQQmid2hV8lt4mq2vGpdPJb+nEYzXUsWZRA/1BGSyVera5pYigBlCfQQOWh9aeSCUKYc1zv7TFFQRBEGY0GJtrkJIhGouQo7GJYC77wfdsHTS7yxDcoNgCRUDwBJjEuYFmbIBB7nTi7XcZhGJQQROsj8cFYRI6gnqfNkppjLDwpO2cFHIDUevnf4G2dnmySFEhsdOvveQaZY3yhcy63P+Qy9E4XQlCHxIBPoqrQHpYQaL8ZIAQzvMl4DSWFQQJ6sSw2doSjcs+IQHW4pt7mRUrOrB+rWWgcvMLrf8EOXiC1Sue+klmCflBQ69soMH6jRQI4sPVhsbo2c9ztCSUFYFEEAQVrbge3AMGD6RDoBDjGM4XcqnfBEG8nl48siMvnt696ER1m4062p/lvXtjEng2xeiuEzcTetvtVtaBHCcDbq/pQWxjAFlkBDDMVXLj+PKrn3naNBaKolT+DoLOpgdU9HHrDLr1YRsyzASbhTjAGSw69fv8tC6ksvzhA1NoQWS/ZNAQi7zyOtdisMnZY/E/axAfC1/72ss6XnLJw4ddVAo2sWeXS8sfJl8fk9A3bN7okgfpRBt1McFXVuldaQR/0RZr0p33WNks6y5Y//5xCIuPZcY/Z4ceym65DjUbbMSJBacjUEhYZdwAXh9JnX7fPlbOTayBMvKhc+ZaXQoNNUGwtAIjKJyoO22rT+FpFEBrhGtLPIFFRbizEK4GGTSqAC2V/pHv+tJIqeJUY6Jdpm9X8L+zb2+Di8eOyefYJQ10pgmS6GJpHQwy6Tr8eAjIU1ddaQLcNQzSiUxw333bFjhQagu8OXOywgIfBOyA5iiMRqECLD+wHD9p+Nx5BvvR4NREs3yW3DxBRAScwA5RUv1h/hNBHAssChkwWYNnzrRqqM8S4c83yiLUvv2ma8BH1Dg15efFfNFuJfLhYy4pC+mkQIny+wn9TCSCz1xhBO+wESjzz6rIC5G1waARIxB0tg002AGHgp1Bk6eYmwkapbAH4m9WBg6YMtWMFik6hJW2cjMf/oKbJgRA+zlW/x2Q+/nBD/7dbZRSZhMXeHXP8qUmBwS7WxJpSFwERJuKUT4DciVegPCHO0VDSKY+l9J8H4pF4zu6d89vd9FOu4Iv78iPRr26aDSyz4t4zRYBAEWw2hwEUMzaHzxk0VaaXdpiHBHCyQ4k5bt2m9YcOnOObjhmGoxJYlAIlKBpg9LEvRb4CwI3QfUSC37G3XSz+W+Dpk61oAiDQJNNeqUT/GP9PZNAa6/6mlPWaRdr8FkjX+iqYecO17h1s0vK1UnJ+iDUcVmwWL9+zisosL/Tet1JKfhCYEkhpuTRoLnjlUgoeYTtQrlz8Db8RECZdQHwIwFEBJsoPtbduvSKB1m4Q6cp+u+xUQev4a6CMim8IciNISLIF24amltYbKtFifzTVgxeJ1DeGrGWn6Ajy4iRD4gof1BXUGx/N1l9zzVGIrHDXiy3uq4or03/Hmp7pHzn/eFzA/q7hD8znfIn64XhOr9Mhy6igUFQeViqlbDI3DhFNRCpN6KrEANESSMFDET+EVoCfCxlRfCJuPNw1OOzqgmIHgQId5gSYPAn3n6nKZjsIA1witJcBiPcT4+Cnw0vPW9pQPrw4Z991igtZVm3/ANX98ESl6o46SKC+ay5jw8e6lJVFS4iawaj2Jp8MSOKgkh+rN8AlztSijLjQn3WCdRKx1usMrGivuMnWASe9tfhrkjUDqBwCNKRkwftEm9AUexZvtzWhrD2hKIbZGTIrNnBIrbb77BiH/x1lomzqhDXuDWXlLUntHmjTh/3g+ux9gWDenDtWqszQNmY6+tFEpKRE77nn06fqqu5Ibewsqy2tlUo16bg/+mzE3onG1L3+8nU78iSzpNFp7WWlehyEaqd8F0GTg7gDc0pCIhgfSnCIRIKIeQE2ihZHChfnhwre8DvXr5M54lazp1BocU1sQK+T49yBhM0QNFN6fDh4sezt4plR0tufu01ab4xAZTSYBD4YzdbYN/g6TNNOX3WCP++UT5o/ZpVLlVJRL/e4jF5gqLx/gPlz/d0ab2WFDpL4TcmBPWF0iJ5gqhi7ihuQZaC/SwTBTcYIaLwrA+xGnsJJ9WgrEGheKyp3+LxY9aBZ8VTP7Z4lLUQFxKmgG3yXffaHg3svjxQqIHgH4FtBBg7SuSeWhiEuiWxQ2/9qWpDGbjAyAoKg63kCPDR8SnoDyHB9/14Op3uq/mc4XyvIJ0TO7q4svpA5lTNqE3Bn9stb3YqkXoknU4t1J85CD2vh34GhTmT7pAllhayNcry0Y/v2mE+PykQ00AiBoUyW6L9YY9zIp303yMVwzZOLDzwIjFXLKZE+BFm2ltT44xvRV4zm9CAREVBBKTqyNGTatn81ht2b8QDuIfPJEnIaa1Vp/GhwaavsU1pbPgZFxLLGz/JxbqX2GsN27dJ8GUQ8PE1r7HevVxcLtJlu0rvEhOCbzv+7tltlYJs/Y3wI6jElvjdegESaRcKoG4EAzRk1iyz6ixPZ1UpaJS6E5AWaW7QBMqVmBgomc1XqN9HIbTmruA6wN+gW9Ax1yDiX3P0WLBwR/fWJG8BZsuTPinScXLOoIK1Hxw7/RGr36bgz+/WZaafTt0s8DEwO+wAg2DNR9C0kt5n0kAJDQ7QnDQbgktAIiT8HIIU1LUTocdaH5UG5WZjefmmPdGoKAJgEq2xKeLB6gfLbD9aagnU2rXkfUsZDpszx5QDGhhoZfvpTZjUqvb8TJAYijZNDRvXu2T5MUMAtijn2DGXlj8P9Ceqj2Unss9KPSr2aMBJ0C9n2AhDChwRjf+VUr9/sQjDdaaqOlgPIHeTgDY8jAEDprNzMvwHqiLQSGn4oGkzLJVNVx/4kEDgvpUrZZheNzeAYLilIjXu8P4eKQw6U+Gatmz0CSFzXIvWYLjKFK6xIqde8kYGK9x9OXSF7V/9EfG8HZGc+JLFx6uDBv1Z1KbgX1fao6/vp8elfH9M5iUprGDdPWWLVCZRmUckvU4Dc0hMREUTkD27fx0aDK2I389qIzQfmotcKI0y2e+Ohzp1/KjBFnL9dDchKELgA6hFCpDO3XHBUSqrGKy9Gki0KQPM98mb0puMuANI4UIFeq40ouqOZbbJ8uO2ACctv5M5o+UW6Ttbhqs5o+sOVj919IhLC3lBZARyx4x3DVs2mVJwKd/FZdU+y8JPGg6+37t6pRk0AmsYPoSNtB48TW8GeN6Wjet9hDr011lQw2Ky7Yvet4IyWr9TlceuvUTzqU2hsxPyQfNOAt0tCWtOCpuuPhQPET/DiIK0Qb64GchUM2TsRfZEY9GynMJey8uOHOm8xb9hYO90OpHuq6cep8PMJ1oFC8xuJGwtxAo1IqpcmEFgHT5azqrqsogbRxsCjVjTTleTsB85a5f7S4GgTYOCjDrz30mZsJzWqpzEnKRYuvTtY1FRqv7ou0ZqD6VyTNqYaD4IgF1t+exnmRBsT8wJ5CePT9oOheALmSWkXJNSspHu3V1cc0X/Peu6G5HC0PfypkxzDRvW2t56ZAVy2BRCvuWVUMZ7MQh+J21GJyhcUoTO1nygDFauML8bC45lD+F2SASsQaK0hAcl8F34NnB7d5oLQRsvmnJiTG3tvn62JGQM2eNc5uczd8QHnG/oGZe3+Yo9L+ki3iIXjbz63zdtlT/3UWp1NqXhvKX//o/9Usk0Qj9KhwX2uHkEuO+4CfJh7rJ2RVhgbh7oQ/COG285ANnEQBIB5QFQEDQZpDKK1Aa1zYNnzLKIvDW50ECRAmElHH48vfhZfYdbwLVHzl9gxRD02yfQwa625P1bcw8+a2RbY2kc0rJMicMHDcprsCwGwK46LMvNk0uEYkgeOiTu8kzICfDRnad+7YcuXVHpoixyEfz/RPrvXyaEQJFFYuUdQTncWTrvIoi4rET7WyscwvUlnoWhohqVrBbpaQjUgKD3lv9PzIAqvD5jx7adiRJqYxttFAAGkqAiaXFKi+kMBDIOBV8gv07Hbs+P7LixX/HR1vruf0RCn37IRb8zfdLs0xWnfi1VX/doKpnoL0Vg6+85WOoILEFDASHJmZOGQwOFO752RCgGUw74JDr4nZsmmIIFZ2BZOz/9gYdsp9LZjz5mJcEslji+a5cF91iZx+erhAbY4oh4AIPYEm18VokAHVtkdXno867wplucp3kDstohBGCNOPS7zQHKtWcvlz9rrkscOCBUsM/ac+EC4C4QI/gsE1krgtmMFY05qEFBDsilI3AYvdbI9iuUNbeae40ndfrsr7/wV3/DXaeDakPWFVCFhwxxLgxpa4TrAJqG92ntba9J1khz08fP/HvmUyQXPc9PJ6/1043fbDydfuQPhnX/SE3wRwT/yL4RhYnaUzenk6nbPN+N0hHk5TInRdMg+HQ2gYhMcjOFPdiG+uNXTUFhQYZVBurB8H2A78B83Ar8rt5yK1AYBBWJMYSr9tpDG581AqKb8N//sCu49npbiWdBICmFqBQsOX+CezH8UqGsSJcurv7DVS65f6/mW5/TfEapU/+MB/gwSvRVLO5ZalV8QHTy60TrkQpcUQS3JWGYyM+TVmanHnbjISDnyXUgo0XHZxrCEtQ+deK4rTBksVFrhP+OS0FAEJmD4HWqFW0VouaKuc1QNOq5Uin5+WnfvysSKxj8zenTm03iR6TkVDJW6CcTE/203xthD8RdpN+5eIH8aNYih5adQgL6gVmTgk5Y+49DBP+ogGL5L4OAdjwhf4kHpqX2VWv/UaKXftG8Ba7rg593eXKlSOXFEfSJk11a1sj20Zs81eXSklxuVGLLJuejDOSO5Y0a4/KnTHcxneOzTnTRYYeddGPCgs+sDMTXx2XF8JFnDwm+xAWguCZPsBwjxr6NLDpb+dOfuFVP/9Ty/Sto1vHW62bM6mW8bNs3KYbWiBgLKBsZbJTbQbMbBL9Lz96uK8VXQiCU0YeU1q/C0vmS4FF+yuvX1x1uX/ATJ+uEUNINvucnzp4GufctGkkBDosHQsuK4BNxROtcTGuLcGPdqRCkRzlaNKz3p1kBVVSXhFCGHLofDu6H2McneYQ9AO1o+T73JxiYO2Wqy5k63eVMmeZyJk11sWEjXVIMFJ8x08XkNjUcPOBql3/gUlL1vpRDbPQ4l3f9jS5OKbTmlSg056ZY5CPX+CQOnktHOA/MycUm6uMpusGvxufPlb+PLMD/BOtC3iDdTNHa5tdfc3tXLDfIj6UmAr/6Zz91m9943XgZ+E5ca9SCa22xGsKMYWuNgPKgXpC2KZUMwsgrLrKVrsTJSClmk0bElwNQ7/npRM2xaLMB0uvN6XcGDMjPi/lfTvn+NzzfZ+97e53JpsBg6n0Pupt+5/ctwABc2bF4kbUCooqP18zXuAhE1LLsH//euqeOvfkW21yBffbpxEuLa7rwAq0uJsFolHGyhoD7YdERFYv1miwmn+2xWxnSi0oEP3MKigT1cq2ogwKRYAFJ5j7C2xFD0liTFXqsx6d0N13f4CIF+YEvf+SI1e2Lde3jMVmSXLlYEavJiNgiExQs9RXpRKMp/GTDOW3XdkEI/iKVFcuhPqRA91RsPRbz9TNeWNBqHvxCEf76qmd+agtmZn/xS5ZKpgJ1x6IyWwy24OvfcGzx9uGzTzv2fkQRw5Pk+fHvu/bpZyXo1syjezd7Pa7xxH3A8rMqlUo/EG2rpDmkSI1gIMt72TMSWv/SC27pv/+ruRJhtSrj5DvvmIzxC7lFeX/8nQ07D4kVmoT/I1wqjRX5b+OGX5+oT/w6BTzSFlQAmcZCwGZ/8ctu/te+aYMPvKEBBtCG7rWtNQ+8EITAMdiL/uWfXc8RI2z9PvlO0iRozmFz5rqxN92S+fSFI57Z9kgTFKNBCOiCQA0LN9C4CD3RWDSwBWWa6dSLSywaAWERUZ509z22qIS0EDljNn5AUQfTe1YB2Aq8jGWELXQCybR+43VBWHFLcPC+rBEKgk9jsQZNm2bdY9ninG2j1r34XAB5jTLXuBTELeq56X0Hk5NlojMOmSLy7OTUyXXjCiJAFzq1u+7F543n2ciFdDKCvvaF54w/rv3mt81isz6fSjur4df88DOA/CjoPLtvrH2YdwfB1Mh4UtHXsrNPS2JpLzUuxL9Y6BO+tuTf/sWt15xY6a7NoY5IZHMsN+fHsaL4d59cvT1Y15uhZjP29EPjcnZsS4+qPX36wXQqfadM2HhZffkJEgIxN00s533167ZpBkTjv6Pbt1iKYxyCl2GaC00IIH3L6Z83bO411sIYi1P2z39v12b1HpVPH5eAaaAYBJvFGSyMALbRDIGuradOnjDhApJhVbHyIdy81MR1CTpRU3Hbf/5DN+ra68WER8x3/OB7/+bogUB1V7M5Id3D3wi/DrMK/K6fgZuW9VkpFoOOejZgPor9mq/9iq2D2L92jXvjr/7c7VmxTJ/TtzIMfEmJexaTm/XPzbH0GLyAH0zH5e79B1q9CIVi3QYMNCVgFW8f814RMppukGJmPKKxHLfmuWetjmTGQ5+3dBxGACSW36XbBUehGDo6V6E8KAtmDQvBxg++/+9u+Y9/YHKKMtcA+bqHI14sukRG4tmEn/fu3+zefTw4i1gh89NoXDSnb0N98uFUIvkNTTwtdbJUj2/dRNncgkgixE2QpqCt8cVcCYdV3SP/k4U+LI3k+pWHD1oHU5beAvvPW7OL8dl/jcAK/fmoANz27jvWuJPttembTkSWogsEC5jF54H1BjspfInFLvlhVk+WgVoH+gz2E+zE/z66davt248Mk2tu9j19p+mQEmj2k2fJPsLP2bU864Ew4pr5FqUmmIUPi3LkfbNe2de5FIfdd6DE2JoaZRxuospcHd1CGfgm41FKXetoQybLGj7T+XZINussK4+wsVEmxTQgQorO6IuHAaKQjM6/7Vnu8yUUPh2mWENAtotroLzJDFgHX2IEei7xJk9XLKM0TDq8Zzzi7bhx0pQjZfuCRpxN6g8DUHcmOiiRSN1MRL+ZXtSbaJji0l4GXewlWYI6+bgwCaW6F5OomGKVHxskFOkegsGX8tIgUA3IeoHzIRgBiIUWX/ajH7jX//ov3Gt/+Wduyb9+12199y0pgp3mx/OsDDDrDqytNowngT8Lqy49ZV8VJYR/DyS/oOij6dkCZBCem+tcFgSDS5CJeAfzk2uZHSrtbEmtkNrupUvcsh9+T3P75+61v/ozt+zH37eAGy7b+YxVgWA7PnqDBK+mPNi0hnX4lKJXSvjDBh0Xi2xVn1zqVH2DxZog3B2QDr0BwhgNpCnTPy7Ppf3p+nV848n9TYLaJN/PPPyQ9KfHKrwCzXPThhl8m0nPyQ9OTgAPSsovJK3AoBPdvFiEL4uFYfEO1XqFJd1Nu9NuiwdG4wL1zon0PEwS/fze/l9/417/yz91K374A1mxpWYdeDZjeQk2etPg4Sck4CHBpASLcHs42GuA+myUIBTcr/7Vs9H7IK33CL7xmWSCQ9/V0SwDwGt6H5eF8tLgcy2P4HPMQxPpMlie4Pu6Dz7XqGviGhi3fdJkFi8YDx0oeALQLNlGwb8mN+Wtv/tbm3/cON108LVOEKk5gtz441h+hA8Ljx9fJQSEobiYRIwgpwBZ9g1twxfcC9e3FYDGCc2eR+zr5ehzuclEThPCb/rlmc2b/ev7lBbqa6P0oREaL4vUcQoEn2YBrMgbOHW6aVWgBnX0bCFFKg1tezEIJqcWGR+KvflYDwCko04a6ztwylQb+M4QS4BZPry97F237oVf2s68WHt8eSaMVYGQWRENQBPz6PnN4omxYW47xEwwFD9bPfQZJoXDvm9nDqbFznkuxGQUUNDEMtA+pvzocESlZJF8VwJNpDhZOEK3l4oD+0xBF3Qrsc/kd6PEs4tZC4JM4XeJKud3zbyu9/kOEJXOLrxmbaT1N4qVppBsb4a1QzmSl0YBG9NL+cJ4wG/G6LyzG+E4a8zC8WtrrFlQhC+dBu2ESCd7nDPzFx6cFwUHFGazChAkTWIoN0f54SryrB0R56Ju5bjcCX5nURpjyw487PDEGv0g397Mi76ghBJDBrDwXTT/8Kv1Ddiy2Z0U5Gfs7bn1m567UaOyUX8+l59bsLWsvNxSMc3u7voRo1ORZEOetMk4CUmJvhhYfg0aZYV0Dek/YaIxIlFt6uPRMgijWcWLQATbaLtNJJnAHukQJmuPBL9k8CBLqWSvBmyLCNjROHHTW69b+mPXkkXmC4YamiARC1UYMKiJATMMhZ9L+/CcwgITCPqskaIJd1i1KLKEgjoHUEh+l2ILOJF+ZLw4B+czwdDvUHitDkkfp0CDPDLrEdhbcJAUMD0LaFxCJSU/2WiRrsNEt/E1iX/gB7J3Iakf1j/wGguiOJf9rrnrO2aMlaTSnJR14RyMK00n2byE/eNZfkqPA4Jk+LSkM8mwsEKSEmuUCVkOfGmEtbPP1jQmEmDGhe8B22nnhiDmd5dy01iD9hhvO0pBfkF7N9J5Tcu39V2QiZ0zc0DciQlCRqFzf8Rq8JVR+lTe8Ty8zzjbevl2iCwOQd8zEjZ4H2XM1toHN6yzIh/cz4tZTEblHoLP/bI6EIULHx/fvl3KZ7ONpT2vDv1zQsD1Fbmlr/7pjt1N/dWazc4T06eXpk/XLEgl6n9LgzPT8/0CGg7CeHQLXfirv+7G3HCzDRw7ie5cutQYi6DPxSKgGI06CVpd89VfEdMOs4YHq5992o2/9Q6rdUbjtkVMEhNMmmvL229Z4wM0PkzGgNnghIRwZn7ldd7Hn8KlMAuKZYMJYToCONK4KAIUAkpDIy74m7QgZIMmgrwvE0RtN+WYVuVIzryuziLl2YypC9rvrRGf41r9J022jUlBPiz/pMqL7aK4vz6jxpgyZpy4V+4BXxzmIJgFI4IOUoLmWAfuA8sJdMT6R6JxQwykwnhO3CsEAkvOxqWcG6EjkMoiKdqcUblGYJfFKgREt779pgWZOG97hiBUfFDTOOcKwuo5SGehWPN1D8RuDJkg3FKiIA/8d76fagyq4xgD+ulzf3RtZpx5Dl7nfZBCW+PMecL3qDwdMnuuLeseNmuOKc+2gnOUjm8ve8/tXfGBm/7IF9ygKdM07lvckn//Fzds9jxDxhiAi0XWl3L9Onu2CbffaXOIAqMi8P3v/mNmGbueMxLxvWhkv6bih5GU9/TAkt5bv7V6tcHaplF4YvLkbqn6mpvSieRvpJKJaXrJcI9Nkk4y4Zbb3YJvfstgJRdkI4wj0i4sVKDo4GIRa5Xp2YdVmPXoY8aIrHjitblf+Zrtt9eWm0EABkHfIAtPcQN1B0x0M2HPkD0njKCDCYfpWF+NVestmMv2yGzAiPUJ4G+wfbFZkcw5IFjaGEr3i99s0FLMyHJMGiYe27ndVhiSiyXXC3Pa9zlPK/cVUnBfOZaiGn/bHW7SHXdZ1RiZiIhex6pjbYH6UtjmvxJ7Ie/OeU/s3GGdYGHwppbQ+w+4wTNnuL7jJ0pwqh394QLFMtPamG149SVDFgg4z4FrAJI4IsGH+XMEj1Fsq5/5mdsnl4nXeG74pS2ysWEO9DtjaGvcBwyyvvGsrCwZONhQFHl5a8IqpsaamyLRecMz23ky4wxUx+1A+NmWrfLAflNAhhQlJCAUCpuMWhnn4Fxpux9abI2X8E+8625DVK3xFtc6IPS4+udP24o7msAS1aeDLtYf5UH242IRbgXyh9s69YEHDfHS0Gb9iy+4N/7HXxjyMgqeM6XHOyGF+RM/7n3/L3ccWseLTVD/2u5F49OJxCOpVOJ2/dmsfQ0MTg871tCjydDopEkSGnDKBS+mdqM+37qWCOLjZjDJtkb/yCHrx4eP2Zp1YcI3vvaKW/bD77u9yz8wCBwyZfbEw4TmM+o/kAOKjAagUz53vwnBWP3OJg0wJdtrW7VVhhmbBL/FEaaMQAsEg7CgXWVJgYX4ybRe5llwn6g0Y1MIGJN0HJxt2YIWxB3jzwJRT+7dbe3IgXy4Itw3EJxAW+2J47KG9dbskRw/TElsgK3K2DceCA8chWlQhLQ7J0UKM21fVCYFMsrgI1tE7/lgqa0IA1YzdlhlLDzR7L1SHNveedtSnvtXrzRUYNazhVBBobCn5JNHhSzoq0CnJPZXQHDYeJLiIJqmgiBRTsQNQAAWpc+MNePaNMb8rcPcAs0HPjr3CT82G+eJk01Zkk8nCIk7RMAS4jz20+452I/Pxle8w/hwbdw3zp9NfJ6gHsoThNRD5+cMrBxF6Fhi3mb13QUgEDcKF0SGO4ZbJEawxjW7lgb9LRnzDJ+TeCvU713jfnzvA3Pmbn5t585Uk+Bf163bBD+VvDPi+2d7UuvLHAwuy2Sp3sISIigIH8zfrd8AY+yLRWyDfHhLgCywvPhSBDEa6067kfOv+0hAhkgzgUAqrPDlD0tpMJmQMU2GMRk8K7QQ88DMg6fPsuo/evcj+AQN8YXpLwDTMAYm6Jnvd5r0ea7LWBmsFmRHgVD3AJODKAjMAc8RfGAadQKMu10rvB7n0RH6pyAI26FFjAyjA/1JYeHG4Hac2LtHFr/IlAJMisuEm4QwFAo+U4WIhRw+b54EY4iQR52hB/ojoEDwYfEbUficg+aO3D8MzbVBFJSqglwI9OoGmwQpJJjPlKp+IpgWo7hmgVW8jb/tdqsJ6T9hgllHXCe6ORGwPZ9x5vMoBlbNcZ8EK7G+jAvzSCyD+g+Cm4wtwsFYh+McHvAEwkvWiCAa441hI9gZEs+Jy0QFH7yPoiTOgCLFIBHwa7nN1gUlMl2SA/r89RIqoX6A8acbMMi2rkYWX58JxxAu0g/5o97a2Km81W+dPNDYJPgLuhX3k16eLFxA4U7TqPMLcGv0wutdP2lRBA3hwgoTCGFgW2sXdCGIQT+2Y6vBfXqXE2BCE7MXGYJIqW52mTB+K9H+Nb981m16/RWD1NZBFkbKMGVofXgtDILR8ph10gi+bestLY+ww0gXg5gQICTMTmDOIK6sBkoVOI+wIGi4VOHnQwoZlFQqAUtiCsPmzjMrAyNjuRkbPbAFqUjtoRBARggZTIxgA90RMoQBwWasYRYQFYqCMWKpc79x4yyz0nCqVmNCF6VeYu4j5gYck1vB97he9j0iTIwzhMAgCMNmz7GdbnBTQGoEFLHqoIiWCuNCkY2znpEVdCgXtqYmQIm7yD2TxUHJMt7h50Fb/CTYhwVljLk/0AT8bqhD74OACBYzhrZKT+OLS0HAm7m4mFBfd2nxDFrN4YIyfxQkAfeJZYEGmJdm4xrxDuvZ3qmqL/5wWc3BZJPg39DXduxgF4yxmrUiTWPwLT0kiyHG3Hhz0PxCWhm/FMEnn0mUnej1xSCsEIEj6vTZjBANbr6bDnYxpXLKorkiBoJI/9Lv/Zul604dO2bvWcsoPQMUwh+gkcHg66930x982E2++3M61xSzuheLCdsjlEx3+bkoIYSEJaAIMQJowanMfYcUMGhg4RAsWpjBbAhz+Z7drrbypLkkObJCCCGf49nYNQfmJN+ckHuB8uE7VLsxfrEcglliarkULPpBYJhrfGWQBdYe/7v6qCDlksWGIhiv7HvjenrBAp5FpT0tA4HLNO2Bh2yLKbZGawmdLxVxXeIiwTgPs7Fj/TuxIBRo0zgztuIdrD/CBPphDT38x7jyGWICoN5UY8KsO+4JMQ5axqFMEXyMy0UhXR+0hlyAHAu6Bd14QAG7ly01RIYya+JlzzstxfBmJO698ld7Nu/mpaY7+86vTTq9f1cdOb4+6URqiB4/D78XDQhsImAB1EaDwiykLgh2WY+9VgIgF4Lo7kO7I9oIBxt3dLPoacX+vRZ4w79hcHnQzW+/aYt4Dny42u7PBp1JzJBpQP0EmnGuOY992fzLgZOmGgxtxryfECEsMBF+OCkyeriz7zvQ3iaSewzvEybVxPI8oyRQMHKdICqNHZb/6Adu99JFtr5h78rl9nOXfPytFnl/2xQjMH03TSDL3pOv/pbb9t47bvv7ZVZ/T0CU6jZSnnye+ADzjsCAAnATeA2BgMKxQ3AYZxQZrtL0hz/vZn7+UYP0KIxQSX/ShLXH3eo3Vu7jqGATEYQ2jFOEAsNPngmXh8AswkUqEfcP/UYun8wNQg8/Mk8svUUmEHzG7GIQ481afyL5KGOqCXmmuhp27V0hhbDfAssofN1mMhKNbIvEcr8XK+i2tOzYMev00WTeFr9wvH8ykZ6dbmgcI4GnL7dmUocuQgCKIJVBSJFVcmmAeDB8qotFtvJNUAw4BTNBRFQJwoQbGUBMCkGNwxvoMS6/jdcz7zFDFG4EjDtRAv+4u+5bv+5GX3+T3JSgG+/lIPRGug+YDSiKbz3v8a+6Bd/4VTdC0BjflBgA4x58NvjRRPYMvj1/tXxNrAGBUZiDg4AVm0CyvXLwc6/55/YZe4+tl/VTn63MHMH7e8yyA32NH4wyv2TdAzyBkSDeAIq64Td+20299z4TLFDiZTPGGWKc2XeeRUfXfOVrbsGvfFPjvMDQrUF/JJvP6b5xlxiLHVKYGB4CqvZ98SABw7B5BsFI+AmUxHExKSYlyg7S2a4KS6Zxxak5QWFlKJJO+X1SDXU31VedmMIO2PYi/zzx0LicxJn6Wen6hvvTqTTttM2EB3IvwRdEAh4Df6Ak0WedGKE3KN1J4mYQZrQrMLYjgonxR7k+TUCwJuZ/6jwWbMkwE/4XEBmrgla2SdOBkHBQdTjquhvcnC89bkxJ3hX0cDkTio50ErGHubrvyXffG2wjpkllHKhCDInHPUuyunpmq2rjEFPYoe9YlRvv8ZO/w8Ne4zv6XZ/FveDIfh/0Fwo6PGGCzDBnvkcjCTomk3Kd9YUv2oanQOPLxcq3RfC1jfNd97jZj37JjbvldkM1DCnPZTwkWJ8noe4xZIjFSMzP1/v41vj6IS/jWmEc4VniKp0hxpk4QhhX6Swhi1yLIGNQKSnB12sWhzCZtBnjPoEtPSQzd0gd3O6O7R/GZ03wc3bkdE0mk5PkA87SB/HveS7jKLS4CZ7gPCfk5tDukKVZNAidJb5LYIi22ZWyIh0Rfi4+FE0gsNhcl9QXTJe9Gg+hJ1KMkJAiowoPBub+6INOSm72Fx9zUz53n0Fi/LUrhQhAEnSkDwKxCEvfaD4ChmRqM0eT9AeoAfjKzwt1BEo2uIb9retwfRQ/KS8CdjMf/aIpVlbygdKuJAIyj72RcZbw33prwEd6TgS7oKvcKT0ffSDYS8LIeLDYxoA4AfOBjER1sG6BGEpniGKjA2uDXaHOBSUw7gg6wVhKliET/MIi3XdzY6xbjcWjXh/9Mj2R9obzmkmAbj5HdiJXz9C8Pw9Eqaq0Iv4nhBY0wdegGEw2Jugc8b3jO7a5be++7Y5t25ph3LaJgQDewuhYcr6fSkjwdU/xgrPwkfeAlPiTxCLQ2DAegRyaVMwXjCMA1pnS3suRGGfKbUEsKACabjAnZ4U9axzttc5bjs4R52w+V8wdDMZYk49f+O1fd+P1M1y9eSUSBoZgJBWipHVZx0+mhfqVa77+TWv7DpwPKW7up2dwG95kGTQddWzBUyctPrn4re+8bWsfKMDqLMETCDqZiWyLn4Nc6D3uK5tCjoim/bNQ/2T+yQo/6RPtO9D841h8+RN6GPwJe0Wwh4dE6EzwhQg6SwwGOfi9q5Zb2qOpwqgNIo2EogHmU6ppq8hkyclTZ6fxIO6Fpgto7AkUhNx4s5vx8Bfc3C9/xfUZM+6Ks0AtifFmPcDU+x90137r29Z9BZgaRKP5gA5+0fzY8lyNm8H0rMNQQjtHE9wPjxDuJ0PIa7diQg/1HBn48wu+8S1TTBez7dWlIlBi6dDhbu5jj7t5X/m6VYde8/VvWA0LBigk5oO/zfWS8DFGfBfBZ9zg3Y6IphmVBw64g+vXWg8FMiudJUNiup7Nf8btQy6oJ0AWsgnWSKZ9/JHtfjxpUX2T2r9ddrBOU14W8aI/9qKxA77npU0B6HzkDMkHo83sJTFAKHwBBLSXO0VEQC0qb4GlPZYnbY/wUbmeCbkGGoUDI5q2A4GglbKIgadYA2a87lu/an4xabIwKHmlE+NNzQTddkzBsamJXAFztySMKGHGAMhJfhxBbDrEpCgKrBTxA3LydsiChQcrAIP3CoSOOIosqItbFaCuQMmDsAZNn+FmPvIFg7895T5drAj2J0HwF1F60OIMavGnTrPxbEk8M4IfxEMShoCA+iYjsvodEWs3aOhBPv7Iti226hHD2hkKDW8KpZz5DvxhdREIfijAcIbn1eqzr0fi0Zd7JnKtX1qTuY75OVWC9eV+xKvXdzLfQPKDIohQi6Bd0GhcuDWY3xZ85zsU31AdRh98aptZ6NMeUVrJIAaCGwwwf8Po1kGlFeI++44Za5DN/Pmse+S7BFEILrJQhUKHpkPalokga9CZSfskicDm8LnzxZSft6AUKUCEngVDrMKj3Jga7ilCB1MfeMhNue8BuUC3WLEHgVCi2fxk+SgHxSeU9bKXITn3GQ9/3k1/SMfDjwQpuUceteuFMB5lg0vFIimWZLfGB1c68UxhWi4b3mcT0JpxxxgFxlB8mRO3v+H3jqim/LgVp1l7bsnDSR2ksFujIFR3lpA/kwHJWyhzwfWljELZCL8iUBKJxuvj8by6ii9+0QJ09oknxo3LSSfr56T91L2Sjgk6kTkvCArWPii1nG85Y4IJLPI4VX7Mosz4QCFxHVIblDrWHD+aEahKR8MA0kvsi7/j/XddXW2tCTPWixVftrpKgke5KQJI5J8UEO4Aiy7IneLXUrSAq8DDDpk50+4NxdQaMTAtidJSqv7IVRNjYL0BxSkclAaf3LfHWidT/YYSsJpuPRSWLlR8lwth1RH40uHDbQyZcJiO3/tPmGyLqTiomBs0fbpVWFYIVlIXAJ/wPBadRmg1z1h3auWJyo9eeKOtALRzzArO03fsWFMWfA9EgFBc7pmRi00En/ev+dDKnOFPxpB+ePAZsQ+UBvLC+oka8RTR+zNVrCCsspz/nhXLrY6C3XlQFChUlDrKhBWdJj8yUA2nUQZE6OJNSpasAfUrnJ8iHmSJ1CKGlTZ11CTYZwNB8KJehKa51TnbNh54t7yi0qTjv44YMTyVOPObEvRv6/xNzjPQmhthZ9ybfvt37UHI5x7Zutkd3bLFCkeARNlUvmuH27V0qdv34Wr58OFa95hrkKWltvykoA03S7UfC2+A5rxv3KiDZZj09sOiUIl3lDr9UWPc5M/dZ7Bo3XO/NO234JvftiYgbQl+a0SFGivJVv70x2bZQ+hqpPNY7ECDC2MzCSVDhtl6dCwhZbXBpHT+epcLwVSs2nvlT//YKruIldiYZ4j5QKhBDzf/3n+ykuWr1D5hZRHKxf/yT+YygZBIJy/70fctYDd05hwrc2eZMMVSFNaQ0TI+h9d0IA80A2k4Uyvd65typqSYJckYXd9PCW3nud7if85FYVdYLEfTV2QMtEBVKxW0yObmN193b/7NX9kiK4vuZ/g1JiWQ9iLLhBL+z3/fue8p4/yIlxSG8/tFs4Q+JL5n1q4Fw3uxj74GsRsu2o/GEMdkUakI2/zGa9b7DMENffRkokHwZp/bsfh9t+XtN20994m9ew12Dpg0VYLX8yyczwgog8F/Uk42cOdKRD+B+li90xUnbMUeu5hQiYZ/VY1i2rfXHTVUsNyte/4X7p2//zvrw7f4X/+fLfhBGV6JxNh1RDBzdn3AVWqfsKgYC+SgCW7rd+PMjN9N1SuBT0rEQazbF73ntr79hi0tx3iGC5xAX6Bbmr3S1wCZOLh2nSE5NtOkJLtZgDq4iJVhN8UFeM1e1z9spWEYPEO6v3QqWZJINPT95+nSA/ZaLFqr+z3F1+17LYgARrM3UFr8bEX4sJbsKUY6hOAP1pIb5gGpgGoinQMozev4SqwVJ2I9+d77peHYjTQTkNMNN7sKz5L1POdE9r3AW4LBCRrSvBOXBcjcXdoWqEwgC6tInz+q3Gzhz7PPuPf/3z+bIkPLXknEEzcxpv3bnILXgn/Dz3WGUOIw6473y2x3mE1S8JvsZ9bx+mtmhWiegvvUngKydQG7dppQrPzZT9yS7/2rW/bjH9ry6qPbJCRCadlEFoKAMSsR6aaEm9ieb82zAbEJLAddk491yhdvi5qxvxeOb2Yc7d/AaLKIZ2wmy0QrePokENEHrmePN/eCYeInlp94y/T7H3JDZ9BsprXNalDUGs+mcwRIwm6B46NTWeV50ePfXOUHi3Su7z8okWis76JP9tUXcNrBgU0+PhtpDJWvSKujQCDKTSgMlrDMsQURDCRYRKUTq8J4QNsQUA/bdPO6WX4HPjMYLOIgH9xLAhgK/bHtgY8P7GZZLvAmyP87N2T6TLtO89Fvn6i5PiirTQER94KrMXzOXCv+CdZuT7ICGdKCrEKjBJI6gsbaU0IIFfL/DxjzUrhBfXYIuy53Yh5BNzsXL3JVBw+YwIa+IkTqD9erlxQu7c06u9qSgBYxlxU/+ZHbuXSxrU9nSTT16uHB0lWaVlQfP2oGAR7KvjaExWJJK81Ow7bmOxe9b/CY1uZYRluCnIn9MP5YSFJmbEGNYuBaRLThley0WzYhUPTF2/jKSzr3SvFAnS0aYh4/KlQdE0K6XxaaDBPl4GQ/SM0BudnSneAyhPATC8NVtqpAMTAxLdxNZDO8Nq+TRaEN2rSHHpHg3yv0O8Vea3l/pMZxHRrr6m1lJ1WEoFFcB3bxQd7sO8H3kinnDkY872VB/jdu/O3fO2aCT+H+gn49azQdbJ0yRndQrI9H0Kgm+KMQ/LlnBf+EBP/4cQn+EPPJ2yJumM4qBBrYdYWVYUyYKSKdmxujBHLuV77uxt50sy1+yKbj+g5bYBNUxH2oP1Vt6UAYmeWzYZqvs4S2J19KsQSTBqNPufc+N/fLj7tB02ZYww0CXMQYYFLabEEoCYo0aJlFKpIxoI0Vq7BaMjHEhDLwlimoqW77EHKwyU8FVV/h5BI0YqUVyobfqTT8OCnJiyb4YjRWaS7/4ffdoU0brC9i0xqBzIF7x2Ie3CxW51EhZ65jhrg3PrNJwrvyqR+b0BOAJUBcJ2gMr1Enj4LBNWSsusmdpD0XY7PlrdfdB9//N+sARLwJtIgxaY3I1rDLENtN4Xoy5kNmzbLnbSlYnSEEHMXGeTAa8DuKCBRLwA14nk0YKludqLEGwbAGgrkIeRjFZOXl1y5013z163aO1vgLAjEg+JQHlwwkuIfgE9yT4OvZcCsCpA4G8eq8aPQ9WftnpuyZu+IZt9lvOmtuJBrTw0ezd9yE+Mv8vhChcS794CbTncw5GqzRJNk3Ob8mG+3GpIc96qz7TAuyDSH04KGL4EWDFkyWUtSANb/T86CmEwQQiVJfJo8gyxCqtb7yNdsncNoDjzRZBpgd/3/Dyy9YSpJnyCaei+WabGn08p886V798//e5vHSn3zHvfO//9ZteedNjdHZfuxA12U//oF7+U+fdIv+9Z/F9Js+cp3LhZgfXDkKV4jyE2RCIZYMyBz6HQbu0rNPRlFnvijimVgUtOKnP7be9weEFuAN0FTfCRPcQClievyBzPgaSG3dyy8aMqBnYVO+GgYXZf/bJlFwxkcQCBO4Dj7fFsG/8KB+wpNs6cVryIVlgTJ1Ly0JlET1qRWn6feWxG68llKWcWkvpx/IJYuFwufIkO6h6cg8m+40plN19bxI0ZHbTtmNmeD/wfRhXRtOn7lBTP2g8H1fvXS2dFcnsPx55ibQH5pt6+vdGWYkcEZLIrQTN9hdsIS2S3SdMR+tulKCstGgT0uyPKkeLFQKwd8IflBN9vEo84TZg5ZF3CsFL7Rwmv7Ag5bPpiad4hXrWScmZcNQlFYz0riwjxrViVsI4rz1pgU3sWhA0uyDLjaUa7L02DR/hogWszR2qxTC3hUrhJTKM+9cfmSjqGcmBTVszjXuum//hrvjv/43d9t/+UM77vjDP7ItvuZ+9WsGc7PryEE0a577he0qS2A3T4hy9A03uRv/w++4u//oSXfPE3/i7vyj71hGCXeQLalAQqTHAsSYOVFmKoMfTZzbNjX7SCc+3waZ4OrZ4UuyJCgB4lYE/NpatYrAH9mM63LIDCIuAH0NcS9xUUCJxCBIK2MU2yRdiwI3u/1wIPS7NXHVe9mkv3Kcn5yf9hOfO75n83ReM8FPVzb0SvupCRLusTpF8zvmZAh+GO2V4MH8CH17GgniBsjFk+JDKw+aMdPNfuzLxhyzHv2SGzJ7jg0YjR3JMbdUJKxH1ygKZjdyMhtMBhUhCVBA8wc8L2oxSC0JWEqRyvhbb7P0JW4HVr/q0GG3R74UO/q0vG8mn3oGFmAw0bhIxb1pw62jd+/MEbTlBvrSIitbAcFQjfp+nVwTzmPP2rp+unxI949Py9p7YjWkY+24RcdNt1i3JPzQELryXPjlQHsQDjEhOsbOffyrbuIdd1tXIdwuVvnZCkWhr4l33iU/eXDAj3aW5hQMUScGqtlHzn9gyZsjF8gDfAxfAr15RuPdVgjBDuMAvceMtUKrBd/8VTf/69+0ACAxMcp46WQcoOTWCdmiAzbXCi0+rwW1+835Ue96cc8rEGqf4Cf8UfocuEe+RzIVlwnPjbQIoPOX7LrBDpZy2ks8lATQBN9WBbUtONw4gs93KACiOIRttifccaeV1bJ8k1VdBCp4WCK02QS0ttQf0U9dDx8J7QpSYIAvhNx3hrBm5PFhaAI0aGYYl+5AaGdiANlkY4TWj+e4Ygn7pLvutTUDLP6g/tsOWcD5X/+GlYQOmTHb6gdCAuXASDxriHIu1bOeL8F8BN6A+2R2aAeefdiqsSzfHv+WDAljyDzT03H6Aw+JT64NCpJQ8jonY0hqF7932v0PWScolvvyXkvLdimJa6PU+YmQm+BLIbF7Eb9b4LkFwSfEOyjM6Tt+vJv+0CO2FHjCrbdbRgtjSC9C9hAgsE0guS3C6NJWLnB3MmKLMmDdALLZgmFMtD259p53FuonvNwKsepeKYJjEuUmdQGsb3pAYI3IfDr5L1zYLtBcuTQRgsreegTRzF/++rcsNYGVY9KoOmOZ6bXf+jUL1GFFCUhkU05ungkE0VfepzINf5JzE+Ft+XAXk2BEC/qNHRdYfQtynpC12m3BnJbEuHF3xb16usn3fs4tkEZf8I1vW+GRHfr9um//uq24w7qRQQgp+6k+OdY+d8LitRaraUnwBAE8iokwDhSmINCDZ86ScggQQUtC+YEASBMTSEOJNKHQT4joWoywBQYpbkiE9fEoKxbLtCT4hKAlRiRYafklCyITWyLASKdhFgQRcEZG6oUKsl3AZiQZQNFEbSOYYMzguZQUT2CkEfQmOy5DL0n1Inv8nNgenTsI7v313r3HovH8t71Y9Dmd5KheStlX+KJOZssOM4LPRYgwW4Ata4FASzJNqMkBvsz6/KOWNmsZmcZC0KJp3le/6QbLDWjZuy/GSiMNImvwTfD1fbIMnJtKwEspFUxEofwxWmJhgRgPJhIXhWBMaxQMu9QnE5OZBNBD06HXOe+nhniWAES2S5RmE9egVBWGp/MNC2FAN+0RSItAYW8Ji42pmN94oNNDeAHHGh6UYPp6ZprRorAwkBwhn7YkkEDpiBEBrL+BLFbzJczwAlV60x542HL4BV0zTVBbIYwuShb0jTEOXktZeg8kwP1liF/qYvHYu5K3Z3v1GriaF+0baICigoItuXm578Si0f16IRmOEUIGRKEhBsRFbG2+TheunmuN+By+LZNEMwzgXGvEZJfKb6NlEwtGsongGto0TKfhS/EaDEZOnnu7lMSEErXGD2N80LinT5QHSqgNYhgZC2PUTzGZSyhGDN0yXLHsA4QUEnXrFOo01J62iH3fsRMMCXaGMCYhjG5CfPYjWK2W7TK1JObPLOQFULbwXt2pahN42nVBjdYxqtEyHK3VElh6e9gwC+RlN5LJJniFtDaoBsjfljLE6BL8a9rFideIMegeWioLvX/ai8c/9Api636nrMz86SZuTCRPl6aTiVHpVLq3nkk4KnidByT6yOSZkGvQbImuFwQS2oQi9rmgx3m2b9caoQmx/i39Il6j2yvXZqtsCF+RUl7zfy6x4EOsbAvaLGuIdH20PvCuLeIOw1ZX9re+k33oH3v9iiYEScjv8KYNbs1zz7ql3/9328iEg9+X/+RHVo0X9l/Ax6WeHa3IzjklMgytCUpnCUHGCB3fuT1oGlr2npW8Zh9h6TiBZBT1x1XE5sqKB+HxUIgTQoDMMwigtefBcOXkFRi/d0SBPOS2eZ9sToKiDbcVgzBEPJtF+0MBhny/QK76+NTpxIi/u+02s8BNZ21IJKckE8l7/HRqaIS8n14zzSjGxOICYULmDeEF8JuLXSyK5zOA+XbdEE4zyPj5xAPaQhsXk/DF8eGsOEJkwRQLcrYgxk5EdB5m27tima0KZOVUeOz+YImt5rLFG1co8ZQcuH4URlHF9+7f/2/33j/+fXD8/f9xi/7fP1vqkiwFBFqjeAmhIdPRWvXnORGCr3mg0u8DKZt3/+/fubJ/+L/Njnf/7//WffyTKQXuoyNj1BHBk1SSho1okRN20YVMaNtAuBeKkDueOQyAQ8ijuR/GjwH/iTxNTmE6kbzRb0xcV3P4cD9eNMF/YvDgvGQy0S+d9gfyd7YNwioRXAuKbAIhB04RyQTW2NLVi0QMKiufCDIyWQi67WYqbVpXWWkPeqnJYhrESZoGqUUBRYbC16qPHLUVW2/8zV+71/7yz93rf/0XTQdFPIv+5btW/QXjXKnEnXPQe7+2/ITt6BIelFxTsWmK2hfy0RzSj86i30JNlN82W3xyzhSMP6vbaGixf9VKq1Dc9cHS5seSxW73smVWow+CDRX3+RKGkCwUxolnQDYChYI7ys5LH+eZ2idk0oyuoD4ywjUh3HFzgVsYRObG8/3cZCrZu7HxtO0pH1j8r+xr1EDorl1NaKmM9LtdRA9pkDbToAKogvCF/tvFInMB5D8F/eUDQScXjDI4rUFHIV1qSgh5EIkO05sEcVprCmLDqLFjx5vDGzeatSeKvWeZrH3moGz04Lo1Ug50XrlyBd84Rg9Mj7rBM2faduoj518bHAuutVQuewWGVpBn5UBgAwH8OEKocdP/bBBnlYMDB7oe8qNZJ9LsGDbUdmIioAY/fazhZl4FqXFdcguLrVwWI8iqT/gh9PkvFmHRTfAl4PSeDF0H6gpsF2TxZrYx4re051LRiF8hoG45QhP8J590aReLbBRkeEdquFzfClpvQXpIHoo6d1IFEH4HwmeaW9rzYhLdTwjosYwWJcMgs1cYg06641LDfWrHgalcl3HA5yf70JKMufWTHWVhegpYKEZhu/HgmOeGSSDIalDRhuBcicQz8qQwGg07FvzKt9xt/+m/uJt//z/Z2v5b9fuNv/W7lqcOF+gQYCNohXuQavhowcm5EigMYR5+zQJLkd7xh/+f3UP2cft//q/u5t/5fTfu1tvsPgI/+PwI645lJZBJViKvuMgQANmK3KKgjdnFJK4PYoJYmBRCfQwScmFG5Cw/UWRbE43E3vNiuYvEsNbvrsnHT5UWbo3E834pv+ttTWIFy3nDr+LHsktH2CucyeOBediWxSsXmvCfsPJ0JOFa+Ph5bC4hjUdw5VLCfbQ8VWbcC+k4LBi7CTHZLSm0aFTm0QqLFA41C9d+81czx7fdwl/9DSsFJoKbraGvODI+82xFGtuaDdDBhiCkaOnkQ0lqrxGjLD7CU2I0CNLCV7gAHyl7PmcKUsd0iqK0d9Idd9uKy+xj4u13WRUhq+hAkR9H2cBz5rrod5bLkoZG6ChBzu/a3Z7vYhLIG1k0tyKDolBkpJdN8Klv0HxkOKrRi0U2S9E+HcuNLXly9Wob7CbB/+ul2065nMgODeAO/Xkmo8btPQIZ+DMhtGaSbRmgRdsvLtxG8AtLutugErEk8g+kw2IQHQaNXApiDFhQwqoqliRjYQhKlQpGwsQfIbhCxGeoSoP5gj51tzcdlKgCh6kGvNIJNkOYwgBwe8T8kbrls1TwYSnD8TofwsBBVjgjdAjfElnPPgK3sdCUtSnZj3E9kCd76nFeC0zqfLjCGCKeC8VyMQmkwcGz2MInXjP//pQFwa1WR6/xnPo/LUNdKcdgd01h/Un7sKhJ8J+4blyR30hkv+FOTWBffTGjMAKmp3demK82iCtNR2TxYvvZTFZhj57muzTogPIF9xlc6zkmFHApiCXBbEFM4Qk1+GQb2CKcvebpZd4WoT+x/p0RiE8HdSxR5KdZSoow0mCSBTosUz5vCjlViqc9S87iruD9jyH1Iir2ao4cNbeTYDME9McIXgrB5zrIHei3yb8X+sYFtSpSnhGJF9/p/4J0InGNn0rcXljtBQ0CRE2Cnzx+poff2Dg+nUiN0p/x7KFhsFhfjlaD0CQ8MJHUcBeRi0VETQt7lMgXrLeVWQgQ7YwYYHLB9W1UzXVMTXqtQ+K596xY4Ta8/KI1EUWQQSFDBGXZG73DCG5okq6SURe5P/R4YJtsdjXet3KFK99tXZ/bJ40jTB+WdjeB2UtMjadPWaaC5wD5IoSnhFoIqlHc1ZmahI/DERhg3M78rmcXPXEPoGIUAOPUfGS8Li7tJjXW+QMyL5wVfCPfpwg/t+VwItg0RcDSQVwMS4xfha/x8X20tongBX34qIWmmQRwBsEnIIavjaY9L0IY9aDhwLVF1ONveetNt/KpH9k6e3K1PDsViSOvuz6AeheZPm1qg4Aopam9R4811EjGgwattSfb31CCpaq7li21VX0YgKa5u8QDRFdorCtVnKTygPgEfbHALLOlPqFdEu8dFS+xAu98kA4tyBDwgm4lZoTtNSkClnMTf6CMGIsP8W+U330vHome1QdNXB/zCk5FItFdLhrZJfvd3HHWjdJnjrbAplFE5A/Z4YZAQ4gELgaFpb8FsvAIPuv28akZdFJl/B2WE58TNQ1Bc4KhsCqUldJNZe0vn3Wrn/mpbT/N1sTcD337CSINmDTpI9WGLYmJAY6FkOxcyb4vBduRgrociHsMd1xqj3geutOMuGaBtcoidkJ13eY3X7PmpzS4yCYMD6256N23XqiLXvTAdhuTNubxYhFCR4wHOejSp6/BeiztaRmILr36WNC7I6LUln4LVDnSj8EW+5wDIeQoTJRMyBcE9VgAxHr8bJJOTKV8v1qfW+tF40072Jzlps0PVeXm5a6K5MSf96IRcBcbawQk5muoOWVricMKOlbKsfMKNcNtbQLQGeqMm2BdcQYMtDwpVh6Nyvpt7oumGOejNYnKs/iHAhNaP9GPnH5+tJKi4GPdi8+79//ln92Sf/8Xt2PR+6bcKI8szSzPZSNLtiTuiEyRaKJAKjALk5Z9oGQsMwECaYWCghehqsxnQVf8zrnCWoJzposgLMQyuDfcMXiEqrbsg+fPjnPQco3+BgOnTbeA3P7VK92KH//ArX/xOat0ZF6IK6EIjmze7NY+/wu36umnrP6BcbDhusRCD50W8mVPCYqOikp7mmLG2uMKE7foDMxn3giW71qyxNq971u10ua0M0QwmzUB8D7INxR8ZID7QCFCmaFJScKPyei8JXv/YklecdMONk2VJ2WuzL923MQq30/u8pKpYg3sIH25exND6gd+GUso8zP52Jpj8rFrT1k6Awt8LkQukr77KBN8ZLNqepjWCJ+aOgI69bB3fC/dB0RtOEQfeCahI7KeexvWWdGMCZuEisE6KEaj2mt72bvWGIKGj9ukiTk/9wfDMtEsrqB/+sQ777Zegq36mLpX1pjThJEAEBaBKHawhJfurjvkz+6yg56C9PrnXgrYrCKz2OLkvn1uz/Ll1mCStQpYERiDfmpUntkCFwkXAoPy7YhQrs167oXWMkPn23MPq8M+CXTZhQ9oPwUyZMkt5bvBnnBrTZkSvSe1STkr12a+4SPGhwImYDylywRPj27faj0a6a9I0RNKeMvrr8nS77B7s1Th9OlWyHJAc4n1ZBEQm1v2mzCxzfvnfo9s2WLl0lQZws+gDj7fFu+1JDZeYV8J6jNGzl+gZ4la4076C7JNeNd+/e3Z2iNq61EQ8B5jU3FgnzUYgYc7Qoa4GPSAgCetKEp8yfxS+r1d80DA28ZXzyPIf0ZWflW8S7f/Ux/N/+DJ9eubAmLN7vDR0tJozanq/slEgh11xnq+Y0taY28EtWTwUBN8GiFAaHI0PIMWdhRti9AfwBEabuwXUxhse/EF0+D04rddWtp4aK6P8O9fu8b8a1Y4wfAwE22ugDwdXR8Kmm2utd5uMApuCggitPhMHsIWxBJqTCBBF/QOGLHgWmuUMO7Gm63/XiikHyET/C1WOlqt+yP1g5DTDJJKPdAEPeP26Ni+qMw+y3OztXToNtBcEr+Xnn5Yt0r9xK/dpe9T379z8ftmXelnR3+6jigUfASUcyEAxuh6HaLmG0ZE8Iefo+CXa+y2v/eOWRzScuyGzDwh+Bx03kUB8B59F1h5FgoGKVl25CFOQjEY44WfihI4pvOwj8EhKWrbZkqWFpePNftsB0Y1HnOIEqfkGfRGR6f+Eybo/ltvtmmCL/SAMgHBEWcYMX++fb6zgr9/zSoTfjZipRsuMB/lQzR9zPU32bN0dC7eRwlabwr9TS9BDAD1ILzenvuIYNO2i9gXLieuJ0YA1IBiJw6H4HMNiZw1zvC95K78hNtWdvJkE6w4q/ZFuysrCxoSiUlilIni37N7Y+kk+NH4EOQvQzLLr0lk0s2CZhGC2qDBwHrR7heYVvZP/9e9+b/+hyv7x793655/Toy8yCbhqDRoe1AHRmFASCHCAFgIcpg0NMA/YvPNMPbQPkmJSWARNFMyPJfum5V/REURUgaN52KHHyrtpt3/oG2zTfcc9tnH5ehIK5vGzVyDworqzJ6Bx3fv1M/gIIpdvnOH9e1HKEKIBjFpPDOCgWbHnbHPc8ja8xM0gVLoHJHP9ex81B9wsMLSGpvQ0BTExeuRGJ/MfKdzZPfKufR9XBJqK4h4sw0ZR41gMdAYAWnJIxABMbrrzP3S49aRiW7Hpgj0bJwLpiZyzl6IM7/wqPV2QEna6khTXMGcBvvFce8d37/xgD5/ruXCuCvWi19zGraBp6OO5e+FRAtKzvrcHZLGDT4jSM0doDxp0LroX7/r1r7wnAkyfN6yTgVji/vHmDCfEGlu0IMFuhF6vQZO153Q0rqf35Can/ISzSxEM7N1bY/cLi4dudal/dtiES8/2/vGKjAhPUeMDCrN9BoHVpfFCQghmgpGCD6ftKDNxtdfMfjM6jQgHIs4YmI4WiGTzwUFoHFpi0xnm1ZJ52RhUPne3cZAwMNew0da110sOAxgvcV1f+0RFh6rz42zs0mvESOsooyKL2Afkfp+4ydYM1D2nKPmfPQNNxqE663PtdZVpTUKeu3VB27JyJHmFvS0a42wn03H0OHWNnxgprNPGA3GGtHai9blfLeXxpbxtfvldyklutEA9Trj4oBC6GfAfeF2sHlmTz0P57RD56P/G/fB81sRTCeIcWf1IUFWUBHn6j1S48h4hoeuwxZo8MzQmbObynazCbTRbUCwfRQBM9pnM59sdML9MBdjb7zFmrpQGYiygFCKuBZUAIJ+OD/PAn+0RlS00eodJd+13wA3iL0UJk2yz4d82x6dECKkPTsCN0Z8wThhuFiMxHUHTJqsT7V/HjpHhe7GnlXLzegRx8DwoUCQGdrVgUI5v7lHWc/D51GKuNZhDwNQNDUmoB8kPnwWRlkyHNXf1VGX8/77lZUH7Q1Rs7t8YvDgbomI/2AynfwjqYpBMAyaAwJWIawzPv8Ft/DXftOi+gw8+4Kx7RSTYl1UTfOSV6yXsC93r/3Vn5lWLBk0xAamz5gxxhw9hg61G/7gB9+zh14gq8qmHe3RjsVlttECzD7v8a/b3RN8I8o6Qv7WqAXXZT7ZOmFx8JEYYIobbHzCB9TJ8L1QXqyuYvFDTicFvSXRcgzNzBjYJDQb5bOE4CDsKD6URDhhwEZiC1Yjob+beDJzr6CpIHUkH1n32iFlBJ9zsjeA/hRl31Ta5g2/lS5DHSGakLgPotwgFnghOG9w5qZhFXH/0dwc2/y0o70QsGYoEtZhoKi5F1wPAqktFQafZZx5LuIULMBB+bd1/2GsiHgLVptxLy4NFu10hja++rLb9+GHJgdzHvuSCeBiWWj4d/wtt8pgWAPbNokxwo17///9k7mbGEzqVOje3GvYCLtv0JK5eOIdNpmZcs/nDGVC8O/6l16w8WO/fva1gFhqvOTf/p9lRbJrSjKjfMqLRV+I5ub9+X/fsmtT8FLTewF9c/r0eN/TlaMTjakn/HTjDRqpEsp+oXCgJt19r7v19/9A1rqXMSo+HLuT9JNvBQQLrRYWnyDUy3/yHT1Q3HYFoUzVUIEEDKiGQkDw2aJqwTe+ZSWt4fdbIxTFh794xlDCNV/7hnVvIVawZ+VyizvQBz9cotgWMflNHNoaZZgyFMLzIp3frtNZ0rWaXY/vZ362SS2/0wnqzLOf83Nzry3PySlaXuZczs05Mz/te/ze1nezr9+Za5zr5zOEILKEGoSDa0KfRHZb/uCH3zPem/nwF2SQmrfSaklYe+Iei3UefHOC1MTMSG0SFATV4k5UHz1s7h1NSgj6kb7mnoHy6+QGYCQISoYId+XPngo2FZEstsgq1Edi0Q0yYP/LxROvPLluX1M322Yq9LurV8skpnZGY/7/8qI5/yAJXaWRsWVMpL/QbKRZ2N2GAYTydHFujIgsGi0ktBfbUKEdsaQoAtJyCHYYGEPzWlS7hR/TFtF9FeiTkC9+bOd2GwxchHxZhCopBQJYgd/XNjHRWI42j3Nghjapo2u0PFpeL3MPrX42PM7jHi/GOe1eP3KeFn/ba+dwbs4Znpfvtffd8HOdvca5fl4EX8On+NwIW+nwYYY2yF7wrAQoEcaOCASDuzjj4c8bap7zxS9bPQjbwxWVlBiyAcJjQFnDgVsXIjr4mkA6QXbQHqk8CIVEsA/UyzNB9lSed1hC/2xOLO/PCgu7v7N51KxmOfdmPj5UVl2dvLv/4Ir6hob+vktP1CXZB9uGiIvid+IL95JPw4XoPgN8Rkv1lj+brXEQchQFfglBOSAN/hVxAdwANllkXzX861ELrzc/sT1CmeDToWTQjP3HjzefkSgwaACoBwoI3Y2Q2NQDPwzlg9/EQNnCED1VCw35EaJOgdJgUm9cn2fGJ+P7TEDLa7VGXJfsAYuaOEd73yFIiQJDKdr57XrH7ft8zyK+7TCs+d2CyaQOCXpiOYKKrkYLiLaHiAKrcsrV6vnYtAIYjVsEBXsaNIfa2YTyBsHZllmWGTkuBvQM2nc0RgTwGGPuk3UY7V2HsQTaE+Q8sWeXwWKKZ7h+XL5we9cCKp+UDw2cDoKBzjIu8CZR8rai6QTY6O7D9mB9x42zxqCgTviXhTrERrr1b593uTYZnJ2LF5uiIOZB2TnXZI6zKZxn47fMXIO4yW4wH2E2h/mCL0g/kxYkDsfYBYIfqfe9yPrcnNirf7hu457NmzdnYE5ArY2SN69bt9Jkou4OCf4Cz3cBntANcHE0ELvgULUW5t9hFvK5PYYMM60V3qzdhDQikIjcNumaE3v2WKCPopjj27daQI+Wyf0EeUhndKSFeZdoMflwlliiaQmEoZEbaqqtXXHL4BQ5ddI4nJqACDu3ck8ETUAR7RFdS9k1h51wwqj00S2bTNGUDh1qzQ7txG0QkwNSIpWHf4niJJfdFuGLUxqMQiTqy2SSQqK7TBcxDKipvTEKrNMhMcMr7sSuXRKmCqtuhNFJmYaruVoj7pVSUrZqRnFQZEJajVRZXpdijVcbNQOmMKqtIAUfGMXKXKNomN+OlCvGgTmiToFAa1sCCPF8FMuEm0OSWuP6WGKu1Z6ryPwh6OS8a23j1xMWrKO9NTC9rXnB0m5+6w2XI2Q7ZPoMg/bEtba++7brK35D8MOAY1vEHBAP2/Dqy0FgV4azo3HJJgzC/jUfGm9TT0J8h+fGIOHbkyGCK+CNgDt8JuuMXtj55MTqHd/fR5zvLH1EtT6h7zamz1CdMi3ieQObqQm9CPOSmrLouIibZ9CJsGOlgB7ZRLR6/C23W559j3z59S89b4UGaFmKLaY/+IgQxGgrYmATARi/PSru3dsivgS+yjX5DAg+Er4QGhHLke1yQFi+Y1Iy/GRXGqwSMI0MQUeEpUSpoPG3v/+eCTAxifLdO4yRmo9PK4Tgy6KRf0crN2T6srVFTCwWBuuwa+liy+cbo54ol9AXZCa1bSLIxXMRe8G60ZWFe8DSt1l7EJI+F/S7/8DmgvOwT+De1SsNhbRFjEGD/NeKg/sl9Af0jATQyi2VFzZJbY/IYiDAGAdTrrqPtggrCLLrO2acjSupLHgCJRzPbVthQCiF7rLMBE83vfaqW/X0T034u/Tp02bzDOYCBENammuwBRz3S2NPDBvZIbJTHVGllCHPR0NOqhZ5jnMhjAf3iqHDIEDwufWHKD9hfB0aBEYvpl895w/V71NW5fT+iLZvFVOlIl5K32I7jmaMBiQhQAGkqxGUI40C5clSs3tprV5ruWCH1Aftl276rd91d/7X/6afv+du+4P/4m74zd8WvL/BcrXv/cP/dS985wm36pmfmh/VHpFNwCVgsA9tXG/Khso90oz4XUxICE9DAqVwr0D0ysMHXa2uyaS1Z1lCIr9O9RyppgETJ7vjQhpYZKuvFprpLLFemhptrGp7xBgTt+gzdqxZiLXP/1KXiRq8tBLhdqx9SFyDqjbGHkUS00HDBoKqHRHdW3EXEChL1WoszYelpXg7RKqMzwBD87t1tcIq0APM2inSsGRCeu0SzM0zFZX2MGElvsQqPxbLME7tEeiUDVHxq1EeLOlmJyfbt64NJIS1x1WFB3BvcS3h88MbN1jjka69+3asUEUgYioRqXAEbZrxFFLuDKG8rYJUwk2xWoguMLJYeoyojVwz3rBluWkph8baishHBvYjd1ymY2GfUucnUoPFQENk9ZuVQVHuSdEHAQjaIgPnYBQQAEtWqaHn5rIJTYsLwFLeZKJB1v1AUIlmVnCdo3Gm+V1ieoIb5Ku58baIwouG02espBa3g8nk81TdVcn/RzEQWAyJCcdyU1DEQhsGjBw4QZWOqtQoXEIIeM7h8xeY4sHFIcVii3Q6gPpYL653bMdWS0Oyf0AYmGmLSCOSYmLDCSzDkBkzrItNZ6AhQt9w+pQU3CGD5qQmIe67SNaivXPwXcpB+cnYsHMQwsEYYVVxFVojnh4eQIlTgcc8ch1y+D0F3Sk2aY/C9Qf49+TtTSG3M6YIP5wMzwDvqR/oSDE1kb4L/7K0la29hs6abbC5LfcJBLRTfNpTyoFuQrgDB4XciFENv+Yai091NC+4JixCgt9xS0Fi5Nw5N8iIuAX8Ze20W7kPvgNKJaoP0kHRMUeUzFPOzHmYJ/gc4hSsmPdcZJlc7WejPUfsKtu3rxnUb1VVPTZoWF31mdMkoRMu4uH4IB1xnc8DSuJFAK956NAKYVGBh8AYhD/7AVi6SzAGC8YqN4puWJJYqQFAKbAZIg8DdIOBKNJgINoivsP5SV9Qukv9AN+nKSj+OEyAYIb+HlaByQUi5RV1MbeDATTIlRmstgglg4XB6lFQQlaBYpNSQTziAx19H+JemVQyHMDK9p4N4pzWckwoishu37Hj7bqdIa6FskD5dh9AEKiPPSdCm9+9W6Co2iGEljgIaSauzRJaxg4L2SbiyFyTQBfXpQiH7xJvQdmFFWZtEc/Ls6LA8bU7M6YQFh9DwfOh2DpLdj0pIxbV4K/HuL9WnosYB/GO4zt2uLE33mSo0nZCluuDBWYjVQLWjFl7dEgGatu775jgsp0c808VLFafhWHEUVh9yPVwyahQDaoKAzp94qS5CaTTKegCwVJlimu74aUXXLVcUeSG+5BCTOqXA0J3b3te7BeNOfmL/uLDDz/StKLVEX7pyJH0jVU1B2J9usuxi8pkpEcLNhTJ+ntcAIIZBkyakhGeIPp4dOtWY1j8kOyJwKdC4Jd979/lr643IeV7CC2QnV50CBNVS5XyEwdMnmwM1DLaGRITh9ZGC7JiD6YBisN4BGvwE2H0UFhMEHRNlAHxARgMK9YZBuPZGPCQIYFZKDYYujMQj3EJfEuYrLdB7s4QVo/7pC1XRxYzm7gejAHk5rucw1wjQeMOhV7fDTMjjD/3gMJDOGhwGkbCWyPGhu8giPjR/GReOhJ6CKUITxDl7sycQDA5Cr4lr3WGuAb3xrOacWhF6CEQ5YG1a3X+HFuRiQHZJ6R6WC4mHXuHz57bobWnDRZVdUe2bHI9h41w87/2DUNSYVC59mS5GcWjW6jgO55BMMObjQMxBqr5CHwyN9wzbgL1K9veecuqEU1W9Bx6ksZILLo2Fo//KN6j98t/sX598w0pM9SmqnpS0u7S3hnBkGg65RfqhOYoMOAEFfAt0DThHt7AJoQYWEPUPZvIXQKRqFICHt/4W7/jbv2P/8VKYvFPiFjjNmBFSSEd3bzZSl7bI9yGoTNnmZakBBKoiDIZNH2aDeZBTU67+4tfYkKDI1iXmrhmcN1OXlsfa3mfMNq5BqOudKIq7+CGDZaqpnswzWDgVYLExHeA/R2WcON2UYVInETKd6gUBWm84XPm2e7Jd/zhH7m7n/gTM3yUDrPsm8wZWYaQiKlxXVxVkFgYi0BOjmzaZOc2Y3x2zuLptF+aSiYj4wfXtilE7WKURMIfrh9z9QRF4WlhCi6ED3k8kwOF6C1fKqsLXGchQzZhOcK668AXiVm9eN+xweoiVq7pF6tkAloCaxDk9ohz9Bs3QVq7h/n2R6QxYdAh02dpAPNMi57Y27T8+CpdpXMiAnG4oriHA6dMMz49tH6d8TZWl7LzjpQh6+ZxR6k1QHGAwoJdbiQvsbi5Cbi1Mx58JGhD/pu/Y+tCspEuMQCKczCsLN0OURcBxuP49o2N2UIPRaU9xsjJn7Buc0PvzGsfoXYF33lpYUMT+rMqiItkNBkXtj3Q7GXPAm0gAm6UDRGzCW3Vf+Jk+94JCSURSnwmioHwm3idWn72DAcKdVQ/zfUYCJQJCIQ8MEE0oG3fUWNsDwDWtHdu1d5VukpnCdd094plxuv9xV8gSVqusdwYCE52B5e2I4L32EadYCAL1dhRidV3tA8D1hOgw1jhPpYOGWYxsy49kdWzgkzxGelRc2UJeoospS43N1yXn43Q+M33XK4OwYecNuW7XYfqmpKi7gKKw+Xfj9K5o2dPLz+ASKSgDv4IN8zF8V8rDx0wq0/BR3YZIw8IUmA1k63t14Pgg/IwpEhYqYYvTdAiXPpIiqYjH4rAG80liJTS+NL86Lxcc0Mo1gBZWNQ2S4tepavUFgVB6m1u+3vvWZqPVDTxDWJT1FTAsywI64zgI4YYNLIWuAyVsvycm8IqaxRbXWNGlGXNwa63zcuIqWk5JHcDt2PglCkWl+B9zrO97B3r7WDBdr6jg28KT7AlxvZILPJSl+Luq986cqRVy9eu4N/Ys6i+Me0nPRfp73yHBKJy7DusbkM4CZYh+ASUuHHacOHnE2CjuCF8EDQlwTDgN4UhZpnHEVnvZVHgxjNsLrne7Vj8vtu1ZJEUS8qgUbbyaI0IfDGoBAYpFsGlIBhFBJV8KRqR87RXLXeVrlJItSdOui3vvGkluSzEwZ2sFb9a5aYMFp2VyXh0RPAdAgukp2mIGSAZOIJyxAnoJlW+Y4fVltAnr7hHqRmxbMGnjoLIPxWm7LgUBkrJim1+8w1zZ0Oh95F5z6uNRLydvhd5XurgtT/evG2/faEValfwy07WnpnXO3dv3OVvDYorvN66hiXpuT00EtFtyg9tGyiRLmypCgJ8QPkQnkCW8snJM8uOdSY9RMSSjjIfPvO0W/fCLyX8Gy1oQp0A6SC0XPsE0sizAcWfIlWH4DOI5N+pskM5WRQ+K1J6la5SSyJoR3XlVsFyWpCxvp+WaxTrbH37Tcv500WoM9YeBErZ9IfPPmOGjv4JbKAyWD/hUXiRoPah9WsNJVPFyrLlkEdBx1RsksMn7QjUh+Dz7e+9a+XCGDziAQSO9bM2Es9ZKdT99/Gcop/n9Bu4u2XuPps6lISlJ+sSt/UfWJdINMzz/fSkiPO7mAqQBsCHIYXWfUB/q5vnNYSWHCfaisAbOcnwYfhZXNrLBJ+A3MbXXnarn37KcpysTQY5TLzjTttnje43nc2T5xQVmr9EgI9sAAiCqiq+S70APht+WlsFKFfpKkEgxB1l72G9LEdP+hckiZBh98bccJNB/Y6IYB4Vlyt/8kOLdyHoGEcWErFmhApT4lkoA9qdgQgGT51u6DW0+AS3SdflFRaZAQyLvvDtt7z9hnXo0YkC90Cv6/aiEc877kXjb3gFRZuf/OCDdoNbHUrV0w89FC0/ebJfoqHuEV1pvOef3WyDB5BqMh8aKIKVRdhQCAg/2qqbIH24MISHAgGc2LPHbXz1JbftvXcMOqA0xtx4k+1tBryi4itbYXRELATCRwJa0aEVSIWGJFdPTf9hwSoroJHmzEYgV+kqhYR7ylbaZJSs++/kKQbt9yxfZm3Wgx1/J3UYcyJvv+2dt61xKwiXZhpUQdK9Z8MrL7mtciOObdtiFaF0kRo2d651gcLI4RZAXJdFYJSfEwujhNtkQcZtx5L3ZSjfthr97BoJCX1EqDwpp39rtKF8Q1lFXbuC32HEq3L37oifbpC68Xt6vpcfCj3EhcmjH922zbqiEvCDsK7d+w2wmn568bckcpIE34At5EjpZzfrC49Zo0ei/wQCz5VY9UZfNoNmEnSCKBRcsEstSoT0DDDuciZSMwSCLEXzKSJgK9YOv/dyJNAiDWCPyeJTWUkXX1LCoEUKb3A3ba1EB+XdEBF3fPC6mmpr2zb57ntljX0TVpQBpcKsX6CBDFWmYbFVaBwhlq7TxAb+NYVA4ZXukXLzQ+s3GKIwzzuLEGQ/nSr2U+mSvMaiDi1mh4LffdiwdNpPVeqjB3WtYElehoAZrDGvOnjQBi7MvZNzxNJTQMPKNgQ8m6hAwqchakoag26hrflNMAxWnO8HSqXF02YRGpF0IsEXlnmyqozsAhVkKBTgfpBGOWYTfaEJlBP22mOSzpUQipP79xoUpJkmzEFEGCVAEJWxuFKI8eV5EHbmDh+WxikYifMRfiLX+LMIzYWeO8YV60rtPQuy6K6D4eJeiQ+BBEKD1GFmSPfG87JwDFYt6NrdDA5+PlWALD2/4df/g5v5+S/qw551rqIVV0uqqwp67yFD+P0QKACkjDt75mSFjG5z2U4yLr4rj0S9PfVFdR/tatqCOtQMz2ze7C8s6HLGl/suzVWi0/cUOmcEOKyEF3iD4FHCix8dpiUIarC6iT5ulCKGhJDTl+7kvj22Wo4CCdyFbOK8aLadS5dYGgWrzSKO9uA/q7PQkKzVZk04kfwSKRfKTmkMcWL3HoP+rIc+H1TRHpE63CufjKYSQWzi3CrdsPTkelm8RLSXiScOckbKhJoEGMkTwupMCewnScwbzM96/CNietaQ2/oMGQZKehGqcxl7zsdK0C1vv60xCsY2hMQXgsJ2VqTXgPejr79BjO25rXJDibwDtcfffqfLAeJn/O82Se+TjSIox3eP0HgD90HjAPJkq/SRUiwUse1fu9qK1QgYEowOibEjks/cD5o+Qwqnj8kSm7Jseet1C+xR1BMWD3nOS+n9BiH97TpelOg9E9l+rKLMOKZt6lDwobLq6tSskvwjUS+yKxKPnpBgd5G0l2oY2AXDNDIaiXX1pOlYhGDaUe8BufOKiyzqn60xEWBWVx1YtcoCJtZzLFPHTu9w/P8VP/2J2yi/iKW69DEP65TbIgaI1AdWATeDJbR9hC5QRigbrOjhDetsMGHA9pTIuRKNGVirj8BSlGQLWtogUp0sDYbCmAMZCISEQBAFTBQngZiYZPr9E3jieSr3H3C1lScNCbEUlqW2gfbvgCkvEoFIsI6MNwxOAxFcKnxaEBfp2ECp+7aopmRAEPOh2ApLCwym11xb1pTn3FFWZgu8aF9NoOtCKT/ugTEnoNd3/AT59tebcqLPAzv35MtYjbr2uiCiLt7qDGF8opoT2sNVHT4iy+jbOabcc5+hXFYwEt8iFTdw0mQ3euH1zRqcEBRn2TeGkoVkloaGnzVW7LpDTT/oMsO7fiQSPaH5f0kX/b5w40s5Aw8feHKf6xBWdZrzP6g8ffremUOPJU8li9Mpf45gUb+M5TdBA9axaIJ20kw2N0aBD+uQKYpAELDaIZGC4wFojsHAojCAybs/+MCte/EFt/mNV8Xw+11Rz1Jrrzx4avPNGNojgnvA5DDuQHSWSD/MB4pgJRTZhcLSUlMWF4Jo/wTjk8ahNoGjtVV43A+KjT3TEBY0uQVDhYwQlgETJ1nEN7+4q40rz4KPGc/PQ7vbZxE0XBasAs8Cs5A+pXya9d7sEsNYomAMWktBoP75fmefl2uj0JM6BxYKIcZvRWGxwy3jCPPa2nLNsbVD05iTWiI6TQUaC69YYs0CHISMg/3lQDf7Vq60FtMIcdCCqpWxEvSmAQZGAORI/rzP6LFtKolzIcYF2EzbKsaXgB5BZRqObHrzNVsRN2z2XFndmR0qGsaK6lN8eJqngGbpEUHr9KFyPek7ARIgbb3ptZfd7uXLLJ3Nij+Wh4dzQuyLFa6VGluC5SAB+B0UwG49pLtPyxBA4Rj4npf0otFF+fH4q3+yY//WshaddtqiczJ58/J65KYa66Zq0O4RI3XV7cJJPHng0+nhSMlhwblhKvmI7NccO6730800J5Yb+EQ7IywBPeyIqtI+mDbatNZiOSodeibfdY8Jb2eEHkLgWIdugZb1a8VYpYY4KJLg6vhuiAIKquM6gc4RMQSYxtYuaDwINpoCbMGkLLpgcokWI8QcCHGFlADKEz+QmgMfBSGIixDRzw1GQZnE8wslJHEJZdJiKjwj/i++6GkhAfrWMZagG37a3xJWc7v0Ge4v6KWn7/BTwszvdXod4WK/OnzUU8fLzT0KmqseMSgM8kJRI+S8zjW4flKuCEEqUBSLUWhOgZXPKeQ13bPmg3PSJkqDY2WoLCnlHIwVc9ta4IzPYZFx2/K7FNsClzCf/XEJ1wwYflJ+84Q77pT1nWLoxXakEboYPG2GwXPc1I4Iocc1WPnTH9uae6wzz41go1DgPQR3/YvPW7CwoHsPu2bL7crov4CxgnABGFMIJUtr75BnQjQt4p88Deleqfe1iyqqm/rmd0TnJPgLexaUpBLpBRLz23SxJswdiLLgqjQdwTQEP/TZgd601YK5gOoGXTLCT24yzJUSAEH7ssyWJazCsdZnn24p+FkwCBYDBYOG7EjrM6A5spJBf7WTBuG6ywKxvJb+Z0e3bdYjOEcLY1ZFfVwiElt/+pSLeLYm2tYiYMWwZtnEONCUAyjH86Eg2IaK0kwEHCsBOmL3HZaABvXYaXNVqJkAFqMEWO9OOghBoPFirtwpKiNxD6iCRLhrhQIQVmtGqjHmXCf37NXP3bLSuyxYRC05zE/rK4QB68398DrfAU2gmKzJxpk6G3sUNdHvUirShg63Aim2FeMemSOaobB5CudlHoDoKCAsImNPSoy8dh9ruXbArCMrO7PRCHUd5ifLKsNTpIrZOi3bHz5fArWAIoDUQ2bNNb+eeyIav033SGqYehKi7SGvtkUIIi3Z1vzi56Ycu/bpZ64ZqK6L5gWUAs/SvBS+YNsuDBntsbObxYi9LW3IONOshRJ2iPkk7rPmlzr/4aA7VTbvU0efdt4R/bN2cXVNoDU6Qeck+Hf1Hew3JhsG+Glvtm4Vix8Qg6MDSEg6DQZmFxUIwa+rrDKLQ+PIbmKQ7BsHju6RliQWQKXfnMced5PuvkeMUmEMi/XmXMDiTYL/J/fvt3MiyO0R12DxA0K0b9Uqs47U8cNkREphcLavIpLLQHcWArdFRN6pvcYKAu+oXiR4SS/CbMuPFWXZMUJDTKSnfHpcILYmo5MMgkwRFIoEdIA15TkSskYwKoqMtdkIJBY8UddgAgfjspKM8cUPRqhAX+SAe+v5EFCE1Q4xJJYZgeWnHVKKJQMkwLo+veVMsbALkASUhh7W30Df5dwsn6YIi33icU+sX+KObaY4iNvgFoBY6BFI7QTPn6yrt/sePGOGG37NfMvk4NtSvsq9YygQbgjLy5oOBAgXkPbp8Bf30VHv+o6Ic2NgjmzaYM876c677dogkK3vvGUohNw7PNGZLb8PCFGue+F5QyXzHv+am/PFLxlkJzbDvPH8oCI9gP3eX24c9QC2023Ic5J6rst6AKw8aemwXgCjSOoP19C66GZkjW9y4MiJt970IjnvLq6qar4sth06J8F/89ixxDXdu6TExXTj6SUllaOD/hzG1fhkdGRlolliy+IGCIgOrDwpyEL6LjtCikAACWFSliSyzpmqOxptwCj4kEAn9kWnfRHLGpmUzmwWiTvBpGJlEXR8JRga3x6FAITCLw87uXSEItojhgD/GqsKJCX6TISfFYxYOZggLoUFfOWZ+k2caEoIK40A0d+AQg+UE/cNCinsEXQzsnXYuXlmTYnwYw1xLfDBYRqKOfC7aX2GwsEKVerZzN1Ciehv/E6sP/4oqIGgGffEgQ9LQUngowd7IFgaVdc5JYiOCxBmGRhDu7bOQ/qRCDTKGWVsTTwE80FWNJ1g3QSCSh6acxIAZSlqgA6EUHRd2kfhDuLSwDeMGY0rWMjCHDOWjGkoRNlxonMlXCms8w4dxBporkGTVpS1BZE1N6SD4cOwZVmbpOenSG31z592R7dssczU7Ecfs30mSA3SEAYEwJp5yn1xX2uEhEAsKNZstzUlucEVaBT/lA4dYmMHMca4v5T+Ek+x75jc0BMzUieWO+7k30fisZ/n9IitKTtU0emlqOck+NDMwi6ncuN5RyIxV+48n+Q6tYQ2G+ghAktEqrEiWDM0FJod64WgwSQEAcPoPIzGhPfIWJ8wys2g4ovvXw3c3W2+KBYK4cB/YsNH3IaOhNUsoZgFC4kF1liaxQKSYe1hZiAp98Ca6c7GEVoSTIywAJO7iPlxIQjMYf1YghkG5FBiMPrAKUGJJoinSuOCUGANinQPPBPpQJ4PxcUqRZRlXmGxCRLQubCHLHBpL4v+EyxjnElVAvETDXUG41EWRP1BS5WyysBIBJR7xUIF8YFqc4WwOKyK5BlY640vj9VC2TB3BCFpoYbwMEZAcwSa8QWC99DzAo1RoCgrFB/Pdzb15ts5CXIx/7g63DONJLk/FANokTXv5LYJxtKcAlcBP59zc5xrt52QeA4WgeEr417RZJO18DwbadTDcimoK2GPvs6UdiOUQHDr1Ctly7kIyrLDL1taUb/C87DYp66mypQxc8dnGKOwexPpSsYZXkcp9B1Nm/nAYHIOMgAoQvgIIxmYS1ev3zcLkTwbiXjP5eTHlj/54a6OW0Zn0Tlz+bKamuT7FRVH75swZWtdbXVPP+2P9pxvC/6ZSBiZKD5My0OacIr5aCDAIMD4Xfv0NmEMCUYnDQJigDkPb9xoDxvW2cNk1O6PXnijWQo2NkCbGiNkIFF7ZEym88PspEOAuzAmMQeEAGZDMOkUjE/ekTIB1sNICAk1DDhvCANoh9ZhWOKumkQTAjEwY4I1BsEgYASMiNqi5MgjE7kmtkEaDwjdkphsrDJpUTIbwF+KO0hLYmVRWviL1DkAl4GL3FcXjTOBtTMSbO4VQeSZ+QydW7DeCH9j/RnzQ4nIc08sjbYYRV6u69Z3gCkfmJJrcH9dpHixlFhurDAxGevJJyHl3CgEeKE5ebYZCsqFgCrWnM8gyNRdIPwWTNS8dte5sbw8H8oCPx/XAIQkfGlChIEBHWjoDcG0R2QmOAdtqqiLYB8HFuDgP7NF9cbXXrFaDwJxuDadIdwsFoXBOxglFqehgIlj8Iylw4aaH0+AGtTC4hw68AyYMNGaqerh7TwYAYq2eHbiO6RzmXDmg1WqWHvcYBQF48W39LNRgv9hvLDwu9GHH1v85NPPtd+zvRU6P/Omay/s4uefqUs9IGmdKzEpYAKMNAAIBUKMbw7jw7T0LcPKE8RCo+Gjt0x30R+cnvtsF4zWhIFYGDHj84+aoBCAWvfic5bTRVMOYo2yFMhHmeyjhBWmbRHNDU8ItloEmki//H2Ux+7lH1gcAKFsGZBrSUwWOXX2RbfqOllCLBavk1Yjug6TIpAIHn47AU+EDIZhYwyCPigLot3AaKjvuAn2+c4Q2h9m4Bz4+PiMICGqF8mVEy9BMBFaLBhBVJZJ8xkURFFJqYR2gM0P75lPP2K0/c6iEeICfUaNtWInhLubDj5bXIqS6W39ElGarQt5KyQLyRiV79llLiBKGwWLomBLtmNyuVAMozXfuHsoYcbWirGkTEsH///tnQd4VeeZ50+590pCoiNTTW8G04xtcAkY947txE6mJJNks5nZZMrOzszzZGZ3HocpmZ3JzrObzeaZycykOsXGFRt3O6YajA2YJnoTRYCECkKo3XvO/n/vuUdcCwkEiGZ47YukW8495ztv+b/1GyYLmufUMaNO7gUWEkuLm3iqeA9j2HATq4Sspn72CRNClAXxktXzXjQ0Nf6++60ArQNXYkLKHniMIseI4HujQBj8wtxJ9pGkBP36x7/gDM129HFs+IBSYC1Y9kjRvH0Kv4jBWHt7lwJDE7gfK5992tmlY8I3uSlFyVtK7zmWSQcrE1u27VxYXn7KvH1rOiPBl5C77/Tr3TXdlHlAf07QZeDrG8EE3GCsHFFo8q5oeCwufiv+KdYaYTMNnkNcLAUg+N1jbrvNuUECz37p+K8sQsmbr9uxR0mTTn54tjFlW/nftghrBjNRTkz0ligzkXCsJ8LAYoMwSF3FVrQ9ImCHv2wQUZ8hggs8RXPjUsDQ7CoUl1tCWDYsA4EfvhNh4n3AuarSUvs+3JhToY2TEhYBhSBlgOW238UwBKk4R4vMyx0g0IrbhWtF4AwYD3PhBpBGRZEQVyD2AcNxPBRNpMDzDcKe7nnyfmoRULzAfwQmhu3ER7CWCCPNMOzToGftOZQilYzV4pmKHduMN2iTRdCA5hiX9nb4gSeJlK9//TVLV7Jp67AbpxsK3a3nuX9A6Osee9zSqLH7eTLCBSXQ9sEvn7LvHX/XPc7IW2cIxhebEq8VsgNdsUYoJNwa7kFbxPuZ2c99sW5U8SHyw3XvWPa+s/rF501Z8VyuchUrE9SrlM5dXJ3xtq6orDw/gj9Hj9sG5Ydhc3K0IOVoHeQTKhchQkCx/H1GjJBl7W+MyAIg8ASyqPRDwLgJMcEAwFngDgJPZJvBHPhl7NJCRJko7Ph77zchIQDTIWuTJRAGkW+gOF1Y+MMInEFm+V9YfNwIFpvcv5Uft3F887X0IGiG9sd69ZO2hhHR6vQiIFS51wYRpELAGMqAUuDY5v4I5kbxB7buptMw2SEmPBkRM9i5fJkpKBSw5cOlZMjT15Qx4GGHoTKUKsFGcvMIOIqXe0S+f/fKDw1Z4SLEzNuaCTtCGAGUOmOqga0IBAGuGPHhIuDS0euAMcCdYH15pAoK5ZZRHzDA1pSRbKAq/kaISW22pYRwx1Dw61571XiRibgjb77V0CaVhZsXkFqssso52mNReqci4PfWRYucta++bC4aLgPIzRBXUVchptH2E0FGQcHnWlRz+0A2rYlafdaeYB78g7KA4IeVz851SrX+uDPx2nOVvtZeTlnG9/0VybzEiwX9Bh88Wd99e3SmUN9ZWHa0+fZ+fUMJUSpwwiKpV3bU5gzZiN9q+NlSmMAUKaJYmwHzoqKSSltIrF/MSMBcIDj+JEUu+DfU6UM0Skye/aj5YQhahyFmK4KpCyV0RNqpsuM84sg5EJ+FJsdNJJvxYflSFAhEa4JRUAzAfF8IgJJj89Ek/F11/pHQHz8/lCDWDuUCFCRWwflzbFwE5rntlXDa9GJZZ86Pc8EPjRRC9N6OUbQVFi4RCIs9EFAAKB3uCxtuoOD4O1I60VZbRONJoSGIIAS2DSvs2cN8+DjoeipCyLlGhIo+jIObN9scevxV+sux8rg0jKdGgUKk2DgP8usINzEZQxla1yguMdD4BOSC5U5rTUYJGbS3zx4xAApl2O+OtR0uuE0wD3eItOPGd9424Rwg35s6Ea73VER5NJtgUISDYRgz6w7nmjvv0u+7LYrPEA/GdBEjQLmQScLXJ5bUX6g3DtjFBDIk7sB6MXXXULHuMZ/bvmyZ1QWQGrV7r3WSbEnenerAcQ/IOCz1E6mXG5y8Jd9ZufKMhkqeseBDj0294WDmWC0F1weFPzgxqisinCYiyEeKiJtWjIYXLDctLogEdCPQhbVFiGIh5nUCN6tfeNY0do/+A20K6dTPCo6Nlw9MYOQsKU/fh3DWyUckN87ILhN++d78ZLurffpu0mycW8yIucT5osRQVvicMC1+r2UGjKE/qZRQglg8kA5lubGLgtVDGcEkm999Rzd9ifmPWAxSZQgsFXgIKbCUqDoKk6IeshLiDDsOFK8h3w2aQXmAaLBKTD7ivTAYkJ3IPVYoRmcEDYdMvdFQFuiHgCy+a+8hw00YDYHovbwf5RG5c01RoE2CTlwDRAGSoC0av5WGkpK33jAXjbw876N8lcAdAyYglBubVjAiHaXAngqs4/Fria6L6DtuFdAfBQUiZN1aE0qE9zHchYzNNXfcZVAcoQcFbXjrTXNzGPOO4FJOfCrierm2D375c3MdQJvTfudLdp8/kmWm5Ra+HS4Bjt040oWkLvuNHWsINjeeRbCRydIoR2ZWEriMrxd+XP3SC/Y6a2y8BLb3PPa6XyMc9FKen//rLv0HLPib1as/uVfcadBZCf4b27Zl3iuvPDir38DtYp98Wf9bXCe0leRCuBQYEOHpMWCQLQqEhsUPwh+iOYUbmQttgTYsJGWU1wrWo607q7Q2JiAZrgbnQX01N7eod7FZfmAkN4pJq1RLwYhtbYPMNVoAT74rlXYUgQBTgbKxNYspkJAA68j19xo81CxAfLNRhAhXJtNslgALjAXEHdmzeqUxAVYTv5asREXpLoO7KCYgMswet+6aYOrBtTEvDhTCdyHECAqlr/jYKB6GRmJ9e/QbYEwKWuGcUMa4VeSmDZFJ6WGZQC3cL/xcFBJCTrB2h9aP4hcKY6hFL3nzDUHiBeY2UD/BeYLkpj7xefnE95pyhVAEoJIVv/qFKanh06fL1x7fsi4Q14LS27Z0kQkuNR4jZVlza0Fi4r1s+Ml8PFKnNMZgTbl+lDOWnp2O+by13+bEYE5GwHriBCufn2sR+WvvfcDWFci/8e03jGeue+xzhqxIozJVl7UmUGkxCNBf9lxR2lwHRq2rFCyBzFgpgITJ+VMQRAqQz8RyJOPaJOOzxs/L//e/3bJ9+bulpSffeOIUdFaCH9NtxcXdm5sb7pS/P1MaKb/FBumk0W4wJ8JPNVkciGExgMlAUgIjROdjq4rQYJHRlKR9ztbfbY+AkQgIRP8+QonF5kbC/MBxpqAAG5k2ZAoq62/FxI1B0Lku0mPRdtxRIDEXhnJzYSAyE/vWr9F393DYXBI4y/thzu5SLgglyhI0RPUbWt+GN1QcljIotZQg0W6zdvocgoXCYXddHhQMUfxChSPFMaQRaw7sNwiJdcZ1ADfyfQiPKQudH11knD/QmPfi82NdUVZlsqDkwHngl+KO4ApgschuUPyC1abI5MiBg+ar23eR85ePS4Xi5Ec/60x55HO2hhC9CcRulv74RxZnYBLN+LvvFV8c97VZc+bSUV6LS9ZvtJTRlKkRNNe15xIKCWi/8a3X5SsnnYkPP2JbWhOgZAsrqt9w4fDpscytA8vtEYgVZcvQDNwjhmGgpDh/EA3XM1nfxeQo1uODXz3lbFn0nt17ix3kCD2EEiPlB9oaIOWBwo+JFDbKhHU2gc9+LvtpIXyvKZnyFy4srzqxif80qZMEv0tRkA4myw/6jOzccUwD6eSbtHhwF1aFGmSsOZCdSD+lqtSUU4iCIMafYeF4dNyvPQPS9wABibwyNx3GAALDWNwQhB+BpcAibodEyBGaXEJRkS0gyAMcrxKUhDlQWLHvBsGEvE6VFpuF8h5ew4ogyBwbZME6UEmHBbDUqKwEAooggVDIlICCYCziDMQmKBZC+fhJLb+OiUthFlrXRTaBn3HeHuEmV4//f6y60p7jNWoZiCgT5cdn5fuwoiAwrg2Xx7ruhIiI25A6ZBALjSkoAkq2qR8geMo5s47Dpk2zGYoTH3jYCrDwrVGy+MrrXnvF0nj0nV97/4N2XTFRWARkJ/YBmiHqTpsq59Ca6FAk0k4MgVjSmJmzWsperf5er5H6G3zddc4owf6OCj2E2/KxoHetro/YDMFG4gSWypVBQ1mNE4qBV0E8616db/eDHD7WHl6PCYSDX09BGm4rFaixUQMF8D108HE/Yr6HcziCxMcX5N/j+d6biyqq252e21HqHMHvXuwFYRppGJsJQ/JgmEUzJDA2MBGmgNg9J869A5ERGiAtlpScs1my80icB8IJ7CNwBMwGRpsFFgTuNWSwhB8ov9ep2LXLrgNlgKDnwnluFILLtQHTassPmgXAYnNzk2IMBJNgJxFumkGo2aeoCIGDiRAW0mswJsqIgBJBNwvw6Xe+DwYDQpJGIpAEOsHqxMVCMD4oBgHhXFBsuB+gF1AXD1wXfuJTs95YJV4nmMlnuA58fo6F8jO/VYKOK2CZiyFDLQDL6ygk/F6yG/xuKT8dD8VJExJDLIi+c69BC1tkvRGOTe++Y2gFVHf9E18wQeFc8PnxzS3GIdiM4qEQDEHBPcslXBwQI8Na2M8Od2LcnXfL0t+gzzGGek2EFqRgKaTB3+ecT4dAPNQA4MoxRAP+5Z5ybmRFaJRirRmVRaMZa0C0H1ciCvBGxHUg3CgM1o523Nh95ZpL3nrTCokwPnGxji6BgDmXwujsA1Iir0sJL1hUoQs6S+ocwf+jymZ/d/8apznwdYFJnamOC1SxWfwm/FgqLA9MTSMJATZgLkyJZcNi8DcMfCGIm0DBC1Zyn+XmyyI0IB++99XRRpvAXxgMS40QA9XZOowLhbhOPtN7yDCDqRYxF3Onm6Jtw/CrLUrdf4BzpOyA+cC7P1xh1h/GweqSZ0e4uw+ICms4Nq4Sab+4InLcXXc7AydObkEeeIEcn0Ajz6FACdDhS7OeUcAp2kQTP5QCHfs9fsTPSbh5H++3QKfuFUqEElcsPgqvNQKrr62x9BgwHwUPqiG4RfyAcdIUAuHi7Fi+1Fk59xmz8vjAuCukuSY/8pis5j0mtPAB60AakbVGQEbefIsdI9fFQojgJyo8mYFPLpwg2iT59GxtZRtR6D6te/UVE3qgPYVgKLPTJXpDOC9QCmvKdQ2bfpOtA0obdwjlQ20BDUuTZz8i5XOXVZvmErUrIBgCtWNm3mboF35BeRH0ZZed/evW2Y7PcfpOVK/3HBJs2CJ0vNBLJJ9KNARbF9bUnPWmkJ0i+AsXOuFtBw7XFYzsv8kNMh+Fvr9PtrAoCMOhEgmaeEwTAi+BmVSJwVgsHg/gKoEiLCQWp7MDeR0la9bRecHkMCewDGHlOW4k5w2MgdGZh84NghlaoxSetyDhwKvtdxgDC0Z6BugHFKTkFjiL/42Pi3BjwfHxKVPFlyeXHglbwqLtwHWsMVVmbEZyqt1vzwchgBHjM8jUNQtOlRpuAAKP8rNqxorDgrGLhQzKDdkg1EDy6x5/wpQZQoHLQBCO4h4CfdS/txV1J9UKYsJdwNUYc8edzrX33C9FFTVGbVm80Co8AZ0TH5ytY91kMZczIXiC9m7LKAgNcm4EDJmmA+qr3L3T2bViucOmGyg6ioHodITnY0K4SY2yFoz3oqoyVmQEc1e/9LwVExFbMcWa/ax4pdxLJp7387v8S5dU4Yuz+vbf+pU1azplEmunCD7EjK9391fU3/bN/1qeXrP6Kpm8W6WaEfzYHBLSdOpgZgkTgk+OkwXC+qPFicRarbYExkpXj6/deSNgKsJMA0yVfHXSK5br1w0nCMkW0AQAsVhY7Op9e8z6gwxy/Tl+B07HBUIoE4JeMDbWEWSBFqmXsrP8tRTBTV/8stWQx1C6SJ+NSm4j2I01ppGH9BSKJff7LhSh0FFKOhnzaek3ID1FeXDvwVHrMelElN1eIRuyASjKAePHO4OnTLWA6qFt2w3twBMIBpF90Eqc8owJAdq3dq3z8fyXTBBRlMB31ox4Am3c6+a/Ynl1MjTUfRBAi7tET0VcB2O3dq9cab0KFIihlEA8+Oc05RA7AR1dNXykITJDRN17GNKgnZfCpE8EgHWPCQxSoAWCYqp0KmsoUPwoQxp9mFHIWra6p7Kd4fuel/fOnE2bdv/sDAp12qNOE/yYFi5cGNzaq/sYSfJdbhi2hCxNA2oRYHhuNj6stejiB+k1IDCLiwYE0nLjj3d2nV/C98XC4/cC64FwWGsYARiMT422Tzc3WqkuwSWivygwXJeYuGZgOz4glprXYHqcNiboQPj2EOmhSQ/NtuMj7PYZrRGMhbIhEISVwd/F326NMi4UUb7M+TJii2Aj+XGQURR3IEDa3xQX1YhMmq0u26e/+9heCr0lJDa5RwoVpED/P8oNdyXuXouJYitaVKkHICbCWhDgHHTtRNt7DhSG1SRGg8tGYQ7NMR3tfYDwwdk8gyAb2RmMEOjEFLjug20SK/4EhUUNVV2lrPrrOobreqKxYNzvmBBkZhUw1Yf4BEgIYxe9GNrzq+e9YO6e5eyRER5ZCp2QDP4Kr6F5+eJawadOpE4XfGhmnx5Xh64zSX7uCMP5MWUvDEgP4XPhXxK0IgBGdJuoN7vpRlH+jm+q0dmE1kYI0fZEvw/KDyMyzGBLhJLoO623BN/w82zKkN5nrapiDKtnz7l0mAUBoMQU5GCBtS4FpkCw8OzAaoU2WUblus1nF1LA9UEBRAG14pb3XAzEeaK0EXIeIBNTcmJ0lFN8/4j2sz4gKmoHmFNPhx9z7rhu4gIo2lyLh+AAf0lXUvmHcIMCh90w3eIcfB9zBggubl74GyuyIfg2dtYd5gp1FBERm8AV27VihQR+vQUXic0Q2Kss3WXpVa4FX5+AJKlDJumAyLgeFBfWvDWvghRBHxg7kAdlubFgExxkzBwFTnRKWqBYr/Fqy1m77kEvDN8Lk8GqJdUSjE6kcyJVM/r3aQ7TToEbZkbJuBHa9PSTi5IsRKkmhJ+f9OxbTbwuHCZH+BEiesRhhI5UVp1L4qYCWf2kbxq6fNdOO29mpiOEBJXQ+qSp9gr6wzDcQLqsSFnGNzQmrh8LguYnmAYsxooDk/Oy6OfTSMQ6cGcoWKERh+IgFB5K9IQ6DVlD6j8onsI33vDG63K79jj9pCAmyGcnW0CnZZXchq2LFjqbF0T7yI2/9wEbo0VMpqOEcgFB0AS2bckSQy9sn4VrBzK1HD4jz2WMqDshXkGMAYPAvUeBt0Wk5KirADmQWqQgyq5T10aci8Ey7KxDbMuej+47YpLRP00ynNWu670jR3j+lBtu2ciYe97QWXROBP/2cROPSY3t1c0u1S3fF3rOMUl+ni7OcDCQhqEOWHfKEeNGB4i0Dz7T/vUbDPpbvXwOfL4QhKAypgnfDh8VRrCpMIJ6+JJo+2gq0ECHoRtUj8Eo5J9p88UqtEdYCW68+YWfUqGHUOysI+iAn62tYy4dqSi35iyEg7gAnY4TH3zYGf2ZGU4PuQ7UF5SuWe2sfn6upQjxq6/77BOGmjrqz0PcH4SQc2Gic+nKj5yyTSXmu0944CFn9MzbdV/HSGkloxSjBBm3jtHZoDF23EEB5CI7CFfVahCEROBtUndxBoY4BX79h8/8yjIPpGlZGzuC69Tr9/Wu57/qJhPz3dB5JpN3bO2fLvrorKr02qJzIvh0C/WbddfRvhXVu9NepsRpyvTQMo8VkInyKSyUNB818lh+RmGhpfH3uQl5RYXoA+vII+jTYwDdfRcW3iKcxCWwBJwLCoCcLFuEAcURfvL+WH9cFGID1J8zdBKoR3QYBHM5EwISP1oTwV3WlJw8Fp7qwC49e1hHHUU3WEysK2PGKJTZtniB3Kk8s/74+sSLcv3rUxEZJvZZZHQWgVoQF+lZoDxWGuUENMcvp+KUhiBcLZQ4cQtQC5N4eV8ucR30+aMkcHfITrBxBtcMUqRmhZp/hnjwvXE6mBWRSZfMex8n8/N+mfTDtxLJrru+s6m0Pjpy59I5EXyoRNBkYXl5/ZKK6sO39ug6VVd1s+eEPWK8gpZjIYBEpIQo0WVBETDSV0DAeGILgxrJ+QIXO5OiiLSQh5BFR4JlKCX8dNJGtLqitKr2lFr6DRiIAsDvxF8l8ENgqK6SQRt6j2AruXjdWGOek1m8y4lYfwZtUPILUjq0ebOYg2m0Yyz/PkSuAbGgaDzVB1bWSoScrAsdm0TJ4ZvcYqqOEKPgyZ+T68e/JwuBH46CZqt2SrWpLO09dIjNDrTCJWodpGCw4EOvZwecvsbHMSH0fI5YhOd6Fuy0tuGsoiN4SAqSXgL8f1OCOZ9P0JPtOlsLirq99uS6rVvOZMBGR+mcc9+TM51E5kjXafr1el3+Jx12XTjlneSxCZpF47AG2oIQJGPmPoGP8u07DCohTOYPdRKROweSo30JxuGXdySTQPoOJqBSDsVVsWOrdXyRQwYCcp4EroD/uC3EK/D9q/fucerkT2JtuOEwKwog9+ZfDmT9B4LY9CNgXfHjKa2luIXiLoJzo26dacFVKiXxgwnuMXWHlChVeOTtLWp/OtkNWR06Gm3tZVxwGaiwZF49NQc0Tw2efJ3xHw1RWH/4k0AuhVkELXEruK9xXComjAg1CgzQ4DNkaag2jInYALGIlXOfthmLnAyKBUItcKQQReB6GxKJ5KL3DlWU2YvniM654LOzx4xevXq4bjg4CMIRoa4y0n+sbwT7SIsdPcR+YElLVcUBPfw10j31NVUGmVl4rGpnWUsKZOgOo2qKklMgOkMsO6JcOG9uPlaia3Ff+zy+P5FgWmZJ/YFa8BexEKS3iGlQFETbLcUctLWCYnAd+GnrouN+KknWELRnvQzyk8ltU7a7XdCelKYJ830PWhrOKhZFBPRI3xEEYyNR8vb43jTanG7QlyGfZBVqpWzwwbnHZEpIH9IvEs+0Z6rTiOk3mSDjpzNKi3Mn+0QcivveFoH+2BmIcmzqE1BKsWJgpuGmd95yPpr7jMUszLAfVxo6umRez4aeu0O+/esFYa933q3Yf04gfkznBW8+MmZgZVNTUKlb3+x5foMEl+EB4HZz3PFwiKAC7WF8/DnL7/MGLTYBIaAyUV6ExNopO0E+8AnR/KAK9r1Dw3NDiDd01JIgsJRfUtBBAQpDM7FgRIOJTxCYREHgH2Iprho92gJ+zJmjlpwAEBYt3VDv+EIL5gbkWJJPA5Euwx0qJUIv/5x6fdaaDkVaZEnN0aNPeTFBTiAxOXkgMak8Rk7TCku5LIL6iQKZDhLfT/qMoFo0jWivBZhBZxgbSxtu2WyKgXw8Mx4xMJwnu0FjvaPakhO/GwMCYqHaEteD/Rpj/sGd3bZ4kbPq+efMVUEBwWOwr5RIo+v7ByUTJXpulZtIPOsEidfmbN0QDWE8h3ReBP+tveX19w3odqgp8DclvMTHcoASYZgZ6IVO5PNL2NGwNopYN4A8NX4y1p5FIoCS37XIgj8U0ujNdhPOVvq5sZZN0GGwPHRiVQmG0aFGAQ8wvT0Nn0ucI8eh4o9YRL5QCXEDqsCoI8c/ZWSU5eJxZ6Qg6CtHYWB5CASyvRRVgigB6suJD4CATqcA5WIhfF0guTWlSMhAVUBgGlC0WA4pXBppGEQJGiIwyv0vl3/MAA3aVtmNp6j4Kmf4tGm2h525TTIArHVHiYg5rhg9IrhioAxmBTDdCReP9cYfP1Z12AJt9Itwz0AEIJBiWXmMAGlI/HUQXGulzCgzXEU+N2DcOFMQKBOI4+yRcl/5zNOGXKgHiBUHXCWwn9bxStxU8sdC/fOES95P5RXuOZe+fUznRfChdw/VNCyurDnwh3f8ye4DBz6eIMae7Dlhz9xgH8MqYJhj1TUSimKD0GhOqriwmtzIWPgJwkSplLOzjlhla5b56MMWlEGDiOXqZZlxNzoaVCQuQYUXqT+UBgIAU9HMAVphuCLWD38R/5XZe2QBLF0pTgAGUyTC6C3SR1Qxcq3EDvgcRHCwdVXbhSbOjaIWFByVjFTogWaAylhMethR5sRFBsuS0q1H5Z2NOpPAYWmxhlbaWlpqVX5MubFNKyVwILwzsfIEjbe9T7XfMkNitC7jPjDXAMUMz/ETniI3j7vJvaK6kIi81VjofNnhiAAi55VLxClADyg4lDouQtxnwr3HPQHeM9YbHx+lERuSSPD103W3+oWpp/6+ZOeHiyuP1J4PoYfOOwc9Pv4q/8D+Pbc4QTBZEJ/99lvIhF+WDgEh2ht1mPXL+tyuWUi0KEJEIIXXQQOnYwVyCaZjIOUHv/qFpRYnP/KoGO16C/TQMw1TEIjihsfooyPE+XLeuCxYdwtQSSCw6ggzO6ZYm60QB9VfRIyxFPiRWAtqxrF4bPTBeQBL8UOxGIzwYm0ITAEbsZT20PfCTMZWHUApp0ViYhiZe0MNO8FJxqNRa24bfmY71MhL71m92gZfoLh4P9aSfDdtqsOn3SxYPdhcLHxiBINOvO1CA2ylRSccNfzX3Hm3NdaAns5E4GMidsDkHDalwPKjSLr2vcqpK68wJDVQaz5ELgZt1yhd5i1ArDEuIJCf7AJIg3uVS/BGvAc+k3Ro3EH4Y6KhZx1Te5592oLXdm9yjmGcxNxM+fUpN/Gb28ZPLD+ToZlnSp3MIR2jv7pm6OywofkbQSa4O9J7OQST6Qd172PFAFMf/7yN046tLsx0QEzGuCw6rmzOWTYYdFqk72G3VCamEJSZ8tnHnWm/9bvWVVa2aZNNldn07luWKyZPTI81ud4zKZfFIhL8219S4rB7Lx1doIM4hUSDBxkNqwLTHUG5mVAdOGjwmDp1rBKCj8Wgp5+SZj7DbDfSXVgaMh+gFrYnZwsymPVMERHKhLWmgi5DsZUYnX4EzgvLTpqVa8JNQVBQNvQWAI3xmalfB8KDbkx4td7MzUNRMHR0/4YNsr67TaGQLqMTr98115gi7CjCaos4byg2InT8Lfq3fzXFxO61Uz/3hPXo02PPvZz+xd8TArnJho/YtKFNG22z0KuFNFBWVFe2JhAYQVoKfvrIBaHysptcw5hoFqLen3w9gUyotcuICghcd6/rJ57uVZT87p+v3VGud7QShnNHF0Tw/37atX3rK2vvk+DP1o0fo6cSYrM+ThB2EyeYWuQGwkhjb7/Dmf67X9KNuL7FvyIog0ZFcCn2gWnQzKdD1N4v+9mPbFZcv7HjnNv/8E+s8w0mJaC04Affd7YuXWTfaR12YmjGelNMAjzviO+fS1wPfeIEgoCTDNJkDBeRZEZFcXygJaOW2dQydju4VnapJSJ99HC5pbzYzw6XACGEYXFLIIQ9kVdgKAjFSdyB/fpwl9jTwE/oIWvL+2KFQHqLQR/RwA9Zc50jEJk4h80BkGVv2T6LwJSuG8Hk+LhaCGqRoHhhH372iXbzkeKJFSRCwvUyr598OZWNzCpAWfUdOdJhIwlSuCgukMCZojfWF8hdKUGLsi3j7BpRWB/PezG71dUh59avfd0q/Kytd/7L5m7c/sd/asU4nDOuZuPROqsYpeCqdYaHIDSFP8wCwAVgKg/9CTE32EYYz821KbnM95Mfb2tm/OK6dbLwh5zQq5PYV/ue956bynvR37htzRw9kT3EeaELIvhS8u63x47pnw6bhwukDnXDYJQg9aNiiPFeGFpdP5bAcqhiirHS1OymM3Dctca4kE1fYRil/HM34Qu2TbBA0akYBwaB+T74xc8swkys4DNf+32r8eZGU1ixXs8v/fG/6bsFU6X5sRxE6hEwGGTsHXc5V0tJnIn1h5jia76/XBasA11gQF+uCbfC5v4NGCDr2V8KYaAxcvxdwHxcEYQeJrWxWmJUBAx3hW28OA7lqLgpCBkLbv9pYY8zIUfTP7ym97DmZFfsfwkMU3ZBDChC1jyZT8Yhqj60TIsE1R7dupt7Ep9fk9wUi1Po2oikEy9B2THsk4wMMRAUJx2HKLuTbThxOgSawMoyLx93gg0s6fiD8OvpeV/57DOmVGd87Q8sALvx7TctVUjqbfoXv2ybWpyMf+ANqjVJxeLKXT3lOos/2HqKQEHMzFuj80A5cB9iF4FKVL3xsJtILtZzr4RhsF+f2+n7XXbOKSnplB7706FPOi7nieZIvS08fLh28eGq0jtuv2tTcKAsP8g0sxXX1THWYTERfvxwAiMoAev8khCwmDyAuuTCKQQBdmIlYUL8s/YI35hc6qrn55qFI0006eFHogCbCJ9z5XPPOHs//tg6yNjAg+oxrGjVvj1mNWx2oLT96ZSI5hLnDixHACgIQbkhQHSwMZ8QFMA1RYGmSDnwvQzdJDbAubB/Hf4zpapEvMk/M8+QwiEGQXBsztM2BpFwYZ2B3QStKIxCeBFi1otAZBdZbpqOCGLhOlnPuY5JnIL4A8KBYqX2nHO2oKSOhdKol2BTXk0KkykyBPf43dqVa2ut/xzITIqMJh2OhUvAOZyphW9NKGUMwdZF7xmaosgKRIH/joJiqy3KqwnioqRAdwQQ6+S2sJMRnZY9pTDaS+OimK1HQ6iC6D6zBLkHsdATk9ko13CVrD3ZAuI6uQqNq5QKrpdC/aiwMPmv396wc+2iw9WHz1cwrzVFZ30Baa6Uz6pRQ+5xmpv+2g2d6Wbps69BMBanWdi7p3Pd5z7vTH7oEWPEeFF5P2k4hjLyweHTpluut70bCGTFKnwsC0D55dTHHrc+cIiuwA+f/pWNe0Zb0z464b4HnNEzZzlFxX2szppIdW8xCZ1i5gM3NQr2RrUG5ODPhpG5VlJ5WBTSQzQC4U8DV6npLhDDkekgQIWlAQlYj38B8/PyzDoTQOIczC3KMmVrYs1aFllviZn3BNL7QAycF9dK7IHSZAZxgjRQUOx3SOYBxQsK4b2sR6GUMmk7rC6KDWFp93s6ibC4S370Q5veS8//nf/tz51hN6C0C+1+kjl4/Tt/awr/5q98TQp/tlO+bZuUwQqnfxYxxs00MXE9dO/Fo83ZCGTYjdPMCMVkeyLIdVj2s5/Ye2zUGpmXnOuNdsBxynVvnmsscP/H/y7Ze9Zz886Gzu2d6AA9iQGcPHxE/ZHGbwXp4DHfCXsg6rnCDwPCrPiSjDciQIM1jhcWpsS6kLohrYRVIWjWFhTnOPjLRJ25yVge/DgYgwjsKvlmdYcrneE332xjqqkrKB452pnwwIMWSMTKEygivrBHFoDIMZCVZhH2VW8rGHRaxLXqP6r/gPXUNhDRN+i8X26BkADKgf4FSbiEPl/X0dUCnbnwO5UN9OFvE6DEr2fHH9u5GP++hSn1bfouEFVa7gH+PuOs+G58fKLdCHT0qLbdZptqjxqkh8h24K9TVwECwV8nyp3SOTFg1BQRbzzHQh8TaO6DXzxl8+mHyirP+Po3hDAmmCASWHzjH//B2bn8fZv1N/P3v2HrZLshiQfaKtdmjDaDMqr277MiI6YDgZxiQujXSdHg1zOG3DY5yaH4qg3Bes4aGaz/07v3wGf+bPnyc1qZdyo6P3fjFPTPnxtUUL0xMSPdkHlYTDhdzCiJpYU300d8WSBZMIFFKKiPZ/uiG3/rdyyaCmyG0OL4kxRTIBikyCgQaatNk2Ph/5pl1Of5nQ0r3vvB962ennTStN/5ot10Ckoo8iBwNeubf2zQFbRAtJiefJ6nFh8BolTz5i9/1RBHZ0FYzrUl6IYw1rPHXOTj8+B8Go9E8/ARRhBInObTPyZw8XWa7y5n084N4bcvwKLHll2fQwnwOUifpdmE4iMUHoiGYGp+kVwGMT8KBkUD6ojnD/A+C4idJ0FvTSjwbVaG/XPzxxntPeXRz9k9obrure/+owUup/3uF51pv/3FE4J3MbF+IEnz1bXugyZNMdcndgmh2opDzuoXnnfWvvKyvRc30lBNdO2M1KnxQnevVGtaa18qJfgbNz89L7Fh/77zHcxrTReF4ENP3jiyW/ORcKSbDkYEbrqXluWhMJO+yQ3DXuJLozhQBXRE+Kc8+lkJ/0SDchBCQiCHtkjm2JFOunrSJAvEnEwQESh6vxf+yw8scMbstFv/09fNL6Y9lNw0sBYfdd3r860KDejKVFcKcchHU2LKe275yn+21F9sMQnUIRydDXNhcIu+yw3AKpvgY6H1HJN6LQqv96A0gOgxXDeFAMXnozWDDVgfC+jpp1m/ZLSvAagJgY8yBYUWDCWiz5rzfHuCcyGJIBwNMYv//YdmzQdcO9HiHfAGBUVMuZ00+xFB+4nZT3ySWFdqESjBZV3I51tbsK43JhAA9QFrXnrRfHrutxkhrSsrq1UNPM/d4Xv+zzNhZrvjJPak/Lydc7Zt2xe9fGHpohH8XHpy5qQeTXsq/zZMp5/wnPCqXPAE80JYWgYtAtkQyFxNDBxG+Ml/d+/b32ICdFi1F4xDiOjQWvPKPOujJn03euZMQfdbbfoON5RjEtz5zf/7njH7DZ//bZsHTyyBss1lP/+xtXjiDtwoS0K2Ab+XohEyA50RuT4dAsUQ8OJB0Q3Cb1F+hN+E/TiBBLhGztGi+Cb4SfvbmPkSJNZ+9fPPOWtfe8VSbCgyEAqbd1wng8FortbQnnWhVoLdgUjXgWIsoDnueJcdipIZjCVvv2UBYubwgcZy72+LULnuhmR+6o+8iYVL5zx7/iP3J6OL8q4+2N3x6xvcG2SexstSds9l0wimRnP6GcqAxUPorUdeviwURcwH6O+kaW4sMcUxWN62GJnn6J5jA0PL42/aaLv01lVUmGXjWNxYNoKg8GT4jdOFNh5rCfCgUDgPrCsRct5LrAAXoc/wYVYngCUFhnPeQHHecy6DXawT19IC0WWpLYKfheefeBDt12uW99d7+YydH2t9HghkYi6LkIspnE5QNiAUAovU+5PZoPhq3N132+Rdgo6tMz8IPdWgVB+i4EGJuIpkTHIJxICCX/7zn1pVJcq09flyV4WrgPo7nbzkK3558sCFit63Rxel4N98sC50+/RxAzccJIA6WN5pEmHXg3oI/S+R0d8IGkE6mivEpVYxFje1wEDx0AxqsxlrTb6bgpO2gn4wOVFyZp6zz3ko4dy+fJlthGARezESBR8U04yaMcPQAIIVfxYlMHDCJCvA2bNqldWd9xw00Jn04OzI1dD5lsploGAIhYWLALS2qzlPAnaxEmR1tSkAACOBSURBVKWv5NN3ffihNWehhM52TVhvlBixHhAhpbkUSKH4Tji2hJ6MzY5lS60Tj8AxTUS4BxzH3pIJHLbJXvH0L604h9JrKH5dhH0KPMEn4iie62/zksmXk36X1+eUlByN3nLx0EUp+Mzon9WvqCoM/XLdlAO6L2WyyyVa5qT+LtJSt6hrdh6hth8ojuWw/HIW9mO1YCL8ceA8abKqPaVm2azT6/hNy5KYJT+amsogSJiEoBCWgwg5myTiS1PPb1mFHEKZEEjE8q9+MdrbHOYZd899poyA3JQBUzQE9Cb/bhNn5Edac4+UzqeadBOZVUeKkki4KzkhXgBhRUveedMUZvHw4bbmKO6zJe4vyhl3jEdbKIsAKZNwQWfcB4py2KMPJBS/l3u6fflSa+kl2Ev5NBS/bv+6TpWbSLwvgf9QLyxxU4mXC3sWvrru4/H7SpzOHZTZGXRRCj60sPxI/fTifgdSQfPWjBNsTCZS20InM14MNEgLbYLPwvMg6kq1GLvDZjLpKL3VQ5BbEIwHv6MAiFbj71EQBFrAIrSV7ze00Lu3zWe3zS2kTIDq5WJQikP4DG273HAGNYAmOA+eL5MrQNSfFByKg3ZiLAxKh/wyY6PIRlA8s/rF5519a9c4ed262k6wnGtUD19tSoz+/Ji5LnXKZDIWP2F/OTIiRNb7DBlmCpN7QYCMGgnuHUG31vn0ziYbiy4jQKQf681cPBuB3SqIRwqQtmKsPEMyDV2KcuE9+CF0nUpZ+FdSieRzfir5nt+1YNVfr9iw64k5T1zQ6H17dNEKPvT+4cNNi6pqK5dWH91997D+NU2NjTMlvaO00ElUaKRpJfyCzJSEYmXpFKOxhAg0bbVxQA9GIhVI+SnNIdxQFEZUjnp8/nsuYZFIW5nPy+uyWsxpo4LvSPkh20gRC05eP1YuTJWhUISxSmyqWLlrlwWaaM4h4IjCIOpfJaYj8EShDg0eQFHQBnlofEymDuEOoHColbfSXPnBVCpS/5m7Z9/FQAS4UKpVWhNKkLGSrFkcK+B1BlIs/+VTBqnpAejat6+V7lKfQWUcHXoo5aunTLGMzLlwgVD+VIOirG2DDwk9yn3I1OuFwqJALmS1IXIjsfDU+TOoBXTAOcXvYfXtofsgH/SQ7yfm3f5bg1/9ynOrDy7cX350DiWqFymdyO0XKd3TbbRbH1SP0woP12IzwENiGC08P7ghPIjK0hNOMwsz+oH+QDhuDrAvLnWlfpzobU3ZAYP+WGCYtD2iEIVMAu8hlQM8pOILfx3XgMgvAaI1L79gzTjU8xMRJkZAxoD3EwiiNZVIPzu2UPBBCy71+DAeG2ysffkl2zWVlNyQ66eaQOz66ANzMyg3ZXAnqIagIwEsyKL0thoRE3YG5Ub+7YjZ4/I8Sta+T8/xfaQQCYqhBNe99qpZSLrcSL8yIguli+CzPTjCxu+kFdmgJOp172d/E4uhj58RW8D9zr4+hNk2udB9w9Ljt9P+O3jqVGsuionrgzdWCZFR1MU5UeBkxUjHvz9eITcInUatxIZEXmLe6jV1+1dUVl5Ugby26JIR/HcO72m+ve9V1VpumnjAgWnf9Q8yrEx/p3Q7zDxwYxhjRdCP7jf2mbeusXiajh4oBIS/i6A4gmVTWKQIqEKz+EAbvMVnQQc0gFhedyyPsc6YWXc6Ux551Orbserr5r/sDJgwwaoLJ9z/gODjtUIMeTavnezA6Bmz7HzWvPC8KQgCQcQGCAxybiVvvGFZCHrYiUYvf+pn1lxCehDfktJRZgiwgwxBQ5CG7cenB8qC+vm20AtERSAxEaC1vtjQRFuEMsJ644szDo05iaAiBJACJ/ai53niJDqkQeBF//YDOzfShhx/78erbP1RimypxXPENGrK9hmkJhBbuvojQ0UE4LgWIvv0SngJPzvOmsk8Gata5PpBPCiRGMWdDhGbYVtyNtTElQLSM6WXNuxETlqPys/tS5c6y576qe1yg6J1EfGctRIv1AnR7dGyHBavVMjgLNV6PpN08hb807ZtF7Qir6N0yQg+NKuwW1UmP7En4brrnSBc6SY9qe2gv5ivv25CFn8Bu0IJf6Pl12l0QagRPiAl/jtCDPMwR52pLFhxhIqb3HD0iEF8lEBrss/JJ439f1I9CD+5fgSFXV32lax3Jt73kDEVQom/WLZxgxj3Y2sfpqwXl2SjtQNfY4xM8QelvjThIEQoJibPMJSTQRIoLToUmQvQ8+oh1pJMQAyhY3jHpvfesRJVLCkC03pcV9TAstlgK+9lDBT+NgFPlA4uBoRg42djtalG27TgXYO4xDHQhYn8PHOlEArSkig76vZX/Pop5/DOXc7IW2c6k2c/ZoFPzpn+BtseS9eGT89obIZSjJox0xkm1FOxa4ezb81a+/5egtkoXZQwFZgEZEEBWxcvtlgI5dggN5qQTsf/Z03os6eis2LHTlO61HX0HT3aBmfkKr94Zj+KFneNxijOAUsfE5vBhK57OJnKe1MfflqPt7yE93azk/rgH7Zvv6D196dDl5Tgsy/4koqqQ7MmTN5alKjbEvheWaYhc4MEfYxuny85MEJAecDwCCQbHSL83ESsFIIdFa0kLHpLig/OxuJQfktTBrCcHva2Un8wCxYQBoz75rFGoAc63ygsgkFRKCAP4DtWHOFFWez44H2b+Tb2rrvNxUDp8D1HKw5Z9xcCRSZh7fx5ErBj1idAsRARZ/LRfBe93lwT1nTbkkUWP6C7ju2acrd1AoYjzDDzjmVLpDB2mgUFyqI8QBwIANdDd9uHz/zaKhM5X8Asa0HHHaXC+d2x8LgzL9ka9B4yzMqHPxIc5vcbHv+CEM0MO3cUGUoIv5l14py3Ll5g3x2Pq6ZeAsjNMRBIugpx1ZjTR5aGDMA+nTvrgtLGdaIDMTf41h4RHOUYKF3Wmp4KYgq0U+NKxG4EhJUHrRB8XTv/FUvFwgvwUC56QvllBf+gUMILRfmDnhs/4ZrVf7J42a5lVVWdurfduaZLSvBjYkTRO2VVjfcN6pVubMhQdzlcd6UbN0YUyT/C77Flp2vMxOireKQ1lgUfOYaMCB2BNJgLS4bwHTmwX4oiNG0fF5VwrPYIq4X7wJBG2lY5PgU7TGpZ/eILxtT4/czMW//qfDsm20IhpAz+IACIkuCcoshyvu0ow5z3SbMfNYHnM9bKqu8j70wQrc+QofY7CoKZBGwZnRurQMCxmOTJuwjh0I7K8AugN7CaohXam0E4bPaAUBfp72vvvc8UGHUNWD4gfLe+/a1cmvn2KAx+R7FsFvSnY23UrbdamTPrBNqhtoF1gAiMEddgbemlwKrj47PTLZNtcXsQftqC961bY30SuC7cF4axTH54tsN+e+ZenIRQ2ARCQSb716+TC7TNzoHhG0OnXm8l1MSCIDMMQl8oupXPz3U2SPBJr2IgiAdl7zdA36bC85ec97Q4bH3oOa+UbFq/aU5JyUXvz7dFl6Tgx4TwzyzuGUpAqe7rr6d8+V7VukPNujlwP9JqQgtDIFxE4EnJYOGAk7maH8uEzwfzkVZjQq4F0yQkKAuD0BEznEAIG5+HeWOUAOOSMjq4bYsNeQD2EngElgM3ESxQBwyKD8uoLfxfXms4Umu+PCOlmQeAIMVEJJrIf0N1jQnmoa2b9axre8vjIsSEEqOLcM28F60YZcbX/8C5QciBY+JmEHikjZT1wYJTe04cgwalKY991tAJk42AxYMmRRt7Ug25c8UHZhFRZgwOIXiJ60OcguuPifegGFCg/I6bAewGfvM+Apq0POMGkCalco9GJ5QQ1zLxwYesb4LhnET5T+Xbk6IDJaCYsOAILiW6jLy2DEmO9cbNYaovZdrLf/kzC9SinLiPsWLg8/q9XuiwygmCtJ5o0nNrfd99qSkRvPEfh48eu3jj9ienS1rwoYcH5R8M3MKtoacb4rofJpKJBdLY+fJXB0hEW3A68ooPS2qMZg2ab6yUVwoAnz2uwqN9E/jN9BuEJdPYZJAYhQFjYomxuh0hGI2UYv/x461eH8VxcOsmOx5NRlhzzunQli1OqawvKmXsnXea4FunoZgR6E4jEqnCmPYIijInkOg++8PTQUb6EqEHLcSE24JfDXQdectnnHH33GuwHsZG4dVLceBTE8XmuX2C9MVCK+PuvNsEJS5hrdR6cT7EIgyhoDxlpQl0IsAoLewiyiGefwjUZhpNydtvWo1FqqjQFB7rPWX2Y87NX/qqM1zKkJoGzom2YvYeRPCvnhwpMLrhWL9cgW2LSB2iUNhth3mJvJ9W3CHXX+/0Gnj1J5Q7RJqO81rx619aAI+WbhQBTJK18kb8Lr7aLp56xnX95yXwb+rYLzl+l/f+cevuQ7BU9q2XHF3ygv/2wbpmJpSmm4OdbtCwyUn4W8TIo8SI46UIurT4/YgVN1IwDgaGGW3CjXxO/D+stVXzSQB4YLWtx12WlphAhBgOmrvAgEneg7Dxsz3iNZgOyBvX8APXGekFY7MBJ2kiUAFWCh+awR+MngadYPH5HFYdFAIRs1j90gsWrMPKDpgw0dm1YrltPIplI0IeE70GpALx3dm4gqBbHMiDqWuFMID7CC3XDxrB/yYwiUDvlVJgGhGBLlKJWG0EO94SjDHi+MusCe4KMQYCeQRSD0oQGWSKgqV+AkWK64Igo1iYX4AC5b18jvMGYZB+pdSadYvTsO2R5f71vcQJiF2w3sQWKM3FnWHjkly3p6462q9+7cvzzJ8nlsCgE9KO+O484m/jp/nzgbPN9ZJPJ53E210Ku6+v7lG/47trd1VeqpY+pkte8CF8/iWHDjUwl3xxRXXNrT26DtbTI6WP+8sVFekGWrqVuAwpfwp+2KM/mnZDfTYBHpQCFgmoCRPxQCAY80wQkOEYwEFmtJMxoB3WmEYWJs4WtEUcBwKqYt2YKks8gc/xGVpoSTExZ3+MoC+DP3ATgPDAes6VI2N1yRxgrWiNHXnTrVYQxHMIHPUBsYKACKjtW/uxCf4AmzBDC3M2N67z3r9xgykN0AT7xpGqo/AIK4wAMlKL3DrIgEGZpAIZLomdo/+cayBTwXpReESOPBpyss8CjigLmp+GS5GQmiO9h+swZOpUQ1MxmZKV24X/zTqejLDMfA/KkvU5vHu3ITHqBXBfGLJJajDXLcBtAxFsXbjAYhjEGlBIuELmy3N/6ANxHOsA152HdG9DInxL3NCf93e7du1+Vzy2fO+RaLLpJU6fCsFvTbcU90l7QZgSg/amq8f13HKJOzOgdYcZ8hEJIw+L/uLrbt7oVAvSEmRCOBhnFTMFTIBwYE3Y5oloD5H4ll1vmrNDPXi/3stD/9i5tCaEHaaM00h8BqXCrqwE564aFc1xZ04dTEjbJ+k0otOU925dtMCY3zaWnDFTVqzK2SyGBpoTQ0AYuSYIhUJlIHvIk99nXFjsgxOtB3pTUMN4bxAI14QbhOAgsCAS0pVYZp5HWQyS700KkN1tQQ8E9fDtWQcCY9Qy4B4QSUcJsdcdKUxKcbHs+PXxbP2OEt8bBe2OmKIu21Ri542rxjFBMvRP2BZXQgnRh0Kr4GSrsl3LP7A4Bz0UFrE/UqPbE92v+D5prTO6b4d1H/fpj3rHDWt0J5cIB7w4rPiqZfPLyi7K0tszpU+l4I8fVl1ZlOm53fVS63Rj1+kGv6GbWikOusoLw2IECjIhzSoAhImoOpaNSHBzQ6MEsKsJPMIaU1T8M9CaSRj8iTWk1BQBpVkIi0kcoKOMzTmQEuwpXxQYbVF7PUfKCiuOQJNWJOVFzhyhmfjgbGfCgw+ZC4FF3y7rCgynWpFzZ6tmXBgUGHEAglgVEkQbsqnrAalQTPPRs7/Wd3nOuLvudUbJFQBl7FhBkU1UckvQ7eCWraYg2NUWpTJ8+i1mXYkxcJ5kCUiz0dFItR3C11vnOOKWzziTH37EGXY921z3MUXG68D4OPjZESKwynWBKAgqcn9QAsQyQDggma46fu49gti9hwo90phE7KldwL3jnInj8DOX9Ffac/3FTjL5H6HrLPAS3ptJL/FSMpG/4s83bLgkinJOh9o2S58Cmvu44+/ePDH/cFNFfl5h//qmmvL7xTDf8ENnVhCPlsoSioAgG1bChE4CQxkp02BhdOrogeett1AiOg3MhDGJkLP1VWPtESchobWNJRAEWb2OBgNbUxyMPCprioUmFQnER+ARIKYFUfCzZv48uR9VfMIq4ej3R8iJ4JNLp/hl5TO/dpiLj8Vn/h5KinTj+Hvut2EmROxJtTFolHgDlW6WL8fa6jxwBdillt1sgchsaIlCIkNgbczUrR47KqVyTC5R2j5LDMQUYCshOxXxec6PoJvFVATtGaGO4gFxkX6kASp2yXKJ2Ai5f1J0KCfiFtb0lHWXTNFHb20h/g5cr06v/UdeUf7/qj7SfLRHMhk4qVTDhRh9fT7oUyv4relbY4eNdpuavySf/Kti5v4IuDR7g2x+RgJWICkzDgJWRgMT3SwEH2ZWDYg68NpJBvcZ1ZxLCCi+P0yH24D/TwMQuW5yyJSt4osTgANyt7Y2Z0pYQ2tM2rfHqa+qNqvPhg+M6EaZEaTrf801tgFHBOvXW0AMYnYeNQdUA6IcEFDiFcD1aAff7Wb1maffTUoMNwIri/UmOMr3IkS0E8e5+rMhlCgFSWQSaKACjqcbmyJXSCiFmEBXuSB8X+vKRO4ZWQbQANOWOX+Kg6xVW2vEeZprdXzddXNc8vEpPZWSYmvy/MT7Ui4//Ietu5/OvudTTZeN4D85c0h+UBZOTaeDx4J081THpXPMP6aXegoJXC/pPR7+hSTMWAmsaL6sCwM2EH5y6v3GjjFL3lZdPI0gdJhZ0LBsnykEBJ1KNYQGS83voAB8ZASutdU6U0IB0ZvAnLl0utnckjiYh9WjKIZIP4KCm4ISI8re2iIj2LyfHDxRd0qbsd6dSQgkwo5ysS3SpZCA4jZBWOfPPHyQDXUVFAq1hZpAHryf3D0pRVwBlBt1Gpk0SiPZEkuJya7U9UpD392iW3tUSKWP9PNBP5F43UkWvvP3Gzee8y2qLwa6bAQfenLmzIRzrLxP+kjjcC8RNDsZv0vQ3HiHBPxPJTRtFoAjTAgKhJDid1M6S1fXoMnXRRtDSLhadW4ZmX8qxqSKjPl/sdCBJCgfpSgFZYBiiRUAx7DjtDrWpUysIYqUa0cx4h4h6CAkXCRcJQKSuCcEFSn5taq/oqITGJRjoNyOVlZYPQF+PAVEZRs3GkqwLjrWsR1lasfzvAVeMvWTZEH+8nRjcx/XC8v9Lj33zVm5EkNwWdCnh7s6SMzxd2bO9OYsXJh5ctKk7pmGI/fLd54TZIKREdaPQn8SdX45vj7Z5xFIglP4m1S0gQCYt040nkKgthjVmJWotKw/Zao1B8sEQwVnBc35GlKGMDqWjRlxQFsgNoHCS52ISxBMrKusirbU0rUj9IGE14qn+jAerZ9lElg/novTnK2VH0gE1MIuRztXLLOKx6o9NFYdNTflhLXX/zwXH4k7GISOYL3/o0Qi8e9/t233ajMGCxcGF3rc9fmm1mt12dF/Hz9yRNjY+LkgHTwo5hmkFan1XLdafl9/NwyHaIFs6IcRViv7AEISwLL98NlZZ+xYqxbDbyY6j1VvTXwOeAtEbag7anl26spRCETtYWyIoBkpM4p3OA7lwtZfILhrwbKLkFBuFEIx5AKFxjXZddXquurZbjxj8/mjQql4wKce3bpakM4EnvRaKyLbQjyB2ANBO6A8OXiLA+h74tRljJZyKNSfpHBXY+L1d7HjBs2e6690Q/dXTXnHln1382E072VJl73go/HTZTuvDjLhDUEmLWH3j3gpN8w0Zx4SLr3Pd92CjCQ/d6FQBDFsRRmwUw0pLvzRqLZ9rAXMSGvR8BI1lpy41CgClAD5aYqJsIT4u/TDM5eP70HBUM9PDT1Ig7iA7ZBTwBy57CYWep4dd9kpx6xlvFtOZ5DOEWsaoxZSaTYtWEqK8yQFaBt56Dp4jtfYjSdaG52/zgVFRhk0VZDEFGiFBsbHZdKtyXYV1npEu+xG6ckDgvKUOhOww1WAYkhv7pE9c5xYOz2/X9//f10/USp13VXPhfl+cn1eU1jyrR07aqJ3Xp502Qt+TOJv99vjxyVJ33xn7NjeR5uOfjWTznzTdcMhcJFwYCD+atT7klo0MHjL2kVKIG3clpBAdiuONtUkEt537DXOVSNGWFTaGn0ktCer8qPRBOuPEiDKTWchlo0gGK9BWEa2pzLBL2Akdr6TkMXkOWbF+6mEhJ8ts2i+0alK+FAg5ve2ISRGSEWLkEc76tiOuxJgBN6CcbKu9pCAk+PHkiPsvAaGZoAG52FCjlWXoKMQ+clz7VGkTJqi1ChVeaW7rRSXoiUi9TX79hp64FxQbBZQzVk/bo/+atJPtF1C/3i6X0ddz12e8Ls8OfiOOz78+g9/mF7w7W/7s+bM+VRU3p0ttc19lzk9OW5cSlbn2iBs+KYEYIbnhD2d0K91k4ndYr4RQZDp5zqtsgBZMldAwoNgR6WovawGgPpxOu/Y1Zb0GAJBxNwsFh9sRxGgkRAsrCBR9ghKC0ZLIdTXHBFCOGLPY2XjfdsiIY8EBKtqEFrCb3P6TrjlEpfsc8yjA5IjYCb0WHh+1/XoHztXUzp5+ZbSJDvRpVvkjlCZZ5kKFJsUUOtoei6xRlwXxwbhEPcgMs+4LoZuErQjFmAl0Tofzi5WWq3JnnLdWi+Z2pLJpAOtfbG0dL7Wf7OTSv40382bP2fLloro3VcophNX8goZzZXwrw0bR8mJHC+e7yWWP+Lkp6oz9fV/KIG4zQudgjgaFPMj/Jz7i4mUXgSqE6yzHvW+/SwzQMEMKUK2o6a0NV/CY5asPdIxTanwMKssIaVYB8ssxWAWWYgAnxe4TQ4cKxrtoCOrnZFVNiueFeTsORry0MPmDuhhpaxssAly0E/SasQVzNXIPngN645yMcXFg2Nkf56MQAoU59Dxd3jHjqhbcdcuq5qkYYYhnHQLEp1nBa3kmg9y/PjY6A1bXekzPaWrKU0UFPyr2xyuas409dCbU24iWdo1kb9+9aZN1c/qyu3NV6iFTn6XLnOa+/jj/o4dK4tqarxUqlCSldc3aKw68HUnnf49Cb7tq5QJw4wEpkJylJCVpGk+R3oRUoQVQYN3o33pqAzE4pNLJ5pNNJ80lu02KyVAdR2KgBx8Iq497wBFSiG22FIOWSGPFYX+aVEen6CsUEWPrCDzMBchQg4ohpNZ8dbEd1gQU24KKU0CdExCYgovNQ70BZDepN6eqDxBTxAGxHfH5xRTJPxereu7dbqMLm4Y2OAVrX+t3vemUMg/eYmCjU5Tk9fY1OTnDXPr5yzcHUVLr9AJdEXwT5P+cvSwiTKtD0t8Zoi5xXxuWSKZ3CtBG5NpbvqMFjQfsYoXFual5BU6bqkjrMBrWFJ8/yIpAeIANMZQHETNOwqgqHex7YtPsRD1AkBpC+adJE5wPsn8cyENC/JJ0Jvq2BegxjYtJT9PMRMFNeTrCcxh7Sk/bq6vsziC1lHX0X4MIlZRWPbQ9bd4vrdCn6mVchsThi7xls2O577Vu2v6tb9Ye/CSGn91IenCc84lSH81atTA0Gsa7WfC3m7o7ksWJY7U1zY+EDRn/iB0w6GwrxgWnmWMLtJOE/yJa521vrFV5m+qzdis0fxnCTz5fVMIluu+yuoHeN5q1btkA3tCBXSlAdGJordYbRQDghT/5Dv5vS2KlZP9zKICQys8dH4SUoJ8VATiWsQBPtsApFqCjpCXHzJBZ5QW6TaEv0FCTlyCXXT4jk8givbORR6BTjaj0yCOEjVIcAme95KU3o/CILkhzBwbreMJeLl7Uj377ricim86g9pd+St0evStoUOnBWHjFyXBj0jEeounK4WPd4m7G8JM801a6lNPiBRFgme/2O8IBwE1HjQJ0S5Mhx2CX0h6TEiBFBmogOfIk8fIgNw4qUYCfCCEFsiuRy7Fgh0F9IjiN0exgoZGS9Uh4ETcyTbUH6l26AugIOdYdWWUr7fOwTpTBnHKz9AN14LCyT46SKHOb5OEfL/OqYdcF3atDN2EvyWRTPy4e1Gf5/585corwbqzpCuC30n0Z337Fqa6JEa4nn+j+H2A+PyA2HWPbNIACcJfuUEwHA/Z7KlelEjLQoU48AmE/BOE0Gd/5pLdrNha6oEAm4UndWdpPAJyKScJAsgG5BD46AEaQIFkA3KyvHY2/C/BZ4urEKGV8JMhoCyWqjt62jMECwkU8ly6yZSDPYgnxGglFvRcQuCzP1uT3kkKrlkKQScSJoFIvC2tS/c8/ycJPzlPvzZJDV2rMw48P7kxr6Dr2v+xZk20W+UVOis68Y5coTMmK/8sK+uR9psKg+bEsT59+hytrK0Y4DY0fS2dab5XgjFY/F0v6d0pAdzrpDM3i+kHx4LOzcAy8vsJQgTxvuzz9jP7N49ItvQP/wOnDVJnra0pCt6Q/Wn/83dE8TE4Ho9ImHkuK8wtQs3r+mEfzVpxviP+3Z4+ftwW4m36YYfXT/z1TOjUScJX+567T4pjjL5vkF5qCD13vR/6P0wVdlvkFBcfcw4c6JV068PmwuKaK3C+86iNu3SFOpO+PnVqsn9j5TXN9Q0zMoE7Qsx/zHO9Ei+VqAiamr8sIbtHwLuniVUYNkpIyyRySQkCw0Jb7o/9IqHSa5H0tEnRa5GQxj+j547/3T61CC/E73rE35v7s72jxJ+OX0fHBKFbI2VTpe9mp+MBDDyXGuE9azzP+7mQyMdOJrgmyITDgzCocxKJlfl+eumcLWVX4Pw5pPheXaFzTP88fVDBkcouhfl5eZkRfz32SNmPaxMHtm6YHWQyn5fFuyGyzImdru8uFe7ulwkyjwj+9tANsmFwerleb6iXABVKgHARcu9dLGvn+n6a0daXYMBzCchRqX8T+pVYhuUgo2vylgm6fyAV4KUzmTv1nu56/oBw/ts62E+/u2v/lu+NvDdVmSotLChoyHxr5eVdSnu+6Irgn1+K19sE9cmpU7s4tZUjmwJntNz1lB7bnILkjqbahklBU/obbhDcISnr5gROjZdIrPJTiY3p5vSd8sXZONSi3XYgzz8sLOALJRTqmZYxQaHrIqRBlGIIT6gO0tP42ZxTfF4ifg3jgpdPfEYCW6d/aqSo2Mw/L/tZ0pWNXl7ePJ1DY5AOxjtBZoIUVOgnEgfkm/8okZ+am0x7NQ2Z+imZTKabl/AOJfJSW+as24a/bpcgis8h/vsKnUM6gRmu0PmjhWVlzb89dETlsdDZ5aXDrY6fv3fO2k21dxT1qJIY7JIzvNvz/Q2e574R+t5zyS55i83fDsJ+EuTeOgT1rDv0nqckkAdlj/skXbc7EuTrBUlQqev7GwW1j+mvYp7PhvQCwewyWeLt+rNbws1a6Oi1Y14iuVpCe0iyW+xLfmGSQEpE37MqkUo9K9+/Rt/VS+8vktWucV1/qb7jR15B8h3f8TbqGNv12fddP/Gcn/DenLDxum3/pWJR7axhI/f5TZntR+ubd+dt21W98IqQXzCKtewVusjoeyNH5h3KC69KuOnCdJioSxxNlztDh6YzB0qvCdLNM4MgGE3sTQK8JRX47zb44QA3yNwvEb1Dt7W7HlIe7tsJzy2R5R+aSae/IKUxAEyuz2x3E/57buBtSYfN9+r5aRLBrvraOjnmyxKpvPl6j59ubr43DDLjXAm/UMU2L+m/lpfKe+tYQ/3VYXN6ejYOUSk//cMgmVly3YRbqjds2dLVOVbVq66h3k30KKjMW1dac7n1ul8KdEXwL0H63o0jux2qTfckP9CjW7eKv1i7tu7xxx1/5EcDx3uOe4OEul/gObLoiQ+6BonS6rBhoJvOPCRlMUa33HUT3vpUfsG7jW7DHq8+vDXIBJ8RXu8vLVKZdLy3/YKi9wUEZI8PX5cJ0pP0i4CCv9lPuasEz/dyDn85eWSxd6ypSK80TP6baYeeeOLZK/XwlxBdEfxPGYVPPunN3fBmXsmz9zTOcee0WNr/OXV49+p6t9jxvSDPa6qcs2Z3Nc//cOrU5P76+t7yvbv7qVTdgFTq4O+vXNlsHxL95Pdm5vftNjG8//vfb8w+dYUueXKc/w9CNpAzmdQS9gAAAABJRU5ErkJggg=="/>
          <p:cNvSpPr>
            <a:spLocks noChangeAspect="1" noChangeArrowheads="1"/>
          </p:cNvSpPr>
          <p:nvPr/>
        </p:nvSpPr>
        <p:spPr bwMode="auto">
          <a:xfrm>
            <a:off x="21272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9" name="AutoShape 6" descr="data:image/png;base64,%20iVBORw0KGgoAAAANSUhEUgAAAP4AAAD8CAYAAABXXhlaAAAAAXNSR0IArs4c6QAAAARnQU1BAACxjwv8YQUAAAAJcEhZcwAADsMAAA7DAcdvqGQAAP+lSURBVHhe7L0FgB3XleZ/60FzC1otZmZmWbJlZjvmxHHiwASGdnB3dmf/s45ndnhnZ2d3h7IDYSd2nJiZ2gILLWZmaKlJLTU8qP/3O/Wq9brdJFmSJVvHLnX3g4J7D3wH7rnuKl2lq/TZIy/z8ypdwfTEuHFFZ1Ipr6BPn7ony8qSvPYfR48uzk03DEv6qd7RtDvTkBfZ+T827zv6xHXXxRqP7B3hpSPjPd8vSEe8vf7phs1/cfjwyb++eVJh5e6q0V7KL3VRrzaW6+1+Ut+xi4iemD69oL6yMp73pd2nnnzSpTMvX6UrkK4K/hVA/zx9enxvdXW3iGvo4nJzGmOlyfIny/bVPzFqVGnCNcxMJRLjPOfleJ6/JxqNr4vGXWV9XcNNEu7rfOcGec4/FYnHVuYVFL1Rd6a2NJ1I3uJ5kTl6L9fz3V4vkn7dj+etj6XTI5PJ5M1+OtXPeV5NJBpZHc3v9ny0sPBUsub4uGRD40Qv7fK8uLdPymR5dOCIPZt79fLHbdvWw52u6OK8vHrXtWvFk6tXn8nc+lW6TOmq4F9GJMudU19fn5+X1xgtipU0/P769Wf+55w5eVVVh8clG/0ZaecPjnreKS83vtyLxg+l6uvHu2TyG+lUeoq+nu8ibrOLeO9FvdjuVDLxmPPTs2Kel5+ShHux6J5ILPZCOpHqk06lro9FvF6+Xk+m02kvGvkgGott9FOpsXpvTsxzOXzH97zd0dzc73mR6OlUY+MCl0rOc77L0TUO+C7yw2g09+1ITo6fajw9z6XTA6VgqnWhtX6X7qv+bO3aE9+5bnBuQ4Wfn5tKe64yVf/kkSNXFcJlQlcF/5Mh7wkd30G2dPDC38yZk19VVT4ulWgc73uRwphLH2zIz10TS7gB6UT9l10qda/z/Z4SxoZoPL44Eo3tSCaS/dPJxntktSWrOpHvJySUJ7xo9KifTI+SIBbaySHBgUgkUqHP5Ogo1oeDl3Xot3pP500L+uvveNbrCSmM/for5qfSPT0/XdD0XiS6Ropkhe97cUn+HX463cOLeEnd11IvnvfDbt3zX62pOjVa5xwj3ZLjN3i7cp1b9p19+6r1fa7O8zcbg6t06Yg5vEqXkPwnXOQ7L40qSTV6faMNfiK/uPiIl5ubrq0+Nq/xTP2vuVR6ssQi3/PcoWhuzvsu7RcLfs+XPz4qlA4Jaa0UQJ3v/LiX9rtlXjbSZ2ReXUq/xnQ0m1+9Z6fQi63NO++19roBBr0RyfxtH9JFZL0jZ6RcIrrf7rzM67qvikgsujYez13a2FC/QChihO4zx3mR/REX+VFxcfenGnv0qE4e2dPX95NdvVhO5ZlTyeN/e/BgHee+SpeGWpvoq3SR6O9GjMg94iem+anknZKSUXopFY1G13ix+FFZ7vny1R+QdJUggpLcZNSLHPVlqP20X6LX88Jomk2a/vHtH5PlJgontPmr50+dOR+f4X1+6h7TXiRSo99P+n66n9BIPhoj6VyjFMLynNz87ycTibhckRn6TA99qVxK4d1U3Cv7620HDuujV+kSUDivV+kC059PnNj9dPJMv2gy1cPF4/Uulr83kTw1xK9vfCidTD0qQSnlc4LfuzwvciztpwfJTx6qCZGsBBMjy24CJYvZXPKyhF2wvdlP3gs+z2H/B5N89p92yL4ZfEkUfEX/8r/Zc/ul6XX7Cdl7Zyn4bPPr208pBLkCa9PpVBFIQK8U6s0z+sKiSDT6/aK+Pd6tPV7dN+KlS1Kea5A7cWj6+N2HHn7GEMxVuoDUfMau0sehkL/lr48rOVlZd71LJa/3U26oF/VqYpGc95N+clA60Xhn1PcnprKENx1Ia1oCE828dJbsreBnSzIBQwAjEfvdfkb4GQ3+jkZRLPa6BEs3KNtr7+sw4eS0Oj/nTgc/5atL/6ScBNN+F9rQW/wevGdH5nNN99T05CJuyV7g98zPDNk98Vp4TV7ToTPVROPxl6I5uYuS9XWT9dIQP+Kd1v0vyYlEXnZb9+x80u4wODFn4OdVOn9qPjNX6ZzpoYceio5bsb24MlKTm+9V1feL9KiviqVuqm9o/A+pVPoGOcAxRESWbr8+LhlKlciOd+0M55pwZAuJhAYBtiMed7F4jovn5bl4Qb7LKSh0uUVFwVGo33XE9Vo8P9/Fc/NcLDdXSiDqorHg+ygDBNMEGyHXwc9UotEl6+tdo45EXZ1rOH06c9S6htpa16ifjWfOuER9nUs2NOjzieB7yWSgDOw++SdQRp0hfS7lopETUgu1Ot9A/Z3Dd71oZHskFv9xQTr2j0UlJQ2nkslCx7V711U+WbavQV+9qgDOk64K/scgCmcazpy6QR75QolnX9/3jkXjkQ0ukZ4l//a2iOcNSmeEFt9XPxBjRAK39yzpVfscP1OoibQJTVTCakJc3MUVdO3mCnuUuMKSHq6otKcr6lHqCruXuPxuXV1ecbHLQdAR8pw8fS9HAh5zEY5QUUjokchAFvVP+BPZsUtzn1jyQBGkU0knl8R+JhsTOhoChSDBa6g95epqatyZykpXW3HS1Z444U6fDI4zVZWurrrGFEWyrl4KIRFcLkQhmSNzI02kqxOUJMJvqIe3076svhdZHYlFf6w3hmgEh+kjZCBXxmKRl2L9D+x7sozwwVU6V2o++lepM8SY+b85YkRul3TdNYlU+ndlN6eJc4vEnLURL3JYQtRNEtRPLJ6POEHhQEu0zlrZjLCJuZ2grqx1ocvv2l1C3cMV9+zlinv3dsW9ermiklJXUFLiCrp3d3ldJeiFRWbhc/Kx5DpyCJo31yVtUUsUgYQ1CWMnCSuPtU+gCOrOmDKor6mW0Fe505UVUgAVUgbH3anjx13NsWOu9mS5KYm66mp9r96eHUlvcktwRTLXzx4vlKV+VuivnXqhr34v4db11m4vGvthcWHsx/91455jTzzxhD38k08+GUCOq9QhdX62P8NE5dz+qqo+qXTdaAltsWwSkehYJOXfIuvzm1HPKzJB0mgSaTfrLvOvP4PxzQhaCIVlfk1YcwoKJOhdZbllxXuWum79+rmuffvr6Ou69O6j13q6gm4Sdix6vqXQmxHCl2xsDOC2DuC2HYLrZrX1u1lus+DckpCEvtfsXgx/SAAzt2oxARCCuQQgBh1SStF4zFBENBbX3zHdf649A2gim7gXXIO6GikBKYBTx4+56iOHdRxxlYcOutry41IEJ00RgBwSegbukzEyJcT1s5UQQ6d/oxagCAYUtRGNxt6J5+b8g57oSLKxvm/ai6Qi6fSenGj+3id37qzhs1epbcoa4avUFv3ncQNGeA3uXkHfu/VnTw3bQQnLCQnQQAnQXHFkLLRUTYRw6Uc4wIEwxSTA+YLn3V3XPr1d9wGDXM9hI1zP4cNd94EDJfD9TBEgXCEhpIEA40fL0jb53oLc+NuyuPydNJ9bSiAj/KHPjoBzJ5zHxNsES5qpyR/X3etvUwZSDiZzGWUQxgIQfhN6CToCT1wB1yK3sCCILUiBxfLyA0WQ5V6cJd+Uwanj5a7q8CF3cu8eV75rl/3k79oT5a5eSgAlxn03G7tsJZAhvUe14bFYLLqUAiLNy0gptYTe+EAK4GfJlLfsal1A+/TRUb1KRixmYcHLE5Mnd2s8U/GIn0z9ZwnGQL0VFeMlJTCNYs+05/uFeq35OCKsJli+CQ2WvUuvPibgfcaOdb1Hj3WlQ4bqtV4S9G4SmrxmTI6gN0qYG8+cdqcrKgWfT+onVrLKJSTwqXTSBBb3wIJ7eQij/Hv9ThDPgnkSQgTVDn3OLLdgdSQqQefIJovYB4oCZBCgBiEICaL59oLnhi50cF8J/Z3Af9d7IAq7FymEvC5dXKFcElwT4hG5+hukYq5I5tlCRdYoRYDlrxIKOLZjmzuyZYs7vn2bqziw39wGUwIgFFNULe5XJDWmOfATOp3AgMsxZeBcnXDW96K5ed/98+171j/xxHUx5xamr7oAH6VgNq6SEb5i8qmnBvt+wxRJwmD560fhq1Si4aZ0OvU4IpP5qFmkzA8bQ2NoLKwOYHGeBLp7/wGu18hRru/Ycfaz+4CB5r8D3RFUmBpCyBBsC5Lp52nBYCwggofAmFsgvz63qDgI9hXIumYi9SbgCDaWNuMvB8KSse6y3PqnSfCaYHQ485kHgXjPngOUEB4SvuD3LOWQSLok0X9TCigD+fpCH/Wnag2FEPE3hYDSk+Dnd+kqZSCFINelkOfXc4SEgKPg6qqqXPXRI658z253dOtWHVuECHbLNSg3ZcPthghENxp8WXT2t8zv0ejiaF78Bf2yQ4ppeCTi1cYi8dVdujdu+r1lV1FASNnj9pmnJ8aNGNdY33CPhPd233O9JBWVArxnxPF9JBDjMx87SxKIUEiA8rkSaOB6z6HDXK9Ro1yvESNl2Ye5bv37WyQeuAzx+SAIJmGXoMP0wHXy58BxhBhLjVuAoBucJqBnkXusea6dK1QcF4pQQAg/1+8cYb1TUgK4ICAU3A8dZwIF0HgGF0TIQO/bGOl+eS5SjmQkUIKFPUrtOUOqk7UnIFixb6/cgZ3u2M4d7viO7a5y/35TiigaBD+sT/iIEohEj8kN2CeFVSeE1lfjifZcHo/Eno0MHPJmuGz5s06facEHztc07IoP0O8luVF/+0H/S34q+c2o788wQyjrJ4+TqjEOHG9MollFDoQEq1vQrZsJfOnwEa7/hElm4XsOH2YBuhCmIthYcVJdddVV7kxFhTsjJm+sP2NWNxfLqPMgEETvcQGwjNGcs/7+xSLureLgAXds21b9JY2n5ygZMqSZQJ4rgRQapQQQZFJ8BPPOyG0xXz6ZsDhGfpdijZ2eV89NbCNPyABFF8YH6k/VCPpzX9vcoY3r7f5O7t9nMQFcBdBHIOxnEY1+0Vxp1D1f/+stfSLp+VVCb0/FuxT9VZeTp4/V9O7tVVRXp/7Pzp3UAnwm6TMr+NaoIpIc5KX8PmIxOYj5damGuq+JYT8X8V2PNp1CCbz4yiwXDNtj8FA3cNo0N2T6TNd33HjXrV//JsaFMfGHTwvCA2OrDh+WX3vC4G2erDjpOuA/CiJf/jBKpC1C0di1RcbkWZbu49IRQet1L/zSbX3rDUMTQ+fOcxNuu8MNnj4j84kLQ0Hs4ow7JcGtOnTIov0oQKlRE3rGoZsUKD9JbUbjZ2MDZ6orLSB4YM0at2/lcnd0+zZXozEFZVAD0d5o2Cki3tJoNP4PaT912Pdj+VEpAz/u9vzp1v1H9XYwsJ8hunDcc+WQ98S4cYUNjbW3u2TqcxKmyTILSUHCI+m0P0CCP0Q2uqglJ4SQHp+6S9++ZtmHz53rBkyeasIfROMDiJySD1xz/JhFrU8KsmLxEOpiwf2u/cTYvXpbIQ7BuCa/tR3CX66vEVKoOSUYHnX5xV0MLl8IqI9lXvPLZ92qn/3Uztlv/ARXefCguSfTHnjQXJULSaECYzxJQdbJquPHk+6rPnbUEAJjjAIolcuEYiQmEn43IUGv0eeObt/qdn+w1O1bvcpcAsYHwuVqsv5ZJAhwWC7MtnQiyZLkYr1QLhTwRrygy/fd5s0HKQnOfPQzQZ9FwXd/OHTorHS64T9KkG/UCHQTK6Yk+A1irKh4BmwdmGwxGhFuCAtUMmiorOB0N0iWEDgPUxK4Ci28+aaCoggOMJXXSd116d3LIDxRb/z1uJQAUXaEDuuPJSRA9xGLr+tX65y7li4Wg68UXK6Qj19g8YKSgYMsYNh71Cg798ehVU8/5Ta/8bobff1NbvTChYLVGwxed+vfz026+15DAReLEGaChJairK21IiAQASip4cxpK0umiKlUyrVb/wEW44Cw9BQIle/e6Q6sAwWsdEe2bDY3gDkLgp3NFGNCCqFR1yMDQCZAP7xNkZzYP9XX+9/7rKX/PhOCT684V1dZmmyMxFOxVDSSiixMNZ75fYnryLCkloHgNzuwRviP0gIIa8mgwWbhB06dJgs/2SxRGJmGAauPBgUqBOsa6+uEKqP6XrEEtJeEvrd+lpp1D4lzH9++XYy6Sd89atcrEnMPnzffdRciCC05gax1L71gQonQ9xgyWAqoiyELSxPKH+7ahzRhUAuAEgopLNgh5UYOnQAbisgKcCjO0Tn43YtG3LZ333G7ly2VUpvlJt5xp5TWKbet7B13Ys8eN+3+By07cakIJECw81Q5VX9HzRVI6Bmiet7AHehthU4oP4hsQ+WhA+6ohP7AurVyBT609OApoQjLimgsLRCouQznGELDJ33/lBDCsxqLv0unU7Up3/dikfyqP9ux84TeDj/6qaRPteA/Ic+uanDXLoW53ea6VHqaBEzmOVIvD31oKtV4W8T3S0PBh0IYCpNQ9w6k7zd+ohs2a44bMnO2CVdolYGWROQReHLRWHjy513l4/cYPMR17dvHUnatEaWuOxcvcmt+8axBVq5X1LOXmyChG33tdaZoIM75yp//qZTEVkMZU+970AJujbWnrfDlxP697pSEg8q6AZOnWFAuFs8NAmqVVYLIRfY8IJBKfZ5AIWgjSAFSjEP1YL7ckX0WOGNRz7ibbnZd+vS1YNq+D1e7oXr2oTNnZVCF2OUScgyKC2VaeeCAO5FxmUBGCD8VjrhMxFl4DQIBIPwosf1rVpniQomAqKBs14jHELY/o9fWSzG866dTORoqX/B/ezTXfz8a7bbnyc2bG4NPf/ro0y34PXsWNRTGb9BT/q6Efqb4iEqZ+kgkSoqui1iLyW4iGA0rSIqp34QJbuyNt7hhc+aaIBtz6cOUmBJUOr5zhysXY+Gn4g8Du3tIYPGTOyIsPFH0DS+/6CokdMxCg5BD4nStG3X9jYLcN8ry97cI+Bt//ZeWFht3y61u3M236BaoF8gEyY4eM1i+8bVXZSmTFkNAoCmCOS1LSXCOe688sM/tFRQOi21CF4P8OFF0EAToAlQAeqC4iPNTYlvcu4+UwS1uwMRJQUoyI2SXmri3mvJj5s9zgGK6SkGRMu0xaIjFWELB5tkPbVjvtr79ltslJVAhBUlswEhKNiRNfVrjIYivUU2n4Q395+2NRryf5EQLv/vkzp0HMx/91NGnWvD/cOTI/n6y7r+l0smHor7rHkZvbMKDZ7f0XFqCgDAScCNYN3rhDW743HkmNKEgIygn9+x2hzZtNBiK5e0hASGwRz4ahGA+ZRZjtUf4oaAGs0b6Dr7tlrdeN+vbd+x4g9zU72969RW3e/kyczmGzZkn6HtSn9kjlHHY4CxZAtwAWSpZ7AJzIwgsDpszx42/9Q7Xd8w4PVvKrGWivsFqBer0O8+x6dWXpeAmuX7jxpv1J9WIckC5oDwOy+qjEEqHDRfkf8iUD6sCPylijliHQKFQ1eGDpgCYi2hOnutNodSYsVYgBHHfpzQ2h6UAtr0nV2bpEndirxS1xhsFkWX9Uf02afwjHmnUPG6Mx6O//cc7DizWa1mm4dNDQVTq00JC6X/4kwH9F3QvHHnDgN59o/HIME303X4qPVwT2FRPr98ReA8hwfpREYf/Pvnue92Uz93vRlyzwIQeWI9VPLZju9u7YoU7LkYDEZQOG2bR717DRrjinj3tc8ZInRR6CCURFuhwoDyA2FSxUbEGk/oSQtDF3pUr3J4Vyw2OH9u+zSr8EOCErHKVkENxrz7mJowVTKcG4MSuXW74NfP1HPMNiZAq5FnL9+wyv5lr89rhzZuk4K5xE2+/0+ILfceNc30kPCieWG6Oq5EbQ6xg2Jxr3KBp0yzS/pEA5CUkXCJiE7a4Sf5+oRAI9Q7MYdWRQ1b1hzLl3nmd7Afp1R5DhrnuAwfZ93CfCCKaAtD5dDRNWuYXJlLcEd30bvcu+Qt6dO83v1ePbvdOHXj6zd3HEsFHrnz61Aj+7wwYkL/gHwonein/AcnEnbKoc1wyPdFP++PFGDSDbHpWLAeCgOCRrholv5ro9dibbnUDJk02QcRiYFkPyzKSlsMvJ0hHNJ+DZbMm8Ocg7K0R16G4BetNZRr16vvXrHZHNm90qcaErcmvOXrUndi9y4Ju/SdOdAOFSog5dOnTx77H/U659z43auH1ejjf7V210oR4oPx+UmG1gr6bXn/F7VhUpmfZa9fNLSiystgeQ4dZsAyLT8ScQB7PyYKdcl0TcZj+4MN2LgQny1J+IkQwjzHH5eDZiPjnScB5raH2tAUDQUEU+FBrgQuAckaR85yG4GQBwsVN8ILNYWYezThEvJQsQ1xjOVnjMF+DMTZVl8q5pX9p+TtHKz4VLcI/NYK/sHc3inEeF27/qvT4teL/yem0P1KWUb68y9ERVN3xi5gXy4jfOkHWbtoDj5iFZIEJloCAEjDyoGAiFhfrCOMPmjrdmAiGwf/FKqMQYjlxE5zOEIyGsLMQpVpw/bB8dAQd63tg7Rq3/8NVstg7LSLdbcBAQyLcF9/BF5/3tV9x42++1fUZPdqxZDdIHx5wA6dMdaVDh5oi2Ln4fRPePmPG2Gfwd5d+/19dsr7RimNY9kuEn2s2SJnw/aPbtlmgMr9rF41NiZDBcfseAoLbgeX8pIQe1wPlaHURel6agBDlR7B5DhQA6U2CfbhkFnCVK2A1/hJo5gaBR6n1HjHKxgYxZ30B4+przo0v9Fle1xHVC8PELdP0iwyHP1FHn2TS2zGlpPTQiooKKjmvaPpUCD4bUVjX1nTqN8QjQzRxGQ714/qdIxB6HVgK8sHjb7vDzXr0MQn+HZaPB/6SmgPW71n+ga0WI1g2dNZsC5JZ+a0+c0Jwcus7b7nVP/+Z2/DyS2YVWYhSkCnIaY9QGBSpHNm6yVJoa5//pY5fSNhXi4Ejsl5i3ESw9BYLde03vu2G6fpkF7BkRwX1B02Z5koGD9azpG0xC8G9I1s3u96jRlvWgTXuO5cssnQiGQmU1vEd2wy5zNbzzv3SV9zgGTNNwW0vezeT+z7hErKQVUcOm6CTmUAgDq1f585UV5nLgFB9UoQAb3z1ZbfiqR9rzF8whcT9FWnMeb7QWoN8yIiUaD6Z8qN67vKdOy0ga41LhFhQAMQDGK/CklJXT+1AZYVLS2EYmflHLmTx9VfGPYxLYffxXXp33DXuWlJZWx28fOXSFS34dLKd0T2/Tywn1leSMFHw/Xb97GKCnkVWJSZoT/eaQdNnujmPfdlNvutzrt+4CcYMKAQEeOfSRZZfhzmGzJxlsB+BJ1IOYa13L/vA8urlu3dbDp1oM5CZIBM+JdYkm4jWE1Xeu2KZ2/DqS27Nc79wW958Qwpkl0ucCYpW6K4z4+EvuPG33OZY4IN1I0VofrWUVG5xkZX7HpQgFnTvZn54laza2ueedZtee9msvBXzjB4jBRYV1F9uz9vPiowG2TWObtvuCmX9QSdY+G3vvq3PrZDf3tfShLMeedRiFygI0JAGxfLhRMhHzr/WxuGTIItN7NrlPnz2aYvk45phwcnXo0gJyIKIQkJuCbSitEv69zdLbgt+UABSasRSKEjiOyiJXiNGWNyGdRMoORRiWJCVTeIR6f3IZn325A29SmI3lfTqcm3v3mfKysuvSOt/RQr+38ifnz2wx9S607WP+4nkfalE47WSyimanOGe7xN9MsFHoIOJjEkwRrpxt97upj/wsAXvug8YYIUsCA3w+sjGjXxFPu9QUwhhaq4ZvBVTAe0RJIJM3QcNMsbB0tRVVZvFRGBoUEEqDktMRHnDSy8ajKden+BaIEwL3JgbbjIEQkQfKxQiCz53RMoEpdR71Bj544UWlT+6bYv5+QMmTTFLR3cbfH8sNlC8n/x6BOHI5s2uWlAXZdBr+EjL87NgBssPmiFQCFrg+7gwE++4yw2dM9eeDxRAzp6cP9Ca8Rm54FpLnX0SxNgcXPuhlT4Pmz3HTfncfa6PxoSlzzw7S4AJimYv9UX4GVfGCCVmMRtZdGofcAMgXBq+w3h3GzjQxg3FbisANcch9A9JvxNckN+fGpdMJK9LpBIzvVRjwfW9u54sO1lzKvOxK4auSMGf3qvbKFmCL/up9GMStPk6xkriUO9gbSTVYxIhIvYIysQ777KoPQUpYfAOq42fi3UFrvcdO9aEHj8ewW5JMAKsQLqMgJtekWUpNQVheWYJNSWklO5iOUmZVR044OrFvKTBsK4QFh3lM+HWO8xPPb5rhzH4gAmC5kIlwHXqBKqPHJXvPsVQBN11Tgo5HN+xww2cNMmKdUAKVO9hAcm/E43Hpz+heyA4aK+NG28KJE/3iPJA6UCckx54fMYChRKAYzu3u+3vvWv+MkJTsXevKYeR115nqw8vNaE8D23Y4Da/9brFIoixkIVAyVFrwBygJJkHqilx15qR5osALi4UQp7SGDI3xHBQ4BRYWYCwZy9zrWhcirEAWZBdAW1wjkAB6B/flcphHKO/JuhjY3TZXmkXP3jPwEEH3zx2ZUX8rzjBf+Ih+fNHG+enk6nf0CzhzzMtBGPA4zyPCT2WGi2OPzvz0UfdxNvvsuAXBBMBz6nyorYbqzh83jzznTsK0rFK7KC+h2DCELbEVkIb5PGjVlePj80achQMlnTUtQtNqVAZRydaFARWdSCWu1s3V3X0sPn5feR30oKLBpQ1EvoD6z60PHyPIUMsBnDq2HG3d+Vy13PESNdTsBxh7CN4j78arh2AUBD7hGKA7n1G67p5eQZt+R4lx8Nmz3X9pWRABuT+QRtkKDa88rKVvg6aNt0Uw3EpAqrhRi64ziLil5pQUruWLHbrXnjOxs1KjK1BZ8Qq9ii0ApFQ2UdNxUcQWoaYJ+ogQGigscpDh2y5LwqWsQkVAG4WY8g18Ptx02isgtjrH36wR6FdQD9zxH8DvGjkgBeNb3+3vLyS168UumIEHx+r35Ej8VNbT/ZIN5ye5afx583C27yEZD3bNNElmuTxt93urvnK181KYEnR4OSmty8uC4J3PUvdCPmvAyZMMAHoDOWISbr3H+iGCHZyXi5PU406W29+UhD7sC0yoYR2+oOPmN9O33t8+/WC/KSaiMAPmTHLgnEoJ3zV/atXCWXETcgJpBG53rNimUHVUlkjfNPTsth7ln1g6AFGR3mgqLBYVNUhvCAPim/2rVxhC1sozkEBQXF9FkSAEkA5bi97z/xdSmDJXhA8wzpSIUjjj4Pr1ul+yy3diZW91ESVIXl36hjoN3imqsLm7ZAUb40UEigFfzy04LhnIKi2CERgY6dxQRkQZ6EuAqWNYkAJkB7sO2aMEE9XuzZuFG5CawpF3BaNxqJbIwWx7fdNmVE+O2dqtKx88xXh81/2gv/EEy6ysGZ033f/9n/eVrlzx/3p+tprBbemuJQ/Um83+fPSDMbMCD0Wa5p8+Sn3PmDWkPp0GOPwpg1u1wdLxEQpE8yBFrzr3Wowpy3iszAKS0m3vfO22/TaKxYxplJuhCwjfnW9IDT3UzJoiOXdgekEBYGP/QTHhwpa40si3DAc1ubk/v2WMUBh9Rw23KXF6CASfHNgLfCb4BQWnycmyBVaeHNBdEDENFA+rAUgOt9fSo1iFqPMZyB8410fLDVlyHlQBli5UQsW2v2xMo7Yx2kpMeoDPgnBJ+V5cP1at3/Nh278rbe7CVLkKEYULesIqCzE2nOvwHOCsbg17ZLGgB6FtALDVWIcQH+gC77L/gW4h6CDIKDpuZry465R6CD4+tkxlNMvhos0pBsTA2srjs1Npg5PWNijW931xd2qyqqrL+tOP5e94M8/OHxAqr7+7mQq8fV0OrVQwj0JiK+DaI454mFnVhgcK4ylHXfzrRIOIHLUAjr71qyW77vbfGLy98Bb4GLrmrxtCpfJklbaJn+YyrkRC651Y2682eA2dfusiMMXx0oBtfGXYZj62hrB/CO6n8Mm5FTFUZMPoxET2Lt8uVkcltry2ol9e8xlAGZTjgoTHly3xmIMCCvXa0mhj0oqDutGLTuIoCXBv/TOo5cf/jEuA8qFscHqA4NZ3MOCH8aUAFo2018KYgw3v/m6WdyZD3/ejbz2ertXBJLgnKVHNbd2n0IDQH/GGsXc0byGjVQo/sFgMKa4NfyOQgAlMZeMXVyoCKWIogZRWSwhGAvMTbG+NEyGaLJ+jk+lUt39qDv6flX14Sfdk3aty5Eue8G/tqTLNFmlX/HT/o1Rz3WLOL+rVG2xHwp9xp9HYEzoxSBjbrjRfFSsWaVgL5YTKwhsHjxtRuDTduDLtyRy/Md37nRb333L7RBEJkWEbwhT9h0/wfWVgMNIBJN4ndQbKTgQBWk2LGb5rh1uj4SbnDxWnddhrFNHj1o0HdiZIx+059DhZvlBDqw0yy/qYtH9ArkrRLeJtuMOkNZr+RwoOtawp1JJi8STsspOd4VEipL3GbfuYnAEm3sEfdj70ZiVvuI+9B8/yVKBGWx1SQiEhoLdpnEZOHmy5vRmE0agd6qhQXNZYkJOENaKkGT56dlff6pa/BAU9XRUXgzfcI6uUiTMI4E/hB9xBsUREEXBMk58lnnjWqAqBF+KkMZq+Z7viiKeK9LwlOoNikJ2LRr1s61lhw5dtq29LlfBp3DCcw+Ny0kfqp+T9tMPajYou7U2KZmiCpsgJoBKtJHXLnRzvvRlqysn/cVEYgl2LVtifjW+LgtvWrN+7REWlCg8KaXVP3/ayl6xElT8sWqNVXY0gsQ/xLpSXUc8ASRAugl4j7KBEWluAWPhilzz1V+Rrz9Nfx8zq0ZOPbew2Bah4Pf3HTdBQhyRolhm99Bj8GATYlwA3ASW8ZJ6xBcP79PGw0+b4uHzXfv0M/hqq+80HmGrbIQqrATE1cD6wcy2QCedsnUAKAaUS7cBAww5kPrMMLtd72ITlZOkQolXTBOCQykRsPzw5z9zm994zRZM5RQXmVJgDcF+Un5SiCdYMQmSGjjQlH9nKCzqgm8QfuoXsOrsWAR64Dy9R46W8GeCueKHYKVjMBbwY3hokAqlfLdG096WsvLyCpaGl4VvXUZ0WQo+e9K9XVI4NHIsNUhsSH5+hpi6m4b5LNeJyVnhhv/LwppZj37JmmXENIkUxmBx8efJ4Y+Yv8CsY2u70XRETPTWt990Zf/09273B4stpcS16EmHlUTg8YXx+bEMVh8gq0tNOeWlVNsBo2FOhA2hxUdFkIjkU71HJH3YrLlutJAKCAVICSoxqy8LQ5UeaIV4BX475yMTgWtjQi0/lZV1ZCjoZYeLQNQaVHJs+1ZDPFYOLF953+rV1q5qr+4ZP/mABAY/mvLkwxs3mr8LxKamHyWFkgg3yAwDp4zpRVUAmtutFBitXG6Iadp9D7pKPcu655/Ts6wxxcs6e+oS6NRzRsgIJc9CpSGzZttcdx842OVL2YL6OuPO8TwgIxQM431wwzq7BpkCUIEhsREjLDjKmgCCoWF3pmZj4XmNmv+dXo5XdVNJ90K/W4/IwokVZ8r2mc26bOiyEnypRS85qPdQ+cafTybTX06mkrfLd5ohce+n2WjqahFCLSZ45ucfdZPuvMcEBQuJYO1cusQsBs0sYYSSAYMswHc+hKUkaowlOCPhYuMI/G2uh9BRNoqwkd4jGMWqPSAprbqAnvjuQE+CfpSSggZowImPD/SHKUk5Trr7bkvdUbKL4sCigyCw8qWC/qTu2AwTpUBqC0tI6SquwM4li4UMllpmgBJea0ctQWD/uvqaU/KFM5tXSqBgUnMHYnG7f65v1iqZMiFH0YCQ6CpkikNKgPUEKI/9a9aYQBzdutnWCJyS0OECcQIgN+e7EIS/ve6F590pjfnohTdaYROwn9cHCT3NfOQL1piE9CybcnA/ZDjgBVAdWRDQDcpji9BUlcYCBY170B4xNrhqnIvnqTx8UC7iIXMZbOm1kBQLo1j6iyIkvoDSDb+bIZZ8d0klkpMSqeSClJ8Ykz7drebeAUNOXk65/svL4g8b1isV8W5O+elviknnydKPElf1FmMhtXSQMC3LROAfwwDU3OMvM/BUzsH8lM9ifQdNmWoBKxj9fAnIZ/3ydT6EHqHCIiCIQECgNH43UB1oj0UOC2DYdKJCbkC5voPgE5gicIbwW/BInyW1R7MPCzbqdYPXep3vR3XfLCRBEFkQdGj9ekMy3EPVoQPuDGksBE8QFJ8Ui4WFZDFKD1k8IuBck/EhdchP1tbzs5f+5j0QEwcFLOZOSDkBe3GfinsGTUFJbZHGRLES3KJnPgiHhUoGr/Xc3B+FUKQ1UZZ4v0DozljbbAJVkLLc/v67Zl2nCs0xJjTWRNhAXKwdKBGUhw8IdhK0HX3d9dbABEWMlafxyOpnf2b3hDtFwJMxBTk1s9CtEEoC4cdtYhcjKxLSd5gfCoEwKNwbSMj8/tpafVZKNVCinvi2m45Bem2YjqF6yTUkGw8uqqwOygYvA7qsBH9ez27ksR4UTL5TQ5ij6RFL2z0a9xDIYwcZLP2U+x5w0x940IQEohxzv+AsdehWjSaLQODq4xJKg8lGMEj1HNq4Ttb2oPl4eVh1CR+r6xBGCnko9ywdNkKKoo+5FljQ3UsWWeCPe8VyUEeONafSjqIRmAhWxOJakYp+R9iB3UHjy60GvYGXVLPhJiCQ5K37CCWQlhw4dYbFDgZNmWLFOb1HjzYB575xP1BUYb6feyjQwU+UF6+jMLg/gll8hz39wsIgkAgr/QyBSKlx/9Q9MB8wvfXHk9JFyJgHBI30GHlwlADxB54JK9qR0KFU1vzi53YerDvNP3AtrJ++XA9iIIwrVYjAflwVeGLGQ4/YvSF8IJUtcs9YgMSaCxQQVX6gE7I6vv5jnNszCARNUThcm+fCutsOSTIC8AMRf+aN5b+4bsRyID0fAT/4lieNRD1X5PtekYD+psXVNUFd+GVA7c/CJSK0pG7E/6ORQxckk8nf8VOJ+zKvnyWYRxPVf+IkE3r8PoQJQtjxYenLNmzmHFuLjm92oQn4SCvqLW+/ZdFdKuOwuCxp5XpAwHJB40l33+Om6h6B6UDk1//qz8xiznz0MTf2xpszZxPpmVhAhCXDcnD/FJUg5LgJPD/wFOuLu2KBNgkqiAELH5aoIlgIIZF8BIPS1CTbXGX2vLM98PhpAbxgmy9QC9OPIAYbetKIk0h+rgX2ECby3QiN7dyjnwiubWedEV6CgFhSfGHiC0TWiS1gIeurq2B7UyhAchQclZEFXbvbNThHSyXAM4AiXvrj/6bnK3JT779flvwGe4+MBwqBAB/Vjjq5+fi4cOT4F3zrVy04B4GKPtRnQSc3/OZvmXASEKQ8u3T4MCGiQVbH0VuKrCNEwnjR5GPHokVm4fvLles/cbK5BLy3fzXI4hm36fXXzAWzZ2rxXLrGXo3FX/bs1f/7v7tsWX3m3Wbsfamp+R1+AvSbt92Wm79jx4jcqN9HrDs5lUzf4ieTt2hcmu4NhhCXW9NHVrGNvekWg7UQDLF/9WpbTjpkzhzXS1YOX+xiEZYMa0TQDwu96bVX5WuvcyMFNQkirn3uFxZfmCE3ZPI9n0M67DMEz7A+CD7uAUKIBSf4d0Q+Kn4ovfVQZlhdlAaWmv3miNxbS+6MDw3DYWmt9l6IA3TAUVdZZYiAghYTdAm/PmzfQTkwhiboTLuNrv6RAoAD7X0OI+IAQHUUQZ4JFAG1fMFkQwk9SgMXQPeKwgsVEIKGcgTlsDMu3W+DNmGH7DVrUS4XBBSBa4Pbk211uQfagq165mf2HkuiQ0THM1NCTLn00S1b3cFN6w0RDZ891y34xrfckFlz7HMQymPjq6/I4m9yN/7W75q7tPnNNywO00fXZsyw2iCkYXPnWvqzPeLarGvYsfh9q8FgbnAtbB6lbIm1EHj88NmfW3Uh45itUPT7LinXl/WsS3W28nS6cUPOzqMnP8le/p+o4P/BsGFdPZe6RhzziP4cqrvpqlErEdRntu3eSF9FNDFE7Oc9/lU3SgMeQngsLcEtGBkk0G88LaPOL4h3LgQjAGEJ/Lz5t//DcstsPkGKj0Db8h/9wPzlyffc6wbPmG1BP+rsY7KgCC+CQCQfBYLygIHovd+ld5BL5/mI2PM6hFLjGsBNYDTlqvjSbL+FUgRccl7gaWip+Wl5eI2dWWsOLLsOA6PZgq+DFBhBUxQSAkwREsqDg/Xshh70zLxPxoLrAbnJ73fp09sEFWQC6qHbMAQaQDlxzzwrig6FgOXEVWDJMIFSXBJ8b4jnIV5gaTSdK7unP9cGXZBuW/yv3zUBn3zXPW7OY48bSkGJco8oI1pwrX3xl1a2TDwCN6zXyBFu9A03m8KgXLlBrgiKmJZlKLKOiHLvfWs+NOhPxoW6EdKhjBdB3NVSWBtfe9kCwQwvSAoSf9Z4bKvu/Gr9dSIS895Ox3J++edbd+/Qe5+I5f/EBB+l+F9GDJrmJVO/mfZT9wpCGm5Pm+kJ7osBRZDD6D0LbRAKBA/mIOCT0u/k6AcKfiFYl4q4N9JxL//pk5ZPn/3ol2zxC9Zk63vvuLQgNyvjWBkIw6IkCEIB508dP+qS9Q3G/OGOMcDgsPacc2PBSadx1J6EcSstjUR0HsEDltMaO68oKPmFAQlCgg7Yr54AFcLfBNEF5bFCgdCbzTfC32UyOGewGy7bZCP4st6ZnD++MUgCq20962pq7W8aZKAssPgs4+X6+L1FpT3MPw6Cg0GEnHNSRBUWILGfgDXI0H0SfyCuEI5Be8VVzL25T3/956Yk8e1ZcYnQL/vR982XxwgAxwm47l2x3O4V604jkgF6vVZKc/Prr7rtmifG2pqrCq2RDegI+vMMZDbIqrCoimalPCPn4b6W//gHVuBFw5VAyTLW+k8DzpinfD8lJbBJ8/DXfir68l/s3/+JLO75xIJ7Na/PyY+fqZmTSqe+pgGx9aoZ1Wc8CROiMdlLfup998uiPmT+LXqB4g1yvGj1obPnWJnpuVbifVxCAMiL7125zJa1slY8tNIEw4iiUw6LAGMNWAfP57HaucWFbsj0WcZwRPSBjggp3WNpt83nD65dY/4sqSp64pOSIyrdc9hQY17cBhieVFe/CRPNauIiIHDEBYDm3Evgs2PtJfzyuQPhhxHDI+g4a2hAAspnsdh8F2USZgoInLEUGCVLypKsClkDljAj9LgeWHTSfMQoKg7uD9wPuUQoEeaHc6Hk+gqZAfkJsBEUpAloxYF9QWFMMmUFRSg27skkJosoIbb981avcmOuv9GWN1O7Qa8CdgTavXSpCX+ATNIWHCV4SeUfY0XpLTEOApSMEQ1YGG/iIPa8Grv2hB8lCzpACdoKzUiw8o8sDUqL90EXKGxSfYwxBG9nLFpELFyqN3ZE496WRRU1ny3Bv7VfvwK/8TT9zG7U8ZGuOTR7JKrMYpuZn/9CkF4R0Y0FTc5yTHx9Is1M/KUm/GcsCUKC0BPJz/YVYVAYiqq8He+/Z9YRV2TCrbe7sWJC/FwEOSGGAzoSnd727luWeyZzQPCwSMyJpWJZrzH5vGvM5UHAGQ/gsAnHJSauCdoAigN5DXFNmWLoBuVA8BGlTKyDijqEr/Igbk2dIQ+UCnECgmv9J022KjsED/dn36qVFhxEYBAm4jWh8ECMOxF0XACEnutjDJISdJQI6bdTJ45bwBf0hZICjQ2ZOdNchNVSDlvfeccQFKv0BkyeZPEVtijDJWHMUWah8KM8zMWR62NKUweBPfL5CDh1DizCIouDkqXnAqgL3mBeQQJ291nP4Hv083ero6nUuvera09kXr6k1EzYLgX9813TCw7sqKDd9ZCkn5rrJ1IPSwOzrj5qWlEDDbHsdObnv2jNM5hciKKX3bKcQE8q3XqNktBn+YCXkrhPhBkmJFCEEEIoJNAIVok0D0t/YW6rupNFYPENVHP0mAWfiDSz4QUMUtyH2vpBlqbDBciVYiAbEML1bAG4HIkxCeMfLKBB+eHbgwCsll4CCbIB1rNhCSnCoh5sheXrs6cscEbnIXbxIcsBeqG4CeUXKn7OT5SezTZ5LYyD4DaABPGz2VOfLAJokHFHmA9v3uiWP/UjK6/GtaFQisApWQO2NF/106csLcuiqllf/LL577hLzBH9FQjakX4dPH2moZ/gnmvcjkXvmxvHM1FHwFwRXN21ZIlboesB+wl42twF80du84zcoxf05/t+JLIl5fJ2/eXOnYf0bgb0Xny6pObiicmTu1Udr7g7lWj8snzzO2TVp8izpEAHqQkaaGg00Kak62iESU4eIk1EyygCUWhxLOYnJfQQ9wl8xSox2cBakAhbTbOFc05RofmaVJLRDpsCICwTVhBG2vb+uwYVeWZ6vqMcDLaPm2DpL5iV4FkA01vfAfZyI+6Re2VcEEgEE0hN0I8VhkBkFFitFGK5nh2/nG3IIpGYuXEIOhaT78QkdJTiMkYn9uwRAkxa0I7zYlmtwCkL6eEaUGhENyPuAzRArwV4CfTE3FBrQeqPWAyIg7SnFd/o80c2bTJFjUVncRVFOtQnMFd0JcJFI4OE0cFl4VlAe9wHwVd8f5R3OG+FPVjhV2TKjOCi7eMXoDOL5ukfNmsdn077U/XFfu/2LDn6paEjql46cuSSRPovmeDTCbchVTvBb0j8Bz/t3y4gNVIC30vCkCuWjoSWnlJVNOf0hx42X5lJJFBCMwYmCY0c+PSfnNBnE/eEHw4SoXEFvj9oZbhgOTvfUEWHxqfZI89g7bP3sqNLypUMGGBKIWzsiZVnRRi+76eFEE58aRSfNRmRIKIssbjkvREMDiw8ipH4BDGPEllQ0n90/7XPSLCA1ug/FEC20IeE7x4iQroRMw8QMRLKjglUzv3yV2y8QQK4K8d377BqTwqyiNUMmjrDUEo4ryA45gVDQ0YBBUBANOj7FzcER7oTaE/wlmezNKeEHuWCsKNIgviFYD/ugoZFz9FNv/WV8I9waX+A+PzIidP1+5ZWV0sTXXy6ZIK/sGfPrsn6umulub+qB++qOTZco9/1P5OWtOAYudvZjz1uUVm0OANPqSqFLQOnTTN/Evj7SRPanRQbJaO02z62fbtZARp6jr3hJoODMKL5j/Jbtwny4fPzGr4+8Qkad9BCC6txSXx1Bh1CekQIWtNrouDl4L2LQVh76hQswKd5pPotWce6hV2GkhA4LCPuAFWSQWXiWAuYoSypxCOASH0BVhXlH/riEAqWPgScg+aqCCwPRbyBdmQURYEgQQ0ILJkGin1QCkD7OV983GoxmCNWBlIzQFr2mq99w/ojshEqu/XguxNbwvJzfRQb7p5VF4pfqQ4k/sF1esh1A/rTbo0aEENu4fjr4O7l83f1PP+ESyfWLqk5XW5vXmS6dILfvXuhmGxCKpW+Qc9dcJbdREB8DeBgaeKZX/iiBbGAi2hRBAsYNljauL9gMBr1kyYLRG3fas046HTDHvhssDnxjmDdADlzluXy3oZXXrQCD6AsUXy2qxosnxVIiGK72ASyCIp5KK5ptJ8EyKjwozyWbb1J21kOXwzPXDA3sKYx6UUirCVjQkENSgCYzsIi2o0B1xljBArhYv0AnyFdyN6Ce5Yts8AdltXKnTPCz/0idJYaHHh2A1OyBNQ9sBqRzAoW2HL5gvC4AKCzGQ8+Yi4kROSf9uMVUjYoKnz7rnJVuvcbICRAcdJx61eA8IdzaIt7ZOFpDVZXVWkxnzAAC8ohLkHdAYgwW1llKOm7yBadbOmSqprjmdcuKl10wZdV8dxLTwnzpEek/dRYQfoZepWmBRm1B3DyLYAT9Ki71bQ50J+mFSfl37GwBGEJJ/KTJGDjZvnxW996U0xw2vxIGn/gflBGS4EK72147RUx8C5B3H72/kj5nFSrwawX2mfHQmVbkrPkW4ScYCNLim3B0K6d1rLKgopiRKwXqTQsKgE4AmQIBdkTvmvFLxIaAlkoEO69NZh9PsQ9cz7cG1wBUqAsdUZIQXlH2OlH1pIgHGgKFIXrRNAN9ETFI5Ac5YBBQKBACtR6cM5QwCwWg1WW4jhdIZS2do01PqGmgL4Hs7/wmGUkYMnDG9dZCS7FOvkSXM5L5oVCo5D/UDoIP3EZBB7iWjTyhHeJR4EuKEpCeaGcWNZLMJgFTSg1+46e32bM9xJy73bE8nJO3tB3QN1dfSY3vnls90VdyXdRBf83R4zIff9//8+Z6TOJB5ONiXv8dGqql/YHyqLgoDcF84BTU+9/0NplYQl5nRJXgimkhvDJCjOVXZ8U4R9aeu6N10x4uE82miQPT+CKjqwU9BDcIyAFlKQNNqk+mAt/D4H5OAKPtSZaTiqKXDUQ2VYLarzCQGBz8izrQMHMPlk21qhTbMNyU5YvI0hYN2oHYHTOizWkPTcFRuzbB9xFWMJIOq3DWC5L4098aXL0BFxtjf5HLVmniDFBOBEQKgCp/jMrXV1lz0ixjD7kaGVOrpwgIMKPz0/gj1WZwGqsM+exhU4t7gVFQD6fNlpYfdJ9uBzhUl7cEKz/mud/qXne4IbOnufG3XSzUMBEcy0ZR3iAwCJbbgH5cUfJ4YdzSp0E94DLgWIghgFv4Low/3yXcQfZgLCoAWCOEAVh/rjc3RHpZP3YRr+m6wNjBx96dd/RuicvUveuiyb4T1x3XSxSUzPYpRq+Isb4gktb/3sTej0qSxdttNCKlLqStsP/gomZlD2yUvH8PLOk+HqfJBGxZxEQEV4CTTTBoMyTVBPCBhNQOoxw4fezeGeU/HeUgi3nPU8LiQ8OJKfJBozEtfEV8YXp5kOlGAElKt5CxdKSEAAgPbl0glc5EgAi6Qw++/LBhMQhsEKkyoCi+MQsCMJtAXpjKYHiWHyEkLgLFo1VcMwV/QVYrIRbYXEDCcL5xiwQXASbwBzXpZ8A/jlBNaw7Ag8qoFU4sRGUFWleIvBck4Bg22s1fFMUuF4okCn3fM66IPM9lMGGl1+0FX8EkKc/8JDVT1iMQUqcuaXWgjGO5eYbWgj2LwwQXEj8DupISkHzGYJ7BCzDdf4oNAqWaKsWCL8UlOdFJSOlEorh+jlBR+9EIn3gvX/oe6isvDyzt9eFpYsm+AtLG/PSCW9uOpn+ZsT3RyHsetmWK+qnBzwl8knAbt5XfsW6zzJorPIC4geR2anWyw5GCskYS2SvZL1+sYi6a4SaLjxo/PE332ZLRc3KixGBzLYIRwwDg7ArDY03WWBzPj48z4fyA14CscmBY9VBGUB1hN7aeAuGE+jCIbd16LKSrRFNQBDM4zt2Cj1JUHROlBOMyLp7gltYJvxnrkvkGeFiFVqvkaMNTrPikfXvKAe+z7DbswsBgcoItqGYGCur1CN6rQ/B1PaTL5zjXKEAKMml2xBWlU5CBOFQOhY5FxIkOIgSZpwRSgTKBA9oLQSQTTwbbmPZP/+DKbfxt9xuOwzzOYR95c+eMktPJmnu41+zpc3cA+eL6Pmo8Nv69ltWm8D18PVL5ZqYwm2RhcGywwtAe4qSSO2F94RSQxGjbFn4wwTaGGVYWgIZS6f9EjFCdSTtfVhWUVHD6xeaLprgz+qSmxdLR6drwG+mDj8Q14BYigq0sqoqiiXmzDFmw49EkKiwGikYjVbPtmIEosjJAruwTjA1q8ggJpYSSSYqhF4fl9gPn6Wge1cFm1Owx1y4XTSQmKo8rISne8A6TLzzbmvPBMOcDzEuLOjB32ZvOOrMCTKFHXwKS7qb0MIwWN+gR17aqvmwMq1B7fA1qtJALDuXvC9Br5DQ9DPoj7XkXKArYChMDSxm7wBq/oH6LHMmqEYJMa4G91gv6E+LMxp+TLnnPht3rD+xAZQU3+NegbMomfNNvyJE+PXUxbMQB0UDGqQkl2AaCo/KP46qQ0EjFowHC55ABCFhXauPHzVFh2KmdRrxFjIui//tu6YUhs6a62Y/9mVTNvAXaWRiHPAT8QfOS2YBP52YAylYXD7cnJZEUA/0AaKic1BcrpgtOtLzFPfoafeCEm88VWtjFxKsK1lplBO8K+Yay8ou0gadF03wbx4+Mc9LNg7RiM9K+65XqNGkyQy+0ugB64iwoA0ZaCAYlVJES1EKYQQfS8uWUOteetEWVjB5R2UF8f+ApUzOoY0bLU9uAZWswM75EFVg+Ou0fzpTVW2BR3q6k3pjDTrXYdcZdtblPgne0UmH7i/nc13zVWXZw3oAmBcoiMBVHtxvlq9Y0DSA+FttPLB4BI4Q/LAbUFsKB8sDVKakmJbjWDXy5Fhxrk19PZaszyhWyg0zX9iyDlK6Ffv22Np1fGOsOUU1MDoxl6ay3YGD3I7Fi61+HQWOIiFIiGCBTBCW6sNHNPVpg7rn2gaNMbUuSH37msUkC0Hwj4pHzodi4J679e1vmYvju7a741IQeRoj4HVoDHgeIvMs76ZAiEVeLOxhu/LRC683BYbQY1zWv/SCW/nTnwS78woJsBgKvsTtOrF3t567p20tRmAxZO1s4noU+BAQRBFSrky6mo1V4VH8fpAWY88chsaKn34kWhuLx1fEc3LWvHuiMtjz7ALTBRf8J8b1LLqmS+mEVF3tzS6Vmi3tNVbwlVp8kwgekgEgj01bJUorIfK4LLSAqaissmCeBgErWCm/krXORHmxtkA8BpVuN0BAtlmiMIbBHTB5qk1GOJDnSgjCflmBHe+/a8G0wdNm2tprmA6LSJddWkMR7ML6s6Ek1giGPxcC0mO5sbisM6fskyaX1UcOGUMgxJy79gSVbfJd9dygJHx8rkVgijQRSgqFE9aKt0q6FoE6lC2Kir79xB4IorGdNmOJAFPiCrIg/w2EZaxZ8Yivj2IxxtVBZaGt9vMidg6U0K7Fi0z47J40L4wdMQ5cABgfJIH1J5cN1CXIyHU7O08mSPLdqaiDN7Dg5M1Z84+wc23GgIh+sjFh6KPq4KGm2gHGjO/z3MQrjshNYWsuFOmo6xa6SXfdY/Cec7HRyPb33zNkw3XYcgseJE3IOIB0OD/l1dxPW2gGhWP9/+W2Mm/8NBdQCojzwL8s0WbnJRsFxkKH/qWF75lkItFjYY+u3a4v7d0oyH9BF/NcUMFn15vGVSW0w/6i76celdBOl+D3EJOD1wnomWCTr5/6uQdsvzomlAANsJbFDgiTKYMMQ+BXAu9Y7oj2bNpRRZPAuVj/DhzGGhLkogAIGHY+hNBjzXcuXWxWi663CB9bUzNB2xe9Z1tTMaHD5s5z4+Tv24KOzL12hmAk9mQHAhIwJACE64IiARISdIJJE40NJoQslwUyI2isymONPfEFhBGLT2qJ3nwIMDGTbNgYElYReMm9Ym1gfPxmlAsCTiCN8xlj628UJzAZwQdNEGTj3NbPb8BAE3yLcOv7vM/n6VID9Ga+CLT1GDLMSpCZF3YAohSZFZekEEFoKGmxg7lJzGPYzKMj4nPcI/eAkBJsZHPPtBQNCMO6FQnJgBLIqbMEGuG3nLrGNRyfA2tp6LHF9ZISJLLPtlnMI+nN9XLf6DRE7weUF9/H6jP2zA8LdjAMKADy+4wLyrk1ski/xjwMzuICoKj5yV6KlPuiGG2HXgbEIv0uKgPZR3M/RTc1UpogfX1pr11lJ08GnT0vAF1IwfcWNk7qmTh9+hsy04/qxIPlrBTpaeLoMSw3k0Et9gwNNFqWvuUI2N4PV1pJJsw3eAZNdc8KEtCaIBZamLZNwG7gGMwMhEVjk2bCjyTIAuwsEkw9FwvMgCN4KBC6rGCZWBU4ePp0Ow++/qY333A7Ze259sQ77jQFc06+vK6BsBAAIyhG628KfIpKSm3PfmDy6ZPBnnuk5qhlN3QjC0EhEwxLZ1lqARgnhA2FATOxgAQLCzOZX9uaImpHN/EcuFXNlIbOwd+8F7ovCAbWyphZlp/Goib4EircNbIfLJellmH0woV2f6QGYfRh866x1GGivsHmDUEgzchqOlwQaiDOJRgKuuk5fKQhlVOypgRgSaMRB8EdgA9Y5HR403rLujDHuAQEIpEvApD8TSMODA3PiLuJIsadHDpnjhuz8AaLn/QaMcriKSjZoO5hvxkC+JIsiaGndowNyAblwVoAYgklg4fa3Jq7VFhggT5QBXNo/RICdJynKSuKOG9wyk8X58SiO37tZOWeZ8RJfODj0gUTfDYOSHXtMtxvaHxINzyFu8u+QyA+FipM3ZGis4HWILKGGujKopawb1pIWAO629Li6MTeXY5dZC34tfZDs9BW/nr9jVbdxQos/GSYCL+4TejbgijEWfPLn9uaeb7HnnusHGMSCGhtfPUly80T0WdJLciiLQ3fGhGIIiBEysj2uBeEZDxgMhQLDCjO071vNWvIslL8WNbzAz+pXcd/BVKHlhFGJZZh2zzJ4iCIjC+Va+eCQM6XUACML4LEOGHVmANDBRpDqt2IxZDiI3tAvn/ja69YtobxoDAHRcGKOKwd1hrhOZd7ZyzI7YNCQD07pEhRrHnFGhfdA/eChaagBmWLkWG9AIoGI8J9oTjOKraI3RN8gDsCssCio5Bwy3Z/8IFZfpQky6up2MRgoBw5V3uxC1AWT8acg/rM6mvu4XfGktgW18j296Gofk17Xr2Q0fYNQ4avWX2BFvFcMMFnt5AFpb3z/GTDfFn30br5pnPzoAQz8C/Z7Qam4GGBhHsEnfkdiA/DtEYMEAxe0n+gCQRWhag3+VYKZKjfx7eLxXNtgulyg9oh0ou2bY+A1xteecmaJnIedsdhuyqYk+ouDjQxW0WPmDffhCyjlTtBvkWGw+6/nAdlh+UA7uNzGrwTAeOx4l2EiHrJFx8waarrIWXI9la0twJuY4GzmYK/sRxYeaA7v5+L1fxYpPsI7iW4H4SHecL6I3RBDr7GrCGKi+fEZaMdF/foy+IipKVDhxuKw83g++ci+JApQD07Vp6+DOW7dwtJ7BZijhjkpyCIYioW2BzZuNHKkplDhBe+a3Y9/QrEB33RR5GYC/EX0n30SiCVyTbjpAHH3niTxXZCpY5Lg/vBM7RG3CcygGCz9Jh0XxhHIW5CxqBaVp8mpUGmKnNflgD39sdy4m/+z/WCLxeILojg2462lcN6phsTIyT0M8XwrK+3EWDCeVgmdsLtd7lxt95mO5wAA1mWiX8zeOo06+3eFtMyaDA3gSSYZ8f7ZTZIFKAgMJbXlUZl8hON9dbHvlJIAsEgiksEtzUi4rxz0fum4VmtReUgfjXantdIf1GAQaebUfOvNavUWcJ3o0kDW2Ad3rDeFmsAxQlumY+r9/GtYT5WqlEoQsoI64XC6jFI/rYUAczC87cU+pB4zVCRzsNnzoWIH4B77aznKHBtEffBc4ZKiYAbCg2rSH07QspcWaxDAkY+fcCkIB3JjWS7eZ0lxgAewDgQY0AI2dqMcaMHAsoTV5BehfAPSgEFxf21JHgFCE6PxANrV9tScBBmRAJIpeakO+82Nw/XhsAd18DYYIhwYykuaouPMUKMDYYJpAAyBSmFSoiuRWRfWEvBeQNiUCJHIl586zU9ik99fcKU2uf37fvYO/F+bMGnQi+1Ijos1Zi83U+mbpagT/Sc30O3Gwi+NCyTzUKI6Q89YgqAqUUoiOQDTynJ5eHbI5THIXxjCWPF/r2WqsFiEnRCezKJBLhwIYCRVLZR1WYQUgqDic8mUlPbpUAQzK59ersZD3/e7g3LsG/VKtusERhLowYsfWtM0hphAbDoMANlx+bHSpsTDEQYbFtnMTy+HQEvoCjw3HxmMQ3PBBME891ZZHFu5As1pSm00SGOtkVFF0rwQzJhlCsCoyMIzC9ohug7z4Xi47lHX7tQzB802Tgfoc8mBAulibImW0JKkfw5QU2gOAro+PZgj4JQKbTmDnLv8AeWueb4UfHFYDf13vttqzZiLLiduJRHNm+2rEfYbYg6FIKFKIVWSY9nqEYuPPcHTxOopT4B628l0wQ/CeZm5l5qmZ15pKJTRV7aDTrVWN/wuX4DKl8/dqzePnCe9LEFf36uP9hPpB6UL/d76XTqOgn9ANmRJhMLtO0n333SXfcaXMYXwzcnok2uesT868xPa82ahcQ5iAYv/fd/tcAKPeZYVLFn6RLr1oKgoznxEWE2rCXEe4e3bLQJZ/IRKoaS4NKmN16zTAJNH+jSCjxtOFXrti8qc1veedMQxuR77rMijc7GCtg5h4mzHXWlVPKk0SnswW/Et8XSwRRU0oEs+o2fZMFC4hsoKAJA7Y3DhaAUJbmbN7rT77/nUkIeMSnFqFnbi3tdCKtPHQDK0FKvGlsKozqMl+AOdfL+zN+WMDHnrOpkmzJ8egS/i9xBlCsrKzEKLA5D2WcjJZQ2m3F8+MufGyKh5dn8X/mWRfhRzvAiqcBlP/6hdfthvqiJIA61Y3GZ6yaEQ8CzpaEJCYVTqLmuYm1EZYVdG+XPfaMcKa6iPgRExBPr9Prhd5GSGO2EpiVjJQ2JxJH3K6t2BWc8P/rYgn9N16J56VT6C1Jf06SjTE1xw6HvSkCKQp3xt93uiqXVIOqeieoSeUWIO4KoxAI+fPYZ88OHzJhp+X+CMqwiY4NI2myzwozBA+6zvzlpHbS97fUml4KIP9YA2vbO2xZR7yY3YNIdd5tvhuux8fVXrfcaSoI6bqLnnRV6hPvQhg1WT0CQpkqWPaJr0iwURiSwx/3hnlCKTG86lADWHYuIQrzoQi+FW/vGq67m2addUuNVsGChy5GP7em+LhWRxkTw8ceHzAiQXlvPTRaE9QDs2QdT5RbIhWgDRmcT44mQFvUszfj8eyy+AhpkbkGAuHlkhJhf5gd3CQuMv/7hL5626xCIhtdwAwkMUsOx8ZWXDCVSslxU2ssEmBJgzk/hVQPVjFIExBfaIs6NC0c2gsxAd90XSIB7xihQn2Dl2KJwbDIjRE1/17RLH5rfp//mxSdOnHd672ML/oIuXadLzG+OOJ9uImcJ31GafOjM2baxxCAxPA/BgFMmiUJgm2hLP7VDwB8g+YaXXrTgG3ALbc7SVwJmQ+dcY/EBVqsRRUaLcm4CSqSbUCpAsQLQgNwCVqKh0dH8pBTp/UYZKnXY+GkUVrAAh22RSRl2REw4tfTAerrsECzEz6RKzda/6yAyD7TFrcHfJOCEEmgG5S+y0NO89MyyJSb0jds2uzzdU9Etd7iYxvJSEu4TY4HlBN4y/20JPgVTVHOSrWF+8YlxFTpDKFRLl0n54/MD+0kNY52JOwClmavjMhpFQn3cCwLJ5hu4a8HKy3mmLKgRoLceaJBAH1WI8BIxITYXpbCMXXtxaSnUwS3ErbEitDaIjAx8SYBTGsfcDvgNRYT/j1FD2UDNhV9/RaLrcnPyVpaVl593t56PLfjXdu/SP+35E2Xhg+Z4IjQnN4sQsd0VRTAwPRCb9A1lj/hKwN32iLwsq8MoqOCcU+9/wFbwsZ565dNPmU/Fgpmhs+eaz8wiFir52M8OP6+4dy/rlU65q+V7hRwo0MFjoswWy0v5MK8xqVhgerWZksoWyjYIwSafS/AHLY0GZzccClVgIt5nlRZBO2raw2abbcHAi0lpMXTtKy+403Jj5I65optvdwWz5jhP93kpiWfHusVy4hZIgy9aG2sEiJjOYfnRLLutr5Xy1vwYH8lt4jxtKYyQQHkIuTjS6kQotcUodO3d15QvhNLGpw5cRQJ++VLOA83I8FmIzAyZH1AKsDzclZmaE9bgcx8oJBZL1ddU2b2DOljkZPGaVohnNqNUe8rKdknpWhsvKRSKtTAirK/AcDQ3EJEj0Ui0rEffwhWv7zt/P/+8BZ+g3sLCVLd0ypbaDpNgjtMA2PnQ5mwWQfMMmmuw2IbBYUDonkKaiiWNHQXMDstHYyskIrFT7r3f0ncEVWh1hcClE0ljBGAz7ZOBTJUHDlr7JWIBOWIslIsFZKTFyf0jpEC4wdOmmdZnMQnFOUzQmOtvMqFvzfXAdUHzk44C5p2prrJqNTSz5Wh5PqEZlBrn4rPkaEuERthllR5tMNsnIfQoOoJ5p9561TVs2uCiYrD8GbNdnpjba7Gy7FIQhVtYWctho3haEWDWSuxevtxiJkBp4jfkvkGAR8QDWFNiNh25ibwPumNOqMWAb1AgoEFgP0QGh41EMFTcF6nIUNjwtUEMpHXZpZfdmcnfE6Ni/YBlfK5dGOzvMGmyIU7cRcqugfwoiraMCAgGvkL58Cz53boaQuFglx/auRFnMAWXGSMv6u32Y25Dw+nIoeu7d08srKhIkEq3N8+Bzkvwn37ooWj1icOjG2rrv6IBe0C3NE5X7q6fwfmIVvbt56Y/9HnrZQazMyBEugnsDZo+vc2cfUgI2Cb53Ag6DSnJne5attR8fQaFuAETiLYEEhEk4nO0aIKZ0MgE/YBqpEc2vvKizrXV0AeBGu6Jsk0CeTDW9PsfdDRdaNWn1+Qg7MQK9q1cbn48Prs115RAsS4fZkHZ8Dn8VpQfSmfinXe50kFDXKwTFupiUlq+Y4OQTaOYzImZ4wMGuLzJ013kk1BEGgezeG0IPWQpOfn3QHyEnWIcxpD5JuvC+JLNwUp2KPy6TqGEGiPBPvucj/p9K/LpEyyvxgDwE3TWsvbjdGWlpXbpC4kw41rCP8QGWL4Mr+NKIfC4BEeFUkCXoNRgsVlRq3PPGODyEcuguhBlhsuBkiLjEWYVmqx+cI5cL+2Gp/zE6JTnR2J9ig+Wldecs69/zoIvAfeecfUDztTUflva8BEJxWRpLRxFK83FsiIE1GlTA02QjZsu373T/DXLV3cQNEPLUtLK+mgGGr8eKLb66Z/aumgEbd7jX7ein/4TJ8pPn2RQ2oI6mlD8exQAcA3lsOWtN2ytNltHT7jtTvMrEeJNb75mQUaUCNoaTdsakRNmJRcxBesOK0ZgYQVWHQhJEJGcPIwEs1JGy4T2HTvW7uF8ClMuKCFoEo5GCU0jdeGCkFj6XI1bTIzGe5cbgQYQGOA3qeB4fp6tbScVioWFH2gGkpLSB5K3BalDsmo98QJzAZrAEJFzJ9IPEsPfr8os+Ok5dHiTMmHemDoWURHUQyHlF3e1uA1Ik/fZNGT1z5+2RT+gUFZqAv2DAPbAILffxv3hjnBPrCswBaXnxXCg0IgbnDywL0jvZe5HNihX8tZDvwz2fL+/JnLvDb37Hz3Xhh3nPuODB+elUw3jkqn0N3Ub42KexxNxHrmOQbEOfjg98Udde50JAM0TrKZePjn5bDRbW4LA9/GXVz71Y5vUYFOEURYx3f7uOxYMKexWYvvVEUwxn0iDEgRKjppAFggyUQiDhielR4096Ry63+JLIZjrX3reBpQ6eRiJ87RGWHHgPJCL8k3iDjAf9492RrEBISnYIZ4Q1omDHnBnKBT5RIU+Q/jyjG1SzN0o5UkuPy5lGaf8WEJ2uRH5/4ISIHk/G2MyJiAzjAbGgyBx9cGD1k0I688CoQ6FX8YGgaRkGh6jpTc5eqo+USwocdZIBJC/tEnYCEjCH6T6Kvbtd+wAHCp/1nYQLD5BDf6AQRYYHnfLbVa+TE0ICgWDgEC3xgcYRRAGCJXiLoQf1wS54frErTiodOSzOgN1o5Go5+WnnSuR0t6VTnvbFlVUnMqcslN0zoK/sKAgJxl1I8RE9+hBWJkQCR0MGIsJIxo6+e77bAkiBFynXpr8JtAnHNDWiAEgwo6wUpUHcqDH2+qnn7LvFXYPaquZcD5LQwzqnxE+Gngg/EwuA42ltkYZ+jwQH6uOALMY5/DGjWaRWe0HSmiLrDEI1V7RmPl2TF3YYQbFAuNYnbWYiXz8EN1vnzHj7HcszOUg9CFFu3R1KSnIhJg+dey4i8hS4ufH5NdebsS4sdwV9AgCZA7onEvADPhfLd8fgSd1ypzjK2NQ2kOSENYVPx6BJF8OSkRggesoddJ5lM+yk28Y3IPvqPcgzoDyoeUZi8bwzVl0Q6wIN3PqfQ9YpgjBxWqDDra+83YQUJTyCpt1tiSEncAhfIzbitwg+HwPo8nrxAyy5Ybxwc568ciqnLi3pqy88pwadpy74A8a5KX9dInvp+dK1PtIB8VDwWciYHg0Hq2k0cDUpBMI4YFogBCUZrYuDAw8abHVz/zUBnrSPZ+zScLXXycLTUfbUTovqRKs9amjx2y/NCaehpCsTQcFsO6cZpG7li6ya7OMl/w/zHFQCGDza69aPT7nsgUy7RDoAL+y6vBBYxRcD2AYz0X7JRah4GviXlAnwKSjaC5HIl8fkWCkZa0aUWb6O1fKNS7rdDkpqGxizmgHhntmS3v1N3sRkgfHKjPnNAshCIgfT907QtMewSMoCAQcA9Ctf7DZKPl9jBduHULK+cMANHOah+Ik2CekQdQdQQSRTn/gYduuO9zAgxgCgTmyT7s+WBQIs3iDvfraGmYUXPWRo9aaG4WHC8JzcD8EjVkzkF3ZaIXWEe9EPB5/2YsXry87dux05q1O0TkL/kPjxuWfqT8j38IbrZsarMs39chH8yFMrFzCEkIMLP4RaRWq7doTCto20b+OddIs3aWlMaW3CD49zn0/ZbCM5hik44bOnGkNJIfMmeOGz51vviBReWAZ7ZlYq8/S2pELFlrknXzrhpdeECrJdWNvvs2i/R0JqS0dlhIBtaBgUFw8m2ljWwnW1Zacsljochb6kCKyRMD8hm2bMWUuZ/QYF6eARZbwcqTA8gclrQgjNQAofV5HKGtPlltQjm5FBNSw6FRBWragHcIFQ8Bw41DqtPAOU2q4ACA9lA3NNsJFWaBQfHnKc9l4Y97jX7OgM3EcFFG1UMTe5R+4Vc887dY8/wshwc3mdrJM2VaMypKz4Ko1CvkGy05swNrO6RmIdZDyO7Jxg2s8fUYC79tCIlEi4kUO6vjAS6YPLqyYeKrM7ev0yr1zEvw/mTZ+eGXlyfuSdfWPS+inSB1RihdDCzMRxRJu2hfZhoOC/ORbgUTka9mCqL01y0C2zW++Ztp84KSpUiDXWxBm0xuvWq4d94GlnVTY5Qti95ZSQPhgBoohgFZW5x6LWyHP7mVLMBdu0t332oTiq9NVpVI/6bbC/XSmBVQQFKKx4wCDYBQA2aozCQuVZwQMu+t3yytf5kIPeUJhabk7Ddu3WoAvUljgImL2qMbyUlbwnROJt0JEgqVGiMplAYn70PqazUxAdPAbfjj8SKquPRSDtYZ3qLXnPBDdg1DeRNQPrl8rWF9rCALXETRLqS+pUVJ4bNs+YMoUuz5QnBTz6qd/Zn0Ya44ethgTa/3H3nSrIRZy8ygvgtBZhrsZESQm60V1I2Xs8DfKjYAjPQ9btulKOz+m+xqc9BMDEt2rEzdN7n64bF91pxbwdFrwnxg3rqihvu7udCLxuJ9KzdelkWKiKeZs4KcgCDSpoDcZA2WBsW1bzUKSg29PCxPYQEOSukBYEeS1z/3CeqcB8akHMDitAQUyETBpbV45DwqEEtrhUhY0r+Cc+PXkf+k3R6EFyqIzZM0idS/GFH37W+oFv4v0Bv0DwoqvK4nS8lMTgscRMXWKenEJPIE+0MDlTmYFdZ/AdGItNNGAL/CnMR5E6ymiojMuef/2iKAa8R0ChbZwR/xEYJqMAcqdno6sKTDrqzFCsZM2pjkHCgGESmBv46svW8T/dEWlxbFAnuNuvsWKwViCjruK0eKe4R/citZ4BtcYIbe1HbLunAtFh5JCCdn+f0I8IGwJP9wPTOvv+W6I2DQdq4vtLTtZdYxzdUSdFvy53fIH+I2Jz/vp1B1RzzbEwLxZOy0IeEVpLlF7fF7y8ARB6FzCumXysK0R32dA6J3O7/TRZ7UeXWXYYpiFPIOnzbACHfxrBJ+JZ/UUEwY0AophcSmf3b3sA7P4fI5OqqTouI/dHywxGIi1p4LuXIlJ5/tMGtfhIA2EK9CeZbkcCaifkoKEGnfucFFB2jz5+pE2MhuXGyE0IEpcNaw2EXX2DcAA+cmUCT+dfQpL5B7IYraHxKxgpqjQUoXwIX49Vh90SqUfbgAFWAghcSesP8LJ3nobJPD0e8QHxwAA/yfLaI2+/oZMyjrP3F9SemR9DgjBcp+sTyEw3BrfIOSW15c7wS7KWH3Og6UhQ4VSII2sZ+LbOCFePOIVpdinwhNgrqzZ3Jk9ODot+AsKivunXXqhLjZRF2iK5GPZ0YYUq7C0FY3JzeOn7Fu9wvqeE/BDaFojAh+slKPTDZAceGRaTv7nKflyBNdqDh827Y4Ph4LA/6IZB8UYBPeI9GORmYA1v/yFy+1S7EYKJWANSLngbxEZpv568NTpmSufH/EcoA1Sd7gchmKuNMEXXEzLZWpY+6FLHjrockeNcQWz55obcCUQAoNAFHQJrC5djeA7AmIYHPYtZGcg5pxAMH5ye4RF5nvsnQ/fsmISBUDgluwBKTxSiBgcWshRr093XlBCn5GjbUEXS87pustaDPo5ILig1doKNtEsMmElC7Bn1QophWGmXFpr0mmBST9tWQyCkMSUMGos+CJLxYIjYhrIWEgk+dK+Xy699+Hi3z61rqzMQEG71GnBv1ED4XvpMTrjWLF5k2mgmgnBY+cYdiUBOjGIFNowAaTjsPZtWUV8suU//qEFMNhUo9eIoOQfTUxlFFaVxpO0QK6U62BbDgsFoEk5L623yPMTbSWnymATbAPmA/GppKIVM3X5LAtuSwGdCyHsKDtW1F1xQq/5SogpT7/1hjst9ydnyDBXJD80V4r7iiFxOO26sJ64kyBMdsftP36ipXUJxGKQKKmlySgC1J6bCW+S/qVghgAwnyemQyAZXqPwjNdIydFMBJcCASWST3t4+iSGef9jW7e6Vc/8zK186kdu8+uvChm8awiBll/468B11qxYv8BWXBHuhYIqkCzpalLCuB7cP/xMsJxGLsZ2Gd6T1+8L9a6I5kZf+pNf1OyzFzugTgv+wgE9ukuDjpYuGak/e9mLmgB0S4keilp6fB/8FLqIHNm22aKiVrkmjdWSLE1x7KiVv9K7HA1IgIYuKkZ6JiLxQHZgE6gBTUxQjjJJJpmdVimfZF0Aiobof+nQ4bbbLlCN19itlpwsAcewruBCkCmyzMBfKZSWQj6zdImr+flP3ZnFZS6qMSoS4wLzAY2+0BdW/7IPUmrcscZUzCGEWGJ2FyKlR4MLAntjbrzJDRA/IrxmMbMsZGsU1s0TvyGXT+kusJ6xAGniTsBrpPy4HnErUAaLvxBKOIHinw9/+ay5DKT24MXqo0cdeyPwXfiY93BFcVsp8mmt6AijxvlI4bEpB0rI3BshYSr8qDBsrKu3Z+JzkVi0Vih5SyyvcO3CvHFHyqo77tDToeA/MW5czoKSonGNdYm7037qWr1EstLW0qJVCXyxxpziBRsoTQo3DAyiAAeBbjnoBGLQovjdO2WlCbqFA0AEFGvPgxKlhUgFYv1RCuZrCQWgoVEslo+VdmSFHYJOKycCiRT44O8ziWNuuMnSPa0N8qeezO8VH2iu6lYsczW/eMad+WCx8yQM+UJFUfmmBPiSGsOILCQBvsuxhLclEXTF2pPlYQk0/fCObNlofvjwa+abEQERYnQQ3rYQZzaRBiYmdWDNaosdwGtFpT30Wtoi/1h9eA+fn7x7Nj+xi/Im+fzwtm3AcsddZpxYYsuKUdxOWwCme9m5eLEhBgwRsYGWxGfINtDzj/umcIxgdLwg35QbWYTa8qDlupEXSWmio+nGRHHCr3SzirqUL6tpv36/wxm+pltuH43FF4QRv+H5bo7n+00L6K1FsbQWG06gYUl9Ad0RfDYPYGMMrHE46PjzaL89K1bY2nc0H00NcQ8S0mA8KH46mhQ4xO6lwDm+RzAEyMSutPhu5gtlzsuCGRZI4HuPuf56U0b7P/zQUok9hw41f7+96rxPK6Vqql2qqtL59XUuKUVY/fRP3JlFZc6TsiyYO98679SvXe0axUj8njtilIuKwS57iy+yexRqtP3qJQTwDysjKROnJx6VlvY58UhnhB7CiHDgUtLxiVw/i7wwRHTywVoDveGzbCLQvHfVSqvSg+dJLxKvYikxqTn8dVwBDBIIBHeC2BWolFqVkI+bSH/TOBakQXYBBYObwTPROwL0QdGSfYvv0sI+ne6dSqcmSD57RF1027RevY6tqKiQQmid2hV8lt4mq2vGpdPJb+nEYzXUsWZRA/1BGSyVera5pYigBlCfQQOWh9aeSCUKYc1zv7TFFQRBEGY0GJtrkJIhGouQo7GJYC77wfdsHTS7yxDcoNgCRUDwBJjEuYFmbIBB7nTi7XcZhGJQQROsj8cFYRI6gnqfNkppjLDwpO2cFHIDUevnf4G2dnmySFEhsdOvveQaZY3yhcy63P+Qy9E4XQlCHxIBPoqrQHpYQaL8ZIAQzvMl4DSWFQQJ6sSw2doSjcs+IQHW4pt7mRUrOrB+rWWgcvMLrf8EOXiC1Sue+klmCflBQ69soMH6jRQI4sPVhsbo2c9ztCSUFYFEEAQVrbge3AMGD6RDoBDjGM4XcqnfBEG8nl48siMvnt696ER1m4062p/lvXtjEng2xeiuEzcTetvtVtaBHCcDbq/pQWxjAFlkBDDMVXLj+PKrn3naNBaKolT+DoLOpgdU9HHrDLr1YRsyzASbhTjAGSw69fv8tC6ksvzhA1NoQWS/ZNAQi7zyOtdisMnZY/E/axAfC1/72ss6XnLJw4ddVAo2sWeXS8sfJl8fk9A3bN7okgfpRBt1McFXVuldaQR/0RZr0p33WNks6y5Y//5xCIuPZcY/Z4ceym65DjUbbMSJBacjUEhYZdwAXh9JnX7fPlbOTayBMvKhc+ZaXQoNNUGwtAIjKJyoO22rT+FpFEBrhGtLPIFFRbizEK4GGTSqAC2V/pHv+tJIqeJUY6Jdpm9X8L+zb2+Di8eOyefYJQ10pgmS6GJpHQwy6Tr8eAjIU1ddaQLcNQzSiUxw333bFjhQagu8OXOywgIfBOyA5iiMRqECLD+wHD9p+Nx5BvvR4NREs3yW3DxBRAScwA5RUv1h/hNBHAssChkwWYNnzrRqqM8S4c83yiLUvv2ma8BH1Dg15efFfNFuJfLhYy4pC+mkQIny+wn9TCSCz1xhBO+wESjzz6rIC5G1waARIxB0tg002AGHgp1Bk6eYmwkapbAH4m9WBg6YMtWMFik6hJW2cjMf/oKbJgRA+zlW/x2Q+/nBD/7dbZRSZhMXeHXP8qUmBwS7WxJpSFwERJuKUT4DciVegPCHO0VDSKY+l9J8H4pF4zu6d89vd9FOu4Iv78iPRr26aDSyz4t4zRYBAEWw2hwEUMzaHzxk0VaaXdpiHBHCyQ4k5bt2m9YcOnOObjhmGoxJYlAIlKBpg9LEvRb4CwI3QfUSC37G3XSz+W+Dpk61oAiDQJNNeqUT/GP9PZNAa6/6mlPWaRdr8FkjX+iqYecO17h1s0vK1UnJ+iDUcVmwWL9+zisosL/Tet1JKfhCYEkhpuTRoLnjlUgoeYTtQrlz8Db8RECZdQHwIwFEBJsoPtbduvSKB1m4Q6cp+u+xUQev4a6CMim8IciNISLIF24amltYbKtFifzTVgxeJ1DeGrGWn6Ajy4iRD4gof1BXUGx/N1l9zzVGIrHDXiy3uq4or03/Hmp7pHzn/eFzA/q7hD8znfIn64XhOr9Mhy6igUFQeViqlbDI3DhFNRCpN6KrEANESSMFDET+EVoCfCxlRfCJuPNw1OOzqgmIHgQId5gSYPAn3n6nKZjsIA1witJcBiPcT4+Cnw0vPW9pQPrw4Z991igtZVm3/ANX98ESl6o46SKC+ay5jw8e6lJVFS4iawaj2Jp8MSOKgkh+rN8AlztSijLjQn3WCdRKx1usMrGivuMnWASe9tfhrkjUDqBwCNKRkwftEm9AUexZvtzWhrD2hKIbZGTIrNnBIrbb77BiH/x1lomzqhDXuDWXlLUntHmjTh/3g+ux9gWDenDtWqszQNmY6+tFEpKRE77nn06fqqu5Ibewsqy2tlUo16bg/+mzE3onG1L3+8nU78iSzpNFp7WWlehyEaqd8F0GTg7gDc0pCIhgfSnCIRIKIeQE2ihZHChfnhwre8DvXr5M54lazp1BocU1sQK+T49yBhM0QNFN6fDh4sezt4plR0tufu01ab4xAZTSYBD4YzdbYN/g6TNNOX3WCP++UT5o/ZpVLlVJRL/e4jF5gqLx/gPlz/d0ab2WFDpL4TcmBPWF0iJ5gqhi7ihuQZaC/SwTBTcYIaLwrA+xGnsJJ9WgrEGheKyp3+LxY9aBZ8VTP7Z4lLUQFxKmgG3yXffaHg3svjxQqIHgH4FtBBg7SuSeWhiEuiWxQ2/9qWpDGbjAyAoKg63kCPDR8SnoDyHB9/14Op3uq/mc4XyvIJ0TO7q4svpA5lTNqE3Bn9stb3YqkXoknU4t1J85CD2vh34GhTmT7pAllhayNcry0Y/v2mE+PykQ00AiBoUyW6L9YY9zIp303yMVwzZOLDzwIjFXLKZE+BFm2ltT44xvRV4zm9CAREVBBKTqyNGTatn81ht2b8QDuIfPJEnIaa1Vp/GhwaavsU1pbPgZFxLLGz/JxbqX2GsN27dJ8GUQ8PE1r7HevVxcLtJlu0rvEhOCbzv+7tltlYJs/Y3wI6jElvjdegESaRcKoG4EAzRk1iyz6ixPZ1UpaJS6E5AWaW7QBMqVmBgomc1XqN9HIbTmruA6wN+gW9Ax1yDiX3P0WLBwR/fWJG8BZsuTPinScXLOoIK1Hxw7/RGr36bgz+/WZaafTt0s8DEwO+wAg2DNR9C0kt5n0kAJDQ7QnDQbgktAIiT8HIIU1LUTocdaH5UG5WZjefmmPdGoKAJgEq2xKeLB6gfLbD9aagnU2rXkfUsZDpszx5QDGhhoZfvpTZjUqvb8TJAYijZNDRvXu2T5MUMAtijn2DGXlj8P9Ceqj2Unss9KPSr2aMBJ0C9n2AhDChwRjf+VUr9/sQjDdaaqOlgPIHeTgDY8jAEDprNzMvwHqiLQSGn4oGkzLJVNVx/4kEDgvpUrZZheNzeAYLilIjXu8P4eKQw6U+Gatmz0CSFzXIvWYLjKFK6xIqde8kYGK9x9OXSF7V/9EfG8HZGc+JLFx6uDBv1Z1KbgX1fao6/vp8elfH9M5iUprGDdPWWLVCZRmUckvU4Dc0hMREUTkD27fx0aDK2I389qIzQfmotcKI0y2e+Ohzp1/KjBFnL9dDchKELgA6hFCpDO3XHBUSqrGKy9Gki0KQPM98mb0puMuANI4UIFeq40ouqOZbbJ8uO2ACctv5M5o+UW6Ttbhqs5o+sOVj919IhLC3lBZARyx4x3DVs2mVJwKd/FZdU+y8JPGg6+37t6pRk0AmsYPoSNtB48TW8GeN6Wjet9hDr011lQw2Ky7Yvet4IyWr9TlceuvUTzqU2hsxPyQfNOAt0tCWtOCpuuPhQPET/DiIK0Qb64GchUM2TsRfZEY9GynMJey8uOHOm8xb9hYO90OpHuq6cep8PMJ1oFC8xuJGwtxAo1IqpcmEFgHT5azqrqsogbRxsCjVjTTleTsB85a5f7S4GgTYOCjDrz30mZsJzWqpzEnKRYuvTtY1FRqv7ou0ZqD6VyTNqYaD4IgF1t+exnmRBsT8wJ5CePT9oOheALmSWkXJNSspHu3V1cc0X/Peu6G5HC0PfypkxzDRvW2t56ZAVy2BRCvuWVUMZ7MQh+J21GJyhcUoTO1nygDFauML8bC45lD+F2SASsQaK0hAcl8F34NnB7d5oLQRsvmnJiTG3tvn62JGQM2eNc5uczd8QHnG/oGZe3+Yo9L+ki3iIXjbz63zdtlT/3UWp1NqXhvKX//o/9Usk0Qj9KhwX2uHkEuO+4CfJh7rJ2RVhgbh7oQ/COG285ANnEQBIB5QFQEDQZpDKK1Aa1zYNnzLKIvDW50ECRAmElHH48vfhZfYdbwLVHzl9gxRD02yfQwa625P1bcw8+a2RbY2kc0rJMicMHDcprsCwGwK46LMvNk0uEYkgeOiTu8kzICfDRnad+7YcuXVHpoixyEfz/RPrvXyaEQJFFYuUdQTncWTrvIoi4rET7WyscwvUlnoWhohqVrBbpaQjUgKD3lv9PzIAqvD5jx7adiRJqYxttFAAGkqAiaXFKi+kMBDIOBV8gv07Hbs+P7LixX/HR1vruf0RCn37IRb8zfdLs0xWnfi1VX/doKpnoL0Vg6+85WOoILEFDASHJmZOGQwOFO752RCgGUw74JDr4nZsmmIIFZ2BZOz/9gYdsp9LZjz5mJcEslji+a5cF91iZx+erhAbY4oh4AIPYEm18VokAHVtkdXno867wplucp3kDstohBGCNOPS7zQHKtWcvlz9rrkscOCBUsM/ac+EC4C4QI/gsE1krgtmMFY05qEFBDsilI3AYvdbI9iuUNbeae40ndfrsr7/wV3/DXaeDakPWFVCFhwxxLgxpa4TrAJqG92ntba9J1khz08fP/HvmUyQXPc9PJ6/1043fbDydfuQPhnX/SE3wRwT/yL4RhYnaUzenk6nbPN+N0hHk5TInRdMg+HQ2gYhMcjOFPdiG+uNXTUFhQYZVBurB8H2A78B83Ar8rt5yK1AYBBWJMYSr9tpDG581AqKb8N//sCu49npbiWdBICmFqBQsOX+CezH8UqGsSJcurv7DVS65f6/mW5/TfEapU/+MB/gwSvRVLO5ZalV8QHTy60TrkQpcUQS3JWGYyM+TVmanHnbjISDnyXUgo0XHZxrCEtQ+deK4rTBksVFrhP+OS0FAEJmD4HWqFW0VouaKuc1QNOq5Uin5+WnfvysSKxj8zenTm03iR6TkVDJW6CcTE/203xthD8RdpN+5eIH8aNYih5adQgL6gVmTgk5Y+49DBP+ogGL5L4OAdjwhf4kHpqX2VWv/UaKXftG8Ba7rg593eXKlSOXFEfSJk11a1sj20Zs81eXSklxuVGLLJuejDOSO5Y0a4/KnTHcxneOzTnTRYYeddGPCgs+sDMTXx2XF8JFnDwm+xAWguCZPsBwjxr6NLDpb+dOfuFVP/9Ty/Sto1vHW62bM6mW8bNs3KYbWiBgLKBsZbJTbQbMbBL9Lz96uK8VXQiCU0YeU1q/C0vmS4FF+yuvX1x1uX/ATJ+uEUNINvucnzp4GufctGkkBDosHQsuK4BNxROtcTGuLcGPdqRCkRzlaNKz3p1kBVVSXhFCGHLofDu6H2McneYQ9AO1o+T73JxiYO2Wqy5k63eVMmeZyJk11sWEjXVIMFJ8x08XkNjUcPOBql3/gUlL1vpRDbPQ4l3f9jS5OKbTmlSg056ZY5CPX+CQOnktHOA/MycUm6uMpusGvxufPlb+PLMD/BOtC3iDdTNHa5tdfc3tXLDfIj6UmAr/6Zz91m9943XgZ+E5ca9SCa22xGsKMYWuNgPKgXpC2KZUMwsgrLrKVrsTJSClmk0bElwNQ7/npRM2xaLMB0uvN6XcGDMjPi/lfTvn+NzzfZ+97e53JpsBg6n0Pupt+5/ctwABc2bF4kbUCooqP18zXuAhE1LLsH//euqeOvfkW21yBffbpxEuLa7rwAq0uJsFolHGyhoD7YdERFYv1miwmn+2xWxnSi0oEP3MKigT1cq2ogwKRYAFJ5j7C2xFD0liTFXqsx6d0N13f4CIF+YEvf+SI1e2Lde3jMVmSXLlYEavJiNgiExQs9RXpRKMp/GTDOW3XdkEI/iKVFcuhPqRA91RsPRbz9TNeWNBqHvxCEf76qmd+agtmZn/xS5ZKpgJ1x6IyWwy24OvfcGzx9uGzTzv2fkQRw5Pk+fHvu/bpZyXo1syjezd7Pa7xxH3A8rMqlUo/EG2rpDmkSI1gIMt72TMSWv/SC27pv/+ruRJhtSrj5DvvmIzxC7lFeX/8nQ07D4kVmoT/I1wqjRX5b+OGX5+oT/w6BTzSFlQAmcZCwGZ/8ctu/te+aYMPvKEBBtCG7rWtNQ+8EITAMdiL/uWfXc8RI2z9PvlO0iRozmFz5rqxN92S+fSFI57Z9kgTFKNBCOiCQA0LN9C4CD3RWDSwBWWa6dSLSywaAWERUZ509z22qIS0EDljNn5AUQfTe1YB2Aq8jGWELXQCybR+43VBWHFLcPC+rBEKgk9jsQZNm2bdY9ninG2j1r34XAB5jTLXuBTELeq56X0Hk5NlojMOmSLy7OTUyXXjCiJAFzq1u+7F543n2ciFdDKCvvaF54w/rv3mt81isz6fSjur4df88DOA/CjoPLtvrH2YdwfB1Mh4UtHXsrNPS2JpLzUuxL9Y6BO+tuTf/sWt15xY6a7NoY5IZHMsN+fHsaL4d59cvT1Y15uhZjP29EPjcnZsS4+qPX36wXQqfadM2HhZffkJEgIxN00s533167ZpBkTjv6Pbt1iKYxyCl2GaC00IIH3L6Z83bO411sIYi1P2z39v12b1HpVPH5eAaaAYBJvFGSyMALbRDIGuradOnjDhApJhVbHyIdy81MR1CTpRU3Hbf/5DN+ra68WER8x3/OB7/+bogUB1V7M5Id3D3wi/DrMK/K6fgZuW9VkpFoOOejZgPor9mq/9iq2D2L92jXvjr/7c7VmxTJ/TtzIMfEmJexaTm/XPzbH0GLyAH0zH5e79B1q9CIVi3QYMNCVgFW8f814RMppukGJmPKKxHLfmuWetjmTGQ5+3dBxGACSW36XbBUehGDo6V6E8KAtmDQvBxg++/+9u+Y9/YHKKMtcA+bqHI14sukRG4tmEn/fu3+zefTw4i1gh89NoXDSnb0N98uFUIvkNTTwtdbJUj2/dRNncgkgixE2QpqCt8cVcCYdV3SP/k4U+LI3k+pWHD1oHU5beAvvPW7OL8dl/jcAK/fmoANz27jvWuJPttembTkSWogsEC5jF54H1BjspfInFLvlhVk+WgVoH+gz2E+zE/z66davt248Mk2tu9j19p+mQEmj2k2fJPsLP2bU864Ew4pr5FqUmmIUPi3LkfbNe2de5FIfdd6DE2JoaZRxuospcHd1CGfgm41FKXetoQybLGj7T+XZINussK4+wsVEmxTQgQorO6IuHAaKQjM6/7Vnu8yUUPh2mWENAtotroLzJDFgHX2IEei7xJk9XLKM0TDq8Zzzi7bhx0pQjZfuCRpxN6g8DUHcmOiiRSN1MRL+ZXtSbaJji0l4GXewlWYI6+bgwCaW6F5OomGKVHxskFOkegsGX8tIgUA3IeoHzIRgBiIUWX/ajH7jX//ov3Gt/+Wduyb9+12199y0pgp3mx/OsDDDrDqytNowngT8Lqy49ZV8VJYR/DyS/oOij6dkCZBCem+tcFgSDS5CJeAfzk2uZHSrtbEmtkNrupUvcsh9+T3P75+61v/ozt+zH37eAGy7b+YxVgWA7PnqDBK+mPNi0hnX4lKJXSvjDBh0Xi2xVn1zqVH2DxZog3B2QDr0BwhgNpCnTPy7Ppf3p+nV848n9TYLaJN/PPPyQ9KfHKrwCzXPThhl8m0nPyQ9OTgAPSsovJK3AoBPdvFiEL4uFYfEO1XqFJd1Nu9NuiwdG4wL1zon0PEwS/fze/l9/417/yz91K374A1mxpWYdeDZjeQk2etPg4Sck4CHBpASLcHs42GuA+myUIBTcr/7Vs9H7IK33CL7xmWSCQ9/V0SwDwGt6H5eF8tLgcy2P4HPMQxPpMlie4Pu6Dz7XqGviGhi3fdJkFi8YDx0oeALQLNlGwb8mN+Wtv/tbm3/cON108LVOEKk5gtz441h+hA8Ljx9fJQSEobiYRIwgpwBZ9g1twxfcC9e3FYDGCc2eR+zr5ehzuclEThPCb/rlmc2b/ev7lBbqa6P0oREaL4vUcQoEn2YBrMgbOHW6aVWgBnX0bCFFKg1tezEIJqcWGR+KvflYDwCko04a6ztwylQb+M4QS4BZPry97F237oVf2s68WHt8eSaMVYGQWRENQBPz6PnN4omxYW47xEwwFD9bPfQZJoXDvm9nDqbFznkuxGQUUNDEMtA+pvzocESlZJF8VwJNpDhZOEK3l4oD+0xBF3Qrsc/kd6PEs4tZC4JM4XeJKud3zbyu9/kOEJXOLrxmbaT1N4qVppBsb4a1QzmSl0YBG9NL+cJ4wG/G6LyzG+E4a8zC8WtrrFlQhC+dBu2ESCd7nDPzFx6cFwUHFGazChAkTWIoN0f54SryrB0R56Ju5bjcCX5nURpjyw487PDEGv0g397Mi76ghBJDBrDwXTT/8Kv1Ddiy2Z0U5Gfs7bn1m567UaOyUX8+l59bsLWsvNxSMc3u7voRo1ORZEOetMk4CUmJvhhYfg0aZYV0Dek/YaIxIlFt6uPRMgijWcWLQATbaLtNJJnAHukQJmuPBL9k8CBLqWSvBmyLCNjROHHTW69b+mPXkkXmC4YamiARC1UYMKiJATMMhZ9L+/CcwgITCPqskaIJd1i1KLKEgjoHUEh+l2ILOJF+ZLw4B+czwdDvUHitDkkfp0CDPDLrEdhbcJAUMD0LaFxCJSU/2WiRrsNEt/E1iX/gB7J3Iakf1j/wGguiOJf9rrnrO2aMlaTSnJR14RyMK00n2byE/eNZfkqPA4Jk+LSkM8mwsEKSEmuUCVkOfGmEtbPP1jQmEmDGhe8B22nnhiDmd5dy01iD9hhvO0pBfkF7N9J5Tcu39V2QiZ0zc0DciQlCRqFzf8Rq8JVR+lTe8Ty8zzjbevl2iCwOQd8zEjZ4H2XM1toHN6yzIh/cz4tZTEblHoLP/bI6EIULHx/fvl3KZ7ONpT2vDv1zQsD1Fbmlr/7pjt1N/dWazc4T06eXpk/XLEgl6n9LgzPT8/0CGg7CeHQLXfirv+7G3HCzDRw7ie5cutQYi6DPxSKgGI06CVpd89VfEdMOs4YHq5992o2/9Q6rdUbjtkVMEhNMmmvL229Z4wM0PkzGgNnghIRwZn7ldd7Hn8KlMAuKZYMJYToCONK4KAIUAkpDIy74m7QgZIMmgrwvE0RtN+WYVuVIzryuziLl2YypC9rvrRGf41r9J022jUlBPiz/pMqL7aK4vz6jxpgyZpy4V+4BXxzmIJgFI4IOUoLmWAfuA8sJdMT6R6JxQwykwnhO3CsEAkvOxqWcG6EjkMoiKdqcUblGYJfFKgREt779pgWZOG97hiBUfFDTOOcKwuo5SGehWPN1D8RuDJkg3FKiIA/8d76fagyq4xgD+ulzf3RtZpx5Dl7nfZBCW+PMecL3qDwdMnuuLeseNmuOKc+2gnOUjm8ve8/tXfGBm/7IF9ygKdM07lvckn//Fzds9jxDxhiAi0XWl3L9Onu2CbffaXOIAqMi8P3v/mNmGbueMxLxvWhkv6bih5GU9/TAkt5bv7V6tcHaplF4YvLkbqn6mpvSieRvpJKJaXrJcI9Nkk4y4Zbb3YJvfstgJRdkI4wj0i4sVKDo4GIRa5Xp2YdVmPXoY8aIrHjitblf+Zrtt9eWm0EABkHfIAtPcQN1B0x0M2HPkD0njKCDCYfpWF+NVestmMv2yGzAiPUJ4G+wfbFZkcw5IFjaGEr3i99s0FLMyHJMGiYe27ndVhiSiyXXC3Pa9zlPK/cVUnBfOZaiGn/bHW7SHXdZ1RiZiIhex6pjbYH6UtjmvxJ7Ie/OeU/s3GGdYGHwppbQ+w+4wTNnuL7jJ0pwqh394QLFMtPamG149SVDFgg4z4FrAJI4IsGH+XMEj1Fsq5/5mdsnl4nXeG74pS2ysWEO9DtjaGvcBwyyvvGsrCwZONhQFHl5a8IqpsaamyLRecMz23ky4wxUx+1A+NmWrfLAflNAhhQlJCAUCpuMWhnn4Fxpux9abI2X8E+8625DVK3xFtc6IPS4+udP24o7msAS1aeDLtYf5UH242IRbgXyh9s69YEHDfHS0Gb9iy+4N/7HXxjyMgqeM6XHOyGF+RM/7n3/L3ccWseLTVD/2u5F49OJxCOpVOJ2/dmsfQ0MTg871tCjydDopEkSGnDKBS+mdqM+37qWCOLjZjDJtkb/yCHrx4eP2Zp1YcI3vvaKW/bD77u9yz8wCBwyZfbEw4TmM+o/kAOKjAagUz53vwnBWP3OJg0wJdtrW7VVhhmbBL/FEaaMQAsEg7CgXWVJgYX4ybRe5llwn6g0Y1MIGJN0HJxt2YIWxB3jzwJRT+7dbe3IgXy4Itw3EJxAW+2J47KG9dbskRw/TElsgK3K2DceCA8chWlQhLQ7J0UKM21fVCYFMsrgI1tE7/lgqa0IA1YzdlhlLDzR7L1SHNveedtSnvtXrzRUYNazhVBBobCn5JNHhSzoq0CnJPZXQHDYeJLiIJqmgiBRTsQNQAAWpc+MNePaNMb8rcPcAs0HPjr3CT82G+eJk01Zkk8nCIk7RMAS4jz20+452I/Pxle8w/hwbdw3zp9NfJ6gHsoThNRD5+cMrBxF6Fhi3mb13QUgEDcKF0SGO4ZbJEawxjW7lgb9LRnzDJ+TeCvU713jfnzvA3Pmbn5t585Uk+Bf163bBD+VvDPi+2d7UuvLHAwuy2Sp3sISIigIH8zfrd8AY+yLRWyDfHhLgCywvPhSBDEa6067kfOv+0hAhkgzgUAqrPDlD0tpMJmQMU2GMRk8K7QQ88DMg6fPsuo/evcj+AQN8YXpLwDTMAYm6Jnvd5r0ea7LWBmsFmRHgVD3AJODKAjMAc8RfGAadQKMu10rvB7n0RH6pyAI26FFjAyjA/1JYeHG4Hac2LtHFr/IlAJMisuEm4QwFAo+U4WIhRw+b54EY4iQR52hB/ojoEDwYfEbUficg+aO3D8MzbVBFJSqglwI9OoGmwQpJJjPlKp+IpgWo7hmgVW8jb/tdqsJ6T9hgllHXCe6ORGwPZ9x5vMoBlbNcZ8EK7G+jAvzSCyD+g+Cm4wtwsFYh+McHvAEwkvWiCAa441hI9gZEs+Jy0QFH7yPoiTOgCLFIBHwa7nN1gUlMl2SA/r89RIqoX6A8acbMMi2rkYWX58JxxAu0g/5o97a2Km81W+dPNDYJPgLuhX3k16eLFxA4U7TqPMLcGv0wutdP2lRBA3hwgoTCGFgW2sXdCGIQT+2Y6vBfXqXE2BCE7MXGYJIqW52mTB+K9H+Nb981m16/RWD1NZBFkbKMGVofXgtDILR8ph10gi+bestLY+ww0gXg5gQICTMTmDOIK6sBkoVOI+wIGi4VOHnQwoZlFQqAUtiCsPmzjMrAyNjuRkbPbAFqUjtoRBARggZTIxgA90RMoQBwWasYRYQFYqCMWKpc79x4yyz0nCqVmNCF6VeYu4j5gYck1vB97he9j0iTIwzhMAgCMNmz7GdbnBTQGoEFLHqoIiWCuNCkY2znpEVdCgXtqYmQIm7yD2TxUHJMt7h50Fb/CTYhwVljLk/0AT8bqhD74OACBYzhrZKT+OLS0HAm7m4mFBfd2nxDFrN4YIyfxQkAfeJZYEGmJdm4xrxDuvZ3qmqL/5wWc3BZJPg39DXduxgF4yxmrUiTWPwLT0kiyHG3Hhz0PxCWhm/FMEnn0mUnej1xSCsEIEj6vTZjBANbr6bDnYxpXLKorkiBoJI/9Lv/Zul604dO2bvWcsoPQMUwh+gkcHg66930x982E2++3M61xSzuheLCdsjlEx3+bkoIYSEJaAIMQJowanMfYcUMGhg4RAsWpjBbAhz+Z7drrbypLkkObJCCCGf49nYNQfmJN+ckHuB8uE7VLsxfrEcglliarkULPpBYJhrfGWQBdYe/7v6qCDlksWGIhiv7HvjenrBAp5FpT0tA4HLNO2Bh2yLKbZGawmdLxVxXeIiwTgPs7Fj/TuxIBRo0zgztuIdrD/CBPphDT38x7jyGWICoN5UY8KsO+4JMQ5axqFMEXyMy0UhXR+0hlyAHAu6Bd14QAG7ly01RIYya+JlzzstxfBmJO698ld7Nu/mpaY7+86vTTq9f1cdOb4+6URqiB4/D78XDQhsImAB1EaDwiykLgh2WY+9VgIgF4Lo7kO7I9oIBxt3dLPoacX+vRZ4w79hcHnQzW+/aYt4Dny42u7PBp1JzJBpQP0EmnGuOY992fzLgZOmGgxtxryfECEsMBF+OCkyeriz7zvQ3iaSewzvEybVxPI8oyRQMHKdICqNHZb/6Adu99JFtr5h78rl9nOXfPytFnl/2xQjMH03TSDL3pOv/pbb9t47bvv7ZVZ/T0CU6jZSnnye+ADzjsCAAnATeA2BgMKxQ3AYZxQZrtL0hz/vZn7+UYP0KIxQSX/ShLXH3eo3Vu7jqGATEYQ2jFOEAsNPngmXh8AswkUqEfcP/UYun8wNQg8/Mk8svUUmEHzG7GIQ481afyL5KGOqCXmmuhp27V0hhbDfAssofN1mMhKNbIvEcr8XK+i2tOzYMev00WTeFr9wvH8ykZ6dbmgcI4GnL7dmUocuQgCKIJVBSJFVcmmAeDB8qotFtvJNUAw4BTNBRFQJwoQbGUBMCkGNwxvoMS6/jdcz7zFDFG4EjDtRAv+4u+5bv+5GX3+T3JSgG+/lIPRGug+YDSiKbz3v8a+6Bd/4VTdC0BjflBgA4x58NvjRRPYMvj1/tXxNrAGBUZiDg4AVm0CyvXLwc6/55/YZe4+tl/VTn63MHMH7e8yyA32NH4wyv2TdAzyBkSDeAIq64Td+20299z4TLFDiZTPGGWKc2XeeRUfXfOVrbsGvfFPjvMDQrUF/JJvP6b5xlxiLHVKYGB4CqvZ98SABw7B5BsFI+AmUxHExKSYlyg7S2a4KS6Zxxak5QWFlKJJO+X1SDXU31VedmMIO2PYi/zzx0LicxJn6Wen6hvvTqTTttM2EB3IvwRdEAh4Df6Ak0WedGKE3KN1J4mYQZrQrMLYjgonxR7k+TUCwJuZ/6jwWbMkwE/4XEBmrgla2SdOBkHBQdTjquhvcnC89bkxJ3hX0cDkTio50ErGHubrvyXffG2wjpkllHKhCDInHPUuyunpmq2rjEFPYoe9YlRvv8ZO/w8Ne4zv6XZ/FveDIfh/0Fwo6PGGCzDBnvkcjCTomk3Kd9YUv2oanQOPLxcq3RfC1jfNd97jZj37JjbvldkM1DCnPZTwkWJ8noe4xZIjFSMzP1/v41vj6IS/jWmEc4VniKp0hxpk4QhhX6Swhi1yLIGNQKSnB12sWhzCZtBnjPoEtPSQzd0gd3O6O7R/GZ03wc3bkdE0mk5PkA87SB/HveS7jKLS4CZ7gPCfk5tDukKVZNAidJb5LYIi22ZWyIh0Rfi4+FE0gsNhcl9QXTJe9Gg+hJ1KMkJAiowoPBub+6INOSm72Fx9zUz53n0Fi/LUrhQhAEnSkDwKxCEvfaD4ChmRqM0eT9AeoAfjKzwt1BEo2uIb9retwfRQ/KS8CdjMf/aIpVlbygdKuJAIyj72RcZbw33prwEd6TgS7oKvcKT0ffSDYS8LIeLDYxoA4AfOBjER1sG6BGEpniGKjA2uDXaHOBSUw7gg6wVhKliET/MIi3XdzY6xbjcWjXh/9Mj2R9obzmkmAbj5HdiJXz9C8Pw9Eqaq0Iv4nhBY0wdegGEw2Jugc8b3jO7a5be++7Y5t25ph3LaJgQDewuhYcr6fSkjwdU/xgrPwkfeAlPiTxCLQ2DAegRyaVMwXjCMA1pnS3suRGGfKbUEsKACabjAnZ4U9axzttc5bjs4R52w+V8wdDMZYk49f+O1fd+P1M1y9eSUSBoZgJBWipHVZx0+mhfqVa77+TWv7DpwPKW7up2dwG95kGTQddWzBUyctPrn4re+8bWsfKMDqLMETCDqZiWyLn4Nc6D3uK5tCjoim/bNQ/2T+yQo/6RPtO9D841h8+RN6GPwJe0Wwh4dE6EzwhQg6SwwGOfi9q5Zb2qOpwqgNIo2EogHmU6ppq8hkyclTZ6fxIO6Fpgto7AkUhNx4s5vx8Bfc3C9/xfUZM+6Ks0AtifFmPcDU+x90137r29Z9BZgaRKP5gA5+0fzY8lyNm8H0rMNQQjtHE9wPjxDuJ0PIa7diQg/1HBn48wu+8S1TTBez7dWlIlBi6dDhbu5jj7t5X/m6VYde8/VvWA0LBigk5oO/zfWS8DFGfBfBZ9zg3Y6IphmVBw64g+vXWg8FMiudJUNiup7Nf8btQy6oJ0AWsgnWSKZ9/JHtfjxpUX2T2r9ddrBOU14W8aI/9qKxA77npU0B6HzkDMkHo83sJTFAKHwBBLSXO0VEQC0qb4GlPZYnbY/wUbmeCbkGGoUDI5q2A4GglbKIgadYA2a87lu/an4xabIwKHmlE+NNzQTddkzBsamJXAFztySMKGHGAMhJfhxBbDrEpCgKrBTxA3LydsiChQcrAIP3CoSOOIosqItbFaCuQMmDsAZNn+FmPvIFg7895T5drAj2J0HwF1F60OIMavGnTrPxbEk8M4IfxEMShoCA+iYjsvodEWs3aOhBPv7Iti226hHD2hkKDW8KpZz5DvxhdREIfijAcIbn1eqzr0fi0Zd7JnKtX1qTuY75OVWC9eV+xKvXdzLfQPKDIohQi6Bd0GhcuDWY3xZ85zsU31AdRh98aptZ6NMeUVrJIAaCGwwwf8Po1kGlFeI++44Za5DN/Pmse+S7BFEILrJQhUKHpkPalokga9CZSfskicDm8LnzxZSft6AUKUCEngVDrMKj3Jga7ilCB1MfeMhNue8BuUC3WLEHgVCi2fxk+SgHxSeU9bKXITn3GQ9/3k1/SMfDjwQpuUceteuFMB5lg0vFIimWZLfGB1c68UxhWi4b3mcT0JpxxxgFxlB8mRO3v+H3jqim/LgVp1l7bsnDSR2ksFujIFR3lpA/kwHJWyhzwfWljELZCL8iUBKJxuvj8by6ii9+0QJ09oknxo3LSSfr56T91L2Sjgk6kTkvCArWPii1nG85Y4IJLPI4VX7Mosz4QCFxHVIblDrWHD+aEahKR8MA0kvsi7/j/XddXW2tCTPWixVftrpKgke5KQJI5J8UEO4Aiy7IneLXUrSAq8DDDpk50+4NxdQaMTAtidJSqv7IVRNjYL0BxSkclAaf3LfHWidT/YYSsJpuPRSWLlR8lwth1RH40uHDbQyZcJiO3/tPmGyLqTiomBs0fbpVWFYIVlIXAJ/wPBadRmg1z1h3auWJyo9eeKOtALRzzArO03fsWFMWfA9EgFBc7pmRi00En/ev+dDKnOFPxpB+ePAZsQ+UBvLC+oka8RTR+zNVrCCsspz/nhXLrY6C3XlQFChUlDrKhBWdJj8yUA2nUQZE6OJNSpasAfUrnJ8iHmSJ1CKGlTZ11CTYZwNB8KJehKa51TnbNh54t7yi0qTjv44YMTyVOPObEvRv6/xNzjPQmhthZ9ybfvt37UHI5x7Zutkd3bLFCkeARNlUvmuH27V0qdv34Wr58OFa95hrkKWltvykoA03S7UfC2+A5rxv3KiDZZj09sOiUIl3lDr9UWPc5M/dZ7Bo3XO/NO234JvftiYgbQl+a0SFGivJVv70x2bZQ+hqpPNY7ECDC2MzCSVDhtl6dCwhZbXBpHT+epcLwVSs2nvlT//YKruIldiYZ4j5QKhBDzf/3n+ykuWr1D5hZRHKxf/yT+YygZBIJy/70fctYDd05hwrc2eZMMVSFNaQ0TI+h9d0IA80A2k4Uyvd65typqSYJckYXd9PCW3nud7if85FYVdYLEfTV2QMtEBVKxW0yObmN193b/7NX9kiK4vuZ/g1JiWQ9iLLhBL+z3/fue8p4/yIlxSG8/tFs4Q+JL5n1q4Fw3uxj74GsRsu2o/GEMdkUakI2/zGa9b7DMENffRkokHwZp/bsfh9t+XtN20994m9ew12Dpg0VYLX8yyczwgog8F/Uk42cOdKRD+B+li90xUnbMUeu5hQiYZ/VY1i2rfXHTVUsNyte/4X7p2//zvrw7f4X/+fLfhBGV6JxNh1RDBzdn3AVWqfsKgYC+SgCW7rd+PMjN9N1SuBT0rEQazbF73ntr79hi0tx3iGC5xAX6Bbmr3S1wCZOLh2nSE5NtOkJLtZgDq4iJVhN8UFeM1e1z9spWEYPEO6v3QqWZJINPT95+nSA/ZaLFqr+z3F1+17LYgARrM3UFr8bEX4sJbsKUY6hOAP1pIb5gGpgGoinQMozev4SqwVJ2I9+d77peHYjTQTkNMNN7sKz5L1POdE9r3AW4LBCRrSvBOXBcjcXdoWqEwgC6tInz+q3Gzhz7PPuPf/3z+bIkPLXknEEzcxpv3bnILXgn/Dz3WGUOIw6473y2x3mE1S8JvsZ9bx+mtmhWiegvvUngKydQG7dppQrPzZT9yS7/2rW/bjH9ry6qPbJCRCadlEFoKAMSsR6aaEm9ieb82zAbEJLAddk491yhdvi5qxvxeOb2Yc7d/AaLKIZ2wmy0QrePokENEHrmePN/eCYeInlp94y/T7H3JDZ9BsprXNalDUGs+mcwRIwm6B46NTWeV50ePfXOUHi3Su7z8okWis76JP9tUXcNrBgU0+PhtpDJWvSKujQCDKTSgMlrDMsQURDCRYRKUTq8J4QNsQUA/bdPO6WX4HPjMYLOIgH9xLAhgK/bHtgY8P7GZZLvAmyP87N2T6TLtO89Fvn6i5PiirTQER94KrMXzOXCv+CdZuT7ICGdKCrEKjBJI6gsbaU0IIFfL/DxjzUrhBfXYIuy53Yh5BNzsXL3JVBw+YwIa+IkTqD9erlxQu7c06u9qSgBYxlxU/+ZHbuXSxrU9nSTT16uHB0lWaVlQfP2oGAR7KvjaExWJJK81Ow7bmOxe9b/CY1uZYRluCnIn9MP5YSFJmbEGNYuBaRLThley0WzYhUPTF2/jKSzr3SvFAnS0aYh4/KlQdE0K6XxaaDBPl4GQ/SM0BudnSneAyhPATC8NVtqpAMTAxLdxNZDO8Nq+TRaEN2rSHHpHg3yv0O8Vea3l/pMZxHRrr6m1lJ1WEoFFcB3bxQd7sO8H3kinnDkY872VB/jdu/O3fO2aCT+H+gn49azQdbJ0yRndQrI9H0Kgm+KMQ/LlnBf+EBP/4cQn+EPPJ2yJumM4qBBrYdYWVYUyYKSKdmxujBHLuV77uxt50sy1+yKbj+g5bYBNUxH2oP1Vt6UAYmeWzYZqvs4S2J19KsQSTBqNPufc+N/fLj7tB02ZYww0CXMQYYFLabEEoCYo0aJlFKpIxoI0Vq7BaMjHEhDLwlimoqW77EHKwyU8FVV/h5BI0YqUVyobfqTT8OCnJiyb4YjRWaS7/4ffdoU0brC9i0xqBzIF7x2Ie3CxW51EhZ65jhrg3PrNJwrvyqR+b0BOAJUBcJ2gMr1Enj4LBNWSsusmdpD0XY7PlrdfdB9//N+sARLwJtIgxaY3I1rDLENtN4Xoy5kNmzbLnbSlYnSEEHMXGeTAa8DuKCBRLwA14nk0YKludqLEGwbAGgrkIeRjFZOXl1y5013z163aO1vgLAjEg+JQHlwwkuIfgE9yT4OvZcCsCpA4G8eq8aPQ9WftnpuyZu+IZt9lvOmtuJBrTw0ezd9yE+Mv8vhChcS794CbTncw5GqzRJNk3Ob8mG+3GpIc96qz7TAuyDSH04KGL4EWDFkyWUtSANb/T86CmEwQQiVJfJo8gyxCqtb7yNdsncNoDjzRZBpgd/3/Dyy9YSpJnyCaei+WabGn08p886V798//e5vHSn3zHvfO//9ZteedNjdHZfuxA12U//oF7+U+fdIv+9Z/F9Js+cp3LhZgfXDkKV4jyE2RCIZYMyBz6HQbu0rNPRlFnvijimVgUtOKnP7be9weEFuAN0FTfCRPcQClievyBzPgaSG3dyy8aMqBnYVO+GgYXZf/bJlFwxkcQCBO4Dj7fFsG/8KB+wpNs6cVryIVlgTJ1Ly0JlET1qRWn6feWxG68llKWcWkvpx/IJYuFwufIkO6h6cg8m+40plN19bxI0ZHbTtmNmeD/wfRhXRtOn7lBTP2g8H1fvXS2dFcnsPx55ibQH5pt6+vdGWYkcEZLIrQTN9hdsIS2S3SdMR+tulKCstGgT0uyPKkeLFQKwd8IflBN9vEo84TZg5ZF3CsFL7Rwmv7Ag5bPpiad4hXrWScmZcNQlFYz0riwjxrViVsI4rz1pgU3sWhA0uyDLjaUa7L02DR/hogWszR2qxTC3hUrhJTKM+9cfmSjqGcmBTVszjXuum//hrvjv/43d9t/+UM77vjDP7ItvuZ+9WsGc7PryEE0a577he0qS2A3T4hy9A03uRv/w++4u//oSXfPE3/i7vyj71hGCXeQLalAQqTHAsSYOVFmKoMfTZzbNjX7SCc+3waZ4OrZ4UuyJCgB4lYE/NpatYrAH9mM63LIDCIuAH0NcS9xUUCJxCBIK2MU2yRdiwI3u/1wIPS7NXHVe9mkv3Kcn5yf9hOfO75n83ReM8FPVzb0SvupCRLusTpF8zvmZAh+GO2V4MH8CH17GgniBsjFk+JDKw+aMdPNfuzLxhyzHv2SGzJ7jg0YjR3JMbdUJKxH1ygKZjdyMhtMBhUhCVBA8wc8L2oxSC0JWEqRyvhbb7P0JW4HVr/q0GG3R74UO/q0vG8mn3oGFmAw0bhIxb1pw62jd+/MEbTlBvrSIitbAcFQjfp+nVwTzmPP2rp+unxI949Py9p7YjWkY+24RcdNt1i3JPzQELryXPjlQHsQDjEhOsbOffyrbuIdd1tXIdwuVvnZCkWhr4l33iU/eXDAj3aW5hQMUScGqtlHzn9gyZsjF8gDfAxfAr15RuPdVgjBDuMAvceMtUKrBd/8VTf/69+0ACAxMcp46WQcoOTWCdmiAzbXCi0+rwW1+835Ue96cc8rEGqf4Cf8UfocuEe+RzIVlwnPjbQIoPOX7LrBDpZy2ks8lATQBN9WBbUtONw4gs93KACiOIRttifccaeV1bJ8k1VdBCp4WCK02QS0ttQf0U9dDx8J7QpSYIAvhNx3hrBm5PFhaAI0aGYYl+5AaGdiANlkY4TWj+e4Ygn7pLvutTUDLP6g/tsOWcD5X/+GlYQOmTHb6gdCAuXASDxriHIu1bOeL8F8BN6A+2R2aAeefdiqsSzfHv+WDAljyDzT03H6Aw+JT64NCpJQ8jonY0hqF7932v0PWScolvvyXkvLdimJa6PU+YmQm+BLIbF7Eb9b4LkFwSfEOyjM6Tt+vJv+0CO2FHjCrbdbRgtjSC9C9hAgsE0guS3C6NJWLnB3MmKLMmDdALLZgmFMtD259p53FuonvNwKsepeKYJjEuUmdQGsb3pAYI3IfDr5L1zYLtBcuTQRgsreegTRzF/++rcsNYGVY9KoOmOZ6bXf+jUL1GFFCUhkU05ungkE0VfepzINf5JzE+Ft+XAXk2BEC/qNHRdYfQtynpC12m3BnJbEuHF3xb16usn3fs4tkEZf8I1vW+GRHfr9um//uq24w7qRQQgp+6k+OdY+d8LitRaraUnwBAE8iokwDhSmINCDZ86ScggQQUtC+YEASBMTSEOJNKHQT4joWoywBQYpbkiE9fEoKxbLtCT4hKAlRiRYafklCyITWyLASKdhFgQRcEZG6oUKsl3AZiQZQNFEbSOYYMzguZQUT2CkEfQmOy5DL0n1Inv8nNgenTsI7v313r3HovH8t71Y9Dmd5KheStlX+KJOZssOM4LPRYgwW4Ata4FASzJNqMkBvsz6/KOWNmsZmcZC0KJp3le/6QbLDWjZuy/GSiMNImvwTfD1fbIMnJtKwEspFUxEofwxWmJhgRgPJhIXhWBMaxQMu9QnE5OZBNBD06HXOe+nhniWAES2S5RmE9egVBWGp/MNC2FAN+0RSItAYW8Ji42pmN94oNNDeAHHGh6UYPp6ZprRorAwkBwhn7YkkEDpiBEBrL+BLFbzJczwAlV60x542HL4BV0zTVBbIYwuShb0jTEOXktZeg8kwP1liF/qYvHYu5K3Z3v1GriaF+0baICigoItuXm578Si0f16IRmOEUIGRKEhBsRFbG2+TheunmuN+By+LZNEMwzgXGvEZJfKb6NlEwtGsongGto0TKfhS/EaDEZOnnu7lMSEErXGD2N80LinT5QHSqgNYhgZC2PUTzGZSyhGDN0yXLHsA4QUEnXrFOo01J62iH3fsRMMCXaGMCYhjG5CfPYjWK2W7TK1JObPLOQFULbwXt2pahN42nVBjdYxqtEyHK3VElh6e9gwC+RlN5LJJniFtDaoBsjfljLE6BL8a9rFideIMegeWioLvX/ai8c/9Api636nrMz86SZuTCRPl6aTiVHpVLq3nkk4KnidByT6yOSZkGvQbImuFwQS2oQi9rmgx3m2b9caoQmx/i39Il6j2yvXZqtsCF+RUl7zfy6x4EOsbAvaLGuIdH20PvCuLeIOw1ZX9re+k33oH3v9iiYEScjv8KYNbs1zz7ql3/9328iEg9+X/+RHVo0X9l/Ax6WeHa3IzjklMgytCUpnCUHGCB3fuT1oGlr2npW8Zh9h6TiBZBT1x1XE5sqKB+HxUIgTQoDMMwigtefBcOXkFRi/d0SBPOS2eZ9sToKiDbcVgzBEPJtF+0MBhny/QK76+NTpxIi/u+02s8BNZ21IJKckE8l7/HRqaIS8n14zzSjGxOICYULmDeEF8JuLXSyK5zOA+XbdEE4zyPj5xAPaQhsXk/DF8eGsOEJkwRQLcrYgxk5EdB5m27tima0KZOVUeOz+YImt5rLFG1co8ZQcuH4URlHF9+7f/2/33j/+fXD8/f9xi/7fP1vqkiwFBFqjeAmhIdPRWvXnORGCr3mg0u8DKZt3/+/fubJ/+L/Njnf/7//WffyTKQXuoyNj1BHBk1SSho1okRN20YVMaNtAuBeKkDueOQyAQ8ijuR/GjwH/iTxNTmE6kbzRb0xcV3P4cD9eNMF/YvDgvGQy0S+d9gfyd7YNwioRXAuKbAIhB04RyQTW2NLVi0QMKiufCDIyWQi67WYqbVpXWWkPeqnJYhrESZoGqUUBRYbC16qPHLUVW2/8zV+71/7yz93rf/0XTQdFPIv+5btW/QXjXKnEnXPQe7+2/ITt6BIelFxTsWmK2hfy0RzSj86i30JNlN82W3xyzhSMP6vbaGixf9VKq1Dc9cHS5seSxW73smVWow+CDRX3+RKGkCwUxolnQDYChYI7ys5LH+eZ2idk0oyuoD4ywjUh3HFzgVsYRObG8/3cZCrZu7HxtO0pH1j8r+xr1EDorl1NaKmM9LtdRA9pkDbToAKogvCF/tvFInMB5D8F/eUDQScXjDI4rUFHIV1qSgh5EIkO05sEcVprCmLDqLFjx5vDGzeatSeKvWeZrH3moGz04Lo1Ug50XrlyBd84Rg9Mj7rBM2faduoj518bHAuutVQuewWGVpBn5UBgAwH8OEKocdP/bBBnlYMDB7oe8qNZJ9LsGDbUdmIioAY/fazhZl4FqXFdcguLrVwWI8iqT/gh9PkvFmHRTfAl4PSeDF0H6gpsF2TxZrYx4re051LRiF8hoG45QhP8J590aReLbBRkeEdquFzfClpvQXpIHoo6d1IFEH4HwmeaW9rzYhLdTwjosYwWJcMgs1cYg06641LDfWrHgalcl3HA5yf70JKMufWTHWVhegpYKEZhu/HgmOeGSSDIalDRhuBcicQz8qQwGg07FvzKt9xt/+m/uJt//z/Z2v5b9fuNv/W7lqcOF+gQYCNohXuQavhowcm5EigMYR5+zQJLkd7xh/+f3UP2cft//q/u5t/5fTfu1tvsPgI/+PwI645lJZBJViKvuMgQANmK3KKgjdnFJK4PYoJYmBRCfQwScmFG5Cw/UWRbE43E3vNiuYvEsNbvrsnHT5UWbo3E834pv+ttTWIFy3nDr+LHsktH2CucyeOBediWxSsXmvCfsPJ0JOFa+Ph5bC4hjUdw5VLCfbQ8VWbcC+k4LBi7CTHZLSm0aFTm0QqLFA41C9d+81czx7fdwl/9DSsFJoKbraGvODI+82xFGtuaDdDBhiCkaOnkQ0lqrxGjLD7CU2I0CNLCV7gAHyl7PmcKUsd0iqK0d9Idd9uKy+xj4u13WRUhq+hAkR9H2cBz5rrod5bLkoZG6ChBzu/a3Z7vYhLIG1k0tyKDolBkpJdN8Klv0HxkOKrRi0U2S9E+HcuNLXly9Wob7CbB/+ul2065nMgODeAO/Xkmo8btPQIZ+DMhtGaSbRmgRdsvLtxG8AtLutugErEk8g+kw2IQHQaNXApiDFhQwqoqliRjYQhKlQpGwsQfIbhCxGeoSoP5gj51tzcdlKgCh6kGvNIJNkOYwgBwe8T8kbrls1TwYSnD8TofwsBBVjgjdAjfElnPPgK3sdCUtSnZj3E9kCd76nFeC0zqfLjCGCKeC8VyMQmkwcGz2MInXjP//pQFwa1WR6/xnPo/LUNdKcdgd01h/Un7sKhJ8J+4blyR30hkv+FOTWBffTGjMAKmp3demK82iCtNR2TxYvvZTFZhj57muzTogPIF9xlc6zkmFHApiCXBbEFM4Qk1+GQb2CKcvebpZd4WoT+x/p0RiE8HdSxR5KdZSoow0mCSBTosUz5vCjlViqc9S87iruD9jyH1Iir2ao4cNbeTYDME9McIXgrB5zrIHei3yb8X+sYFtSpSnhGJF9/p/4J0InGNn0rcXljtBQ0CRE2Cnzx+poff2Dg+nUiN0p/x7KFhsFhfjlaD0CQ8MJHUcBeRi0VETQt7lMgXrLeVWQgQ7YwYYHLB9W1UzXVMTXqtQ+K596xY4Ta8/KI1EUWQQSFDBGXZG73DCG5okq6SURe5P/R4YJtsdjXet3KFK99tXZ/bJ40jTB+WdjeB2UtMjadPWaaC5wD5IoSnhFoIqlHc1ZmahI/DERhg3M78rmcXPXEPoGIUAOPUfGS8Li7tJjXW+QMyL5wVfCPfpwg/t+VwItg0RcDSQVwMS4xfha/x8X20tongBX34qIWmmQRwBsEnIIavjaY9L0IY9aDhwLVF1ONveetNt/KpH9k6e3K1PDsViSOvuz6AeheZPm1qg4Aopam9R4811EjGgwattSfb31CCpaq7li21VX0YgKa5u8QDRFdorCtVnKTygPgEfbHALLOlPqFdEu8dFS+xAu98kA4tyBDwgm4lZoTtNSkClnMTf6CMGIsP8W+U330vHome1QdNXB/zCk5FItFdLhrZJfvd3HHWjdJnjrbAplFE5A/Z4YZAQ4gELgaFpb8FsvAIPuv28akZdFJl/B2WE58TNQ1Bc4KhsCqUldJNZe0vn3Wrn/mpbT/N1sTcD337CSINmDTpI9WGLYmJAY6FkOxcyb4vBduRgrociHsMd1xqj3geutOMuGaBtcoidkJ13eY3X7PmpzS4yCYMD6256N23XqiLXvTAdhuTNubxYhFCR4wHOejSp6/BeiztaRmILr36WNC7I6LUln4LVDnSj8EW+5wDIeQoTJRMyBcE9VgAxHr8bJJOTKV8v1qfW+tF40072Jzlps0PVeXm5a6K5MSf96IRcBcbawQk5muoOWVricMKOlbKsfMKNcNtbQLQGeqMm2BdcQYMtDwpVh6Nyvpt7oumGOejNYnKs/iHAhNaP9GPnH5+tJKi4GPdi8+79//ln92Sf/8Xt2PR+6bcKI8szSzPZSNLtiTuiEyRaKJAKjALk5Z9oGQsMwECaYWCghehqsxnQVf8zrnCWoJzposgLMQyuDfcMXiEqrbsg+fPjnPQco3+BgOnTbeA3P7VK92KH//ArX/xOat0ZF6IK6EIjmze7NY+/wu36umnrP6BcbDhusRCD50W8mVPCYqOikp7mmLG2uMKE7foDMxn3giW71qyxNq971u10ua0M0QwmzUB8D7INxR8ZID7QCFCmaFJScKPyei8JXv/YklecdMONk2VJ2WuzL923MQq30/u8pKpYg3sIH25exND6gd+GUso8zP52Jpj8rFrT1k6Awt8LkQukr77KBN8ZLNqepjWCJ+aOgI69bB3fC/dB0RtOEQfeCahI7KeexvWWdGMCZuEisE6KEaj2mt72bvWGIKGj9ukiTk/9wfDMtEsrqB/+sQ777Zegq36mLpX1pjThJEAEBaBKHawhJfurjvkz+6yg56C9PrnXgrYrCKz2OLkvn1uz/Ll1mCStQpYERiDfmpUntkCFwkXAoPy7YhQrs167oXWMkPn23MPq8M+CXTZhQ9oPwUyZMkt5bvBnnBrTZkSvSe1STkr12a+4SPGhwImYDylywRPj27faj0a6a9I0RNKeMvrr8nS77B7s1Th9OlWyHJAc4n1ZBEQm1v2mzCxzfvnfo9s2WLl0lQZws+gDj7fFu+1JDZeYV8J6jNGzl+gZ4la4076C7JNeNd+/e3Z2iNq61EQ8B5jU3FgnzUYgYc7Qoa4GPSAgCetKEp8yfxS+r1d80DA28ZXzyPIf0ZWflW8S7f/Ux/N/+DJ9eubAmLN7vDR0tJozanq/slEgh11xnq+Y0taY28EtWTwUBN8GiFAaHI0PIMWdhRti9AfwBEabuwXUxhse/EF0+D04rddWtp4aK6P8O9fu8b8a1Y4wfAwE22ugDwdXR8Kmm2utd5uMApuCggitPhMHsIWxBJqTCBBF/QOGLHgWmuUMO7Gm63/XiikHyET/C1WOlqt+yP1g5DTDJJKPdAEPeP26Ni+qMw+y3OztXToNtBcEr+Xnn5Yt0r9xK/dpe9T379z8ftmXelnR3+6jigUfASUcyEAxuh6HaLmG0ZE8Iefo+CXa+y2v/eOWRzScuyGzDwh+Bx03kUB8B59F1h5FgoGKVl25CFOQjEY44WfihI4pvOwj8EhKWrbZkqWFpePNftsB0Y1HnOIEqfkGfRGR6f+Eybo/ltvtmmCL/SAMgHBEWcYMX++fb6zgr9/zSoTfjZipRsuMB/lQzR9zPU32bN0dC7eRwlabwr9TS9BDAD1ILzenvuIYNO2i9gXLieuJ0YA1IBiJw6H4HMNiZw1zvC95K78hNtWdvJkE6w4q/ZFuysrCxoSiUlilIni37N7Y+kk+NH4EOQvQzLLr0lk0s2CZhGC2qDBwHrR7heYVvZP/9e9+b/+hyv7x793655/Toy8yCbhqDRoe1AHRmFASCHCAFgIcpg0NMA/YvPNMPbQPkmJSWARNFMyPJfum5V/REURUgaN52KHHyrtpt3/oG2zTfcc9tnH5ehIK5vGzVyDworqzJ6Bx3fv1M/gIIpdvnOH9e1HKEKIBjFpPDOCgWbHnbHPc8ja8xM0gVLoHJHP9ex81B9wsMLSGpvQ0BTExeuRGJ/MfKdzZPfKufR9XBJqK4h4sw0ZR41gMdAYAWnJIxABMbrrzP3S49aRiW7Hpgj0bJwLpiZyzl6IM7/wqPV2QEna6khTXMGcBvvFce8d37/xgD5/ruXCuCvWi19zGraBp6OO5e+FRAtKzvrcHZLGDT4jSM0doDxp0LroX7/r1r7wnAkyfN6yTgVji/vHmDCfEGlu0IMFuhF6vQZO153Q0rqf35Can/ISzSxEM7N1bY/cLi4dudal/dtiES8/2/vGKjAhPUeMDCrN9BoHVpfFCQghmgpGCD6ftKDNxtdfMfjM6jQgHIs4YmI4WiGTzwUFoHFpi0xnm1ZJ52RhUPne3cZAwMNew0da110sOAxgvcV1f+0RFh6rz42zs0mvESOsooyKL2Afkfp+4ydYM1D2nKPmfPQNNxqE663PtdZVpTUKeu3VB27JyJHmFvS0a42wn03H0OHWNnxgprNPGA3GGtHai9blfLeXxpbxtfvldyklutEA9Trj4oBC6GfAfeF2sHlmTz0P57RD56P/G/fB81sRTCeIcWf1IUFWUBHn6j1S48h4hoeuwxZo8MzQmbObynazCbTRbUCwfRQBM9pnM59sdML9MBdjb7zFmrpQGYiygFCKuBZUAIJ+OD/PAn+0RlS00eodJd+13wA3iL0UJk2yz4d82x6dECKkPTsCN0Z8wThhuFiMxHUHTJqsT7V/HjpHhe7GnlXLzegRx8DwoUCQGdrVgUI5v7lHWc/D51GKuNZhDwNQNDUmoB8kPnwWRlkyHNXf1VGX8/77lZUH7Q1Rs7t8YvDgbomI/2AynfwjqYpBMAyaAwJWIawzPv8Ft/DXftOi+gw8+4Kx7RSTYl1UTfOSV6yXsC93r/3Vn5lWLBk0xAamz5gxxhw9hg61G/7gB9+zh14gq8qmHe3RjsVlttECzD7v8a/b3RN8I8o6Qv7WqAXXZT7ZOmFx8JEYYIobbHzCB9TJ8L1QXqyuYvFDTicFvSXRcgzNzBjYJDQb5bOE4CDsKD6URDhhwEZiC1Yjob+beDJzr6CpIHUkH1n32iFlBJ9zsjeA/hRl31Ta5g2/lS5DHSGakLgPotwgFnghOG9w5qZhFXH/0dwc2/y0o70QsGYoEtZhoKi5F1wPAqktFQafZZx5LuIULMBB+bd1/2GsiHgLVptxLy4NFu10hja++rLb9+GHJgdzHvuSCeBiWWj4d/wtt8pgWAPbNokxwo17///9k7mbGEzqVOje3GvYCLtv0JK5eOIdNpmZcs/nDGVC8O/6l16w8WO/fva1gFhqvOTf/p9lRbJrSjKjfMqLRV+I5ub9+X/fsmtT8FLTewF9c/r0eN/TlaMTjakn/HTjDRqpEsp+oXCgJt19r7v19/9A1rqXMSo+HLuT9JNvBQQLrRYWnyDUy3/yHT1Q3HYFoUzVUIEEDKiGQkDw2aJqwTe+ZSWt4fdbIxTFh794xlDCNV/7hnVvIVawZ+VyizvQBz9cotgWMflNHNoaZZgyFMLzIp3frtNZ0rWaXY/vZ362SS2/0wnqzLOf83Nzry3PySlaXuZczs05Mz/te/ze1nezr9+Za5zr5zOEILKEGoSDa0KfRHZb/uCH3zPem/nwF2SQmrfSaklYe+Iei3UefHOC1MTMSG0SFATV4k5UHz1s7h1NSgj6kb7mnoHy6+QGYCQISoYId+XPngo2FZEstsgq1Edi0Q0yYP/LxROvPLluX1M322Yq9LurV8skpnZGY/7/8qI5/yAJXaWRsWVMpL/QbKRZ2N2GAYTydHFujIgsGi0ktBfbUKEdsaQoAtJyCHYYGEPzWlS7hR/TFtF9FeiTkC9+bOd2GwxchHxZhCopBQJYgd/XNjHRWI42j3Nghjapo2u0PFpeL3MPrX42PM7jHi/GOe1eP3KeFn/ba+dwbs4Znpfvtffd8HOdvca5fl4EX8On+NwIW+nwYYY2yF7wrAQoEcaOCASDuzjj4c8bap7zxS9bPQjbwxWVlBiyAcJjQFnDgVsXIjr4mkA6QXbQHqk8CIVEsA/UyzNB9lSed1hC/2xOLO/PCgu7v7N51KxmOfdmPj5UVl2dvLv/4Ir6hob+vktP1CXZB9uGiIvid+IL95JPw4XoPgN8Rkv1lj+brXEQchQFfglBOSAN/hVxAdwANllkXzX861ELrzc/sT1CmeDToWTQjP3HjzefkSgwaACoBwoI3Y2Q2NQDPwzlg9/EQNnCED1VCw35EaJOgdJgUm9cn2fGJ+P7TEDLa7VGXJfsAYuaOEd73yFIiQJDKdr57XrH7ft8zyK+7TCs+d2CyaQOCXpiOYKKrkYLiLaHiAKrcsrV6vnYtAIYjVsEBXsaNIfa2YTyBsHZllmWGTkuBvQM2nc0RgTwGGPuk3UY7V2HsQTaE+Q8sWeXwWKKZ7h+XL5we9cCKp+UDw2cDoKBzjIu8CZR8rai6QTY6O7D9mB9x42zxqCgTviXhTrERrr1b593uTYZnJ2LF5uiIOZB2TnXZI6zKZxn47fMXIO4yW4wH2E2h/mCL0g/kxYkDsfYBYIfqfe9yPrcnNirf7hu457NmzdnYE5ArY2SN69bt9Jkou4OCf4Cz3cBntANcHE0ELvgULUW5t9hFvK5PYYMM60V3qzdhDQikIjcNumaE3v2WKCPopjj27daQI+Wyf0EeUhndKSFeZdoMflwlliiaQmEoZEbaqqtXXHL4BQ5ddI4nJqACDu3ck8ETUAR7RFdS9k1h51wwqj00S2bTNGUDh1qzQ7txG0QkwNSIpWHf4niJJfdFuGLUxqMQiTqy2SSQqK7TBcxDKipvTEKrNMhMcMr7sSuXRKmCqtuhNFJmYaruVoj7pVSUrZqRnFQZEJajVRZXpdijVcbNQOmMKqtIAUfGMXKXKNomN+OlCvGgTmiToFAa1sCCPF8FMuEm0OSWuP6WGKu1Z6ryPwh6OS8a23j1xMWrKO9NTC9rXnB0m5+6w2XI2Q7ZPoMg/bEtba++7brK35D8MOAY1vEHBAP2/Dqy0FgV4azo3HJJgzC/jUfGm9TT0J8h+fGIOHbkyGCK+CNgDt8JuuMXtj55MTqHd/fR5zvLH1EtT6h7zamz1CdMi3ieQObqQm9CPOSmrLouIibZ9CJsGOlgB7ZRLR6/C23W559j3z59S89b4UGaFmKLaY/+IgQxGgrYmATARi/PSru3dsivgS+yjX5DAg+Er4QGhHLke1yQFi+Y1Iy/GRXGqwSMI0MQUeEpUSpoPG3v/+eCTAxifLdO4yRmo9PK4Tgy6KRf0crN2T6srVFTCwWBuuwa+liy+cbo54ol9AXZCa1bSLIxXMRe8G60ZWFe8DSt1l7EJI+F/S7/8DmgvOwT+De1SsNhbRFjEGD/NeKg/sl9Af0jATQyi2VFzZJbY/IYiDAGAdTrrqPtggrCLLrO2acjSupLHgCJRzPbVthQCiF7rLMBE83vfaqW/X0T034u/Tp02bzDOYCBENammuwBRz3S2NPDBvZIbJTHVGllCHPR0NOqhZ5jnMhjAf3iqHDIEDwufWHKD9hfB0aBEYvpl895w/V71NW5fT+iLZvFVOlIl5K32I7jmaMBiQhQAGkqxGUI40C5clSs3tprV5ruWCH1Aftl276rd91d/7X/6afv+du+4P/4m74zd8WvL/BcrXv/cP/dS985wm36pmfmh/VHpFNwCVgsA9tXG/Khso90oz4XUxICE9DAqVwr0D0ysMHXa2uyaS1Z1lCIr9O9RyppgETJ7vjQhpYZKuvFprpLLFemhptrGp7xBgTt+gzdqxZiLXP/1KXiRq8tBLhdqx9SFyDqjbGHkUS00HDBoKqHRHdW3EXEChL1WoszYelpXg7RKqMzwBD87t1tcIq0APM2inSsGRCeu0SzM0zFZX2MGElvsQqPxbLME7tEeiUDVHxq1EeLOlmJyfbt64NJIS1x1WFB3BvcS3h88MbN1jjka69+3asUEUgYioRqXAEbZrxFFLuDKG8rYJUwk2xWoguMLJYeoyojVwz3rBluWkph8baishHBvYjd1ymY2GfUucnUoPFQENk9ZuVQVHuSdEHAQjaIgPnYBQQAEtWqaHn5rIJTYsLwFLeZKJB1v1AUIlmVnCdo3Gm+V1ieoIb5Ku58baIwouG02espBa3g8nk81TdVcn/RzEQWAyJCcdyU1DEQhsGjBw4QZWOqtQoXEIIeM7h8xeY4sHFIcVii3Q6gPpYL653bMdWS0Oyf0AYmGmLSCOSYmLDCSzDkBkzrItNZ6AhQt9w+pQU3CGD5qQmIe67SNaivXPwXcpB+cnYsHMQwsEYYVVxFVojnh4eQIlTgcc8ch1y+D0F3Sk2aY/C9Qf49+TtTSG3M6YIP5wMzwDvqR/oSDE1kb4L/7K0la29hs6abbC5LfcJBLRTfNpTyoFuQrgDB4XciFENv+Yai091NC+4JixCgt9xS0Fi5Nw5N8iIuAX8Ze20W7kPvgNKJaoP0kHRMUeUzFPOzHmYJ/gc4hSsmPdcZJlc7WejPUfsKtu3rxnUb1VVPTZoWF31mdMkoRMu4uH4IB1xnc8DSuJFAK956NAKYVGBh8AYhD/7AVi6SzAGC8YqN4puWJJYqQFAKbAZIg8DdIOBKNJgINoivsP5SV9Qukv9AN+nKSj+OEyAYIb+HlaByQUi5RV1MbeDATTIlRmstgglg4XB6lFQQlaBYpNSQTziAx19H+JemVQyHMDK9p4N4pzWckwoishu37Hj7bqdIa6FskD5dh9AEKiPPSdCm9+9W6Co2iGEljgIaSauzRJaxg4L2SbiyFyTQBfXpQiH7xJvQdmFFWZtEc/Ls6LA8bU7M6YQFh9DwfOh2DpLdj0pIxbV4K/HuL9WnosYB/GO4zt2uLE33mSo0nZCluuDBWYjVQLWjFl7dEgGatu775jgsp0c808VLFafhWHEUVh9yPVwyahQDaoKAzp94qS5CaTTKegCwVJlimu74aUXXLVcUeSG+5BCTOqXA0J3b3te7BeNOfmL/uLDDz/StKLVEX7pyJH0jVU1B2J9usuxi8pkpEcLNhTJ+ntcAIIZBkyakhGeIPp4dOtWY1j8kOyJwKdC4Jd979/lr643IeV7CC2QnV50CBNVS5XyEwdMnmwM1DLaGRITh9ZGC7JiD6YBisN4BGvwE2H0UFhMEHRNlAHxARgMK9YZBuPZGPCQIYFZKDYYujMQj3EJfEuYrLdB7s4QVo/7pC1XRxYzm7gejAHk5rucw1wjQeMOhV7fDTMjjD/3gMJDOGhwGkbCWyPGhu8giPjR/GReOhJ6CKUITxDl7sycQDA5Cr4lr3WGuAb3xrOacWhF6CEQ5YG1a3X+HFuRiQHZJ6R6WC4mHXuHz57bobWnDRZVdUe2bHI9h41w87/2DUNSYVC59mS5GcWjW6jgO55BMMObjQMxBqr5CHwyN9wzbgL1K9veecuqEU1W9Bx6ksZILLo2Fo//KN6j98t/sX598w0pM9SmqnpS0u7S3hnBkGg65RfqhOYoMOAEFfAt0DThHt7AJoQYWEPUPZvIXQKRqFICHt/4W7/jbv2P/8VKYvFPiFjjNmBFSSEd3bzZSl7bI9yGoTNnmZakBBKoiDIZNH2aDeZBTU67+4tfYkKDI1iXmrhmcN1OXlsfa3mfMNq5BqOudKIq7+CGDZaqpnswzWDgVYLExHeA/R2WcON2UYVInETKd6gUBWm84XPm2e7Jd/zhH7m7n/gTM3yUDrPsm8wZWYaQiKlxXVxVkFgYi0BOjmzaZOc2Y3x2zuLptF+aSiYj4wfXtilE7WKURMIfrh9z9QRF4WlhCi6ED3k8kwOF6C1fKqsLXGchQzZhOcK668AXiVm9eN+xweoiVq7pF6tkAloCaxDk9ohz9Bs3QVq7h/n2R6QxYdAh02dpAPNMi57Y27T8+CpdpXMiAnG4oriHA6dMMz49tH6d8TZWl7LzjpQh6+ZxR6k1QHGAwoJdbiQvsbi5Cbi1Mx58JGhD/pu/Y+tCspEuMQCKczCsLN0OURcBxuP49o2N2UIPRaU9xsjJn7Buc0PvzGsfoXYF33lpYUMT+rMqiItkNBkXtj3Q7GXPAm0gAm6UDRGzCW3Vf+Jk+94JCSURSnwmioHwm3idWn72DAcKdVQ/zfUYCJQJCIQ8MEE0oG3fUWNsDwDWtHdu1d5VukpnCdd094plxuv9xV8gSVqusdwYCE52B5e2I4L32EadYCAL1dhRidV3tA8D1hOgw1jhPpYOGWYxsy49kdWzgkzxGelRc2UJeoospS43N1yXn43Q+M33XK4OwYecNuW7XYfqmpKi7gKKw+Xfj9K5o2dPLz+ASKSgDv4IN8zF8V8rDx0wq0/BR3YZIw8IUmA1k63t14Pgg/IwpEhYqYYvTdAiXPpIiqYjH4rAG80liJTS+NL86Lxcc0Mo1gBZWNQ2S4tepavUFgVB6m1u+3vvWZqPVDTxDWJT1FTAsywI64zgI4YYNLIWuAyVsvycm8IqaxRbXWNGlGXNwa63zcuIqWk5JHcDt2PglCkWl+B9zrO97B3r7WDBdr6jg28KT7AlxvZILPJSl+Luq986cqRVy9eu4N/Ys6i+Me0nPRfp73yHBKJy7DusbkM4CZYh+ASUuHHacOHnE2CjuCF8EDQlwTDgN4UhZpnHEVnvZVHgxjNsLrne7Vj8vtu1ZJEUS8qgUbbyaI0IfDGoBAYpFsGlIBhFBJV8KRqR87RXLXeVrlJItSdOui3vvGkluSzEwZ2sFb9a5aYMFp2VyXh0RPAdAgukp2mIGSAZOIJyxAnoJlW+Y4fVltAnr7hHqRmxbMGnjoLIPxWm7LgUBkrJim1+8w1zZ0Oh95F5z6uNRLydvhd5XurgtT/evG2/faEValfwy07WnpnXO3dv3OVvDYorvN66hiXpuT00EtFtyg9tGyiRLmypCgJ8QPkQnkCW8snJM8uOdSY9RMSSjjIfPvO0W/fCLyX8Gy1oQp0A6SC0XPsE0sizAcWfIlWH4DOI5N+pskM5WRQ+K1J6la5SSyJoR3XlVsFyWpCxvp+WaxTrbH37Tcv500WoM9YeBErZ9IfPPmOGjv4JbKAyWD/hUXiRoPah9WsNJVPFyrLlkEdBx1RsksMn7QjUh+Dz7e+9a+XCGDziAQSO9bM2Es9ZKdT99/Gcop/n9Bu4u2XuPps6lISlJ+sSt/UfWJdINMzz/fSkiPO7mAqQBsCHIYXWfUB/q5vnNYSWHCfaisAbOcnwYfhZXNrLBJ+A3MbXXnarn37KcpysTQY5TLzjTttnje43nc2T5xQVmr9EgI9sAAiCqiq+S70APht+WlsFKFfpKkEgxB1l72G9LEdP+hckiZBh98bccJNB/Y6IYB4Vlyt/8kOLdyHoGEcWErFmhApT4lkoA9qdgQgGT51u6DW0+AS3SdflFRaZAQyLvvDtt7z9hnXo0YkC90Cv6/aiEc877kXjb3gFRZuf/OCDdoNbHUrV0w89FC0/ebJfoqHuEV1pvOef3WyDB5BqMh8aKIKVRdhQCAg/2qqbIH24MISHAgGc2LPHbXz1JbftvXcMOqA0xtx4k+1tBryi4itbYXRELATCRwJa0aEVSIWGJFdPTf9hwSoroJHmzEYgV+kqhYR7ylbaZJSs++/kKQbt9yxfZm3Wgx1/J3UYcyJvv+2dt61xKwiXZhpUQdK9Z8MrL7mtciOObdtiFaF0kRo2d651gcLI4RZAXJdFYJSfEwujhNtkQcZtx5L3ZSjfthr97BoJCX1EqDwpp39rtKF8Q1lFXbuC32HEq3L37oifbpC68Xt6vpcfCj3EhcmjH922zbqiEvCDsK7d+w2wmn568bckcpIE34At5EjpZzfrC49Zo0ei/wQCz5VY9UZfNoNmEnSCKBRcsEstSoT0DDDuciZSMwSCLEXzKSJgK9YOv/dyJNAiDWCPyeJTWUkXX1LCoEUKb3A3ba1EB+XdEBF3fPC6mmpr2zb57ntljX0TVpQBpcKsX6CBDFWmYbFVaBwhlq7TxAb+NYVA4ZXukXLzQ+s3GKIwzzuLEGQ/nSr2U+mSvMaiDi1mh4LffdiwdNpPVeqjB3WtYElehoAZrDGvOnjQBi7MvZNzxNJTQMPKNgQ8m6hAwqchakoag26hrflNMAxWnO8HSqXF02YRGpF0IsEXlnmyqozsAhVkKBTgfpBGOWYTfaEJlBP22mOSzpUQipP79xoUpJkmzEFEGCVAEJWxuFKI8eV5EHbmDh+WxikYifMRfiLX+LMIzYWeO8YV60rtPQuy6K6D4eJeiQ+BBEKD1GFmSPfG87JwDFYt6NrdDA5+PlWALD2/4df/g5v5+S/qw551rqIVV0uqqwp67yFD+P0QKACkjDt75mSFjG5z2U4yLr4rj0S9PfVFdR/tatqCOtQMz2ze7C8s6HLGl/suzVWi0/cUOmcEOKyEF3iD4FHCix8dpiUIarC6iT5ulCKGhJDTl+7kvj22Wo4CCdyFbOK8aLadS5dYGgWrzSKO9uA/q7PQkKzVZk04kfwSKRfKTmkMcWL3HoP+rIc+H1TRHpE63CufjKYSQWzi3CrdsPTkelm8RLSXiScOckbKhJoEGMkTwupMCewnScwbzM96/CNietaQ2/oMGQZKehGqcxl7zsdK0C1vv60xCsY2hMQXgsJ2VqTXgPejr79BjO25rXJDibwDtcfffqfLAeJn/O82Se+TjSIox3eP0HgD90HjAPJkq/SRUiwUse1fu9qK1QgYEowOibEjks/cD5o+Qwqnj8kSm7Jseet1C+xR1BMWD3nOS+n9BiH97TpelOg9E9l+rKLMOKZt6lDwobLq6tSskvwjUS+yKxKPnpBgd5G0l2oY2AXDNDIaiXX1pOlYhGDaUe8BufOKiyzqn60xEWBWVx1YtcoCJtZzLFPHTu9w/P8VP/2J2yi/iKW69DEP65TbIgaI1AdWATeDJbR9hC5QRigbrOjhDetsMGHA9pTIuRKNGVirj8BSlGQLWtogUp0sDYbCmAMZCISEQBAFTBQngZiYZPr9E3jieSr3H3C1lScNCbEUlqW2gfbvgCkvEoFIsI6MNwxOAxFcKnxaEBfp2ECp+7aopmRAEPOh2ApLCwym11xb1pTn3FFWZgu8aF9NoOtCKT/ugTEnoNd3/AT59tebcqLPAzv35MtYjbr2uiCiLt7qDGF8opoT2sNVHT4iy+jbOabcc5+hXFYwEt8iFTdw0mQ3euH1zRqcEBRn2TeGkoVkloaGnzVW7LpDTT/oMsO7fiQSPaH5f0kX/b5w40s5Aw8feHKf6xBWdZrzP6g8ffremUOPJU8li9Mpf45gUb+M5TdBA9axaIJ20kw2N0aBD+uQKYpAELDaIZGC4wFojsHAojCAybs/+MCte/EFt/mNV8Xw+11Rz1Jrrzx4avPNGNojgnvA5DDuQHSWSD/MB4pgJRTZhcLSUlMWF4Jo/wTjk8ahNoGjtVV43A+KjT3TEBY0uQVDhYwQlgETJ1nEN7+4q40rz4KPGc/PQ7vbZxE0XBasAs8Cs5A+pXya9d7sEsNYomAMWktBoP75fmefl2uj0JM6BxYKIcZvRWGxwy3jCPPa2nLNsbVD05iTWiI6TQUaC69YYs0CHISMg/3lQDf7Vq60FtMIcdCCqpWxEvSmAQZGAORI/rzP6LFtKolzIcYF2EzbKsaXgB5BZRqObHrzNVsRN2z2XFndmR0qGsaK6lN8eJqngGbpEUHr9KFyPek7ARIgbb3ptZfd7uXLLJ3Nij+Wh4dzQuyLFa6VGluC5SAB+B0UwG49pLtPyxBA4Rj4npf0otFF+fH4q3+yY//WshaddtqiczJ58/J65KYa66Zq0O4RI3XV7cJJPHng0+nhSMlhwblhKvmI7NccO6730800J5Yb+EQ7IywBPeyIqtI+mDbatNZiOSodeibfdY8Jb2eEHkLgWIdugZb1a8VYpYY4KJLg6vhuiAIKquM6gc4RMQSYxtYuaDwINpoCbMGkLLpgcokWI8QcCHGFlADKEz+QmgMfBSGIixDRzw1GQZnE8wslJHEJZdJiKjwj/i++6GkhAfrWMZagG37a3xJWc7v0Ge4v6KWn7/BTwszvdXod4WK/OnzUU8fLzT0KmqseMSgM8kJRI+S8zjW4flKuCEEqUBSLUWhOgZXPKeQ13bPmg3PSJkqDY2WoLCnlHIwVc9ta4IzPYZFx2/K7FNsClzCf/XEJ1wwYflJ+84Q77pT1nWLoxXakEboYPG2GwXPc1I4Iocc1WPnTH9uae6wzz41go1DgPQR3/YvPW7CwoHsPu2bL7crov4CxgnABGFMIJUtr75BnQjQt4p88Deleqfe1iyqqm/rmd0TnJPgLexaUpBLpBRLz23SxJswdiLLgqjQdwTQEP/TZgd601YK5gOoGXTLCT24yzJUSAEH7ssyWJazCsdZnn24p+FkwCBYDBYOG7EjrM6A5spJBf7WTBuG6ywKxvJb+Z0e3bdYjOEcLY1ZFfVwiElt/+pSLeLYm2tYiYMWwZtnEONCUAyjH86Eg2IaK0kwEHCsBOmL3HZaABvXYaXNVqJkAFqMEWO9OOghBoPFirtwpKiNxD6iCRLhrhQIQVmtGqjHmXCf37NXP3bLSuyxYRC05zE/rK4QB68398DrfAU2gmKzJxpk6G3sUNdHvUirShg63Aim2FeMemSOaobB5CudlHoDoKCAsImNPSoy8dh9ruXbArCMrO7PRCHUd5ifLKsNTpIrZOi3bHz5fArWAIoDUQ2bNNb+eeyIav033SGqYehKi7SGvtkUIIi3Z1vzi56Ycu/bpZ64ZqK6L5gWUAs/SvBS+YNsuDBntsbObxYi9LW3IONOshRJ2iPkk7rPmlzr/4aA7VTbvU0efdt4R/bN2cXVNoDU6Qeck+Hf1Hew3JhsG+Glvtm4Vix8Qg6MDSEg6DQZmFxUIwa+rrDKLQ+PIbmKQ7BsHju6RliQWQKXfnMced5PuvkeMUmEMi/XmXMDiTYL/J/fvt3MiyO0R12DxA0K0b9Uqs47U8cNkREphcLavIpLLQHcWArdFRN6pvcYKAu+oXiR4SS/CbMuPFWXZMUJDTKSnfHpcILYmo5MMgkwRFIoEdIA15TkSskYwKoqMtdkIJBY8UddgAgfjspKM8cUPRqhAX+SAe+v5EFCE1Q4xJJYZgeWnHVKKJQMkwLo+veVMsbALkASUhh7W30Df5dwsn6YIi33icU+sX+KObaY4iNvgFoBY6BFI7QTPn6yrt/sePGOGG37NfMvk4NtSvsq9YygQbgjLy5oOBAgXkPbp8Bf30VHv+o6Ic2NgjmzaYM876c677dogkK3vvGUohNw7PNGZLb8PCFGue+F5QyXzHv+am/PFLxlkJzbDvPH8oCI9gP3eX24c9QC2023Ic5J6rst6AKw8aemwXgCjSOoP19C66GZkjW9y4MiJt970IjnvLq6qar4sth06J8F/89ixxDXdu6TExXTj6SUllaOD/hzG1fhkdGRlolliy+IGCIgOrDwpyEL6LjtCikAACWFSliSyzpmqOxptwCj4kEAn9kWnfRHLGpmUzmwWiTvBpGJlEXR8JRga3x6FAITCLw87uXSEItojhgD/GqsKJCX6TISfFYxYOZggLoUFfOWZ+k2caEoIK40A0d+AQg+UE/cNCinsEXQzsnXYuXlmTYnwYw1xLfDBYRqKOfC7aX2GwsEKVerZzN1Ciehv/E6sP/4oqIGgGffEgQ9LQUngowd7IFgaVdc5JYiOCxBmGRhDu7bOQ/qRCDTKGWVsTTwE80FWNJ1g3QSCSh6acxIAZSlqgA6EUHRd2kfhDuLSwDeMGY0rWMjCHDOWjGkoRNlxonMlXCms8w4dxBporkGTVpS1BZE1N6SD4cOwZVmbpOenSG31z592R7dssczU7Ecfs30mSA3SEAYEwJp5yn1xX2uEhEAsKNZstzUlucEVaBT/lA4dYmMHMca4v5T+Ek+x75jc0BMzUieWO+7k30fisZ/n9IitKTtU0emlqOck+NDMwi6ncuN5RyIxV+48n+Q6tYQ2G+ghAktEqrEiWDM0FJod64WgwSQEAcPoPIzGhPfIWJ8wys2g4ovvXw3c3W2+KBYK4cB/YsNH3IaOhNUsoZgFC4kF1liaxQKSYe1hZiAp98Ca6c7GEVoSTIywAJO7iPlxIQjMYf1YghkG5FBiMPrAKUGJJoinSuOCUGANinQPPBPpQJ4PxcUqRZRlXmGxCRLQubCHLHBpL4v+EyxjnElVAvETDXUG41EWRP1BS5WyysBIBJR7xUIF8YFqc4WwOKyK5BlY640vj9VC2TB3BCFpoYbwMEZAcwSa8QWC99DzAo1RoCgrFB/Pdzb15ts5CXIx/7g63DONJLk/FANokTXv5LYJxtKcAlcBP59zc5xrt52QeA4WgeEr417RZJO18DwbadTDcimoK2GPvs6UdiOUQHDr1Ctly7kIyrLDL1taUb/C87DYp66mypQxc8dnGKOwexPpSsYZXkcp9B1Nm/nAYHIOMgAoQvgIIxmYS1ev3zcLkTwbiXjP5eTHlj/54a6OW0Zn0Tlz+bKamuT7FRVH75swZWtdbXVPP+2P9pxvC/6ZSBiZKD5My0OacIr5aCDAIMD4Xfv0NmEMCUYnDQJigDkPb9xoDxvW2cNk1O6PXnijWQo2NkCbGiNkIFF7ZEym88PspEOAuzAmMQeEAGZDMOkUjE/ekTIB1sNICAk1DDhvCANoh9ZhWOKumkQTAjEwY4I1BsEgYASMiNqi5MgjE7kmtkEaDwjdkphsrDJpUTIbwF+KO0hLYmVRWviL1DkAl4GL3FcXjTOBtTMSbO4VQeSZ+QydW7DeCH9j/RnzQ4nIc08sjbYYRV6u69Z3gCkfmJJrcH9dpHixlFhurDAxGevJJyHl3CgEeKE5ebYZCsqFgCrWnM8gyNRdIPwWTNS8dte5sbw8H8oCPx/XAIQkfGlChIEBHWjoDcG0R2QmOAdtqqiLYB8HFuDgP7NF9cbXXrFaDwJxuDadIdwsFoXBOxglFqehgIlj8Iylw4aaH0+AGtTC4hw68AyYMNGaqerh7TwYAYq2eHbiO6RzmXDmg1WqWHvcYBQF48W39LNRgv9hvLDwu9GHH1v85NPPtd+zvRU6P/Omay/s4uefqUs9IGmdKzEpYAKMNAAIBUKMbw7jw7T0LcPKE8RCo+Gjt0x30R+cnvtsF4zWhIFYGDHj84+aoBCAWvfic5bTRVMOYo2yFMhHmeyjhBWmbRHNDU8ItloEmki//H2Ux+7lH1gcAKFsGZBrSUwWOXX2RbfqOllCLBavk1Yjug6TIpAIHn47AU+EDIZhYwyCPigLot3AaKjvuAn2+c4Q2h9m4Bz4+PiMICGqF8mVEy9BMBFaLBhBVJZJ8xkURFFJqYR2gM0P75lPP2K0/c6iEeICfUaNtWInhLubDj5bXIqS6W39ElGarQt5KyQLyRiV79llLiBKGwWLomBLtmNyuVAMozXfuHsoYcbWirGkTEsH///tnQd4VeeZ50+590pCoiNTTW8G04xtcAkY947txE6mJJNks5nZZMrOzszzZGZ3HocpmZ3JzrObzeaZycykOsXGFRt3O6YajA2YJnoTRYCECkKo3XvO/n/vuUdcCwkEiGZ47YukW8495ztv+b/1GyYLmufUMaNO7gUWEkuLm3iqeA9j2HATq4Sspn72CRNClAXxktXzXjQ0Nf6++60ArQNXYkLKHniMIseI4HujQBj8wtxJ9pGkBP36x7/gDM129HFs+IBSYC1Y9kjRvH0Kv4jBWHt7lwJDE7gfK5992tmlY8I3uSlFyVtK7zmWSQcrE1u27VxYXn7KvH1rOiPBl5C77/Tr3TXdlHlAf07QZeDrG8EE3GCsHFFo8q5oeCwufiv+KdYaYTMNnkNcLAUg+N1jbrvNuUECz37p+K8sQsmbr9uxR0mTTn54tjFlW/nftghrBjNRTkz0ligzkXCsJ8LAYoMwSF3FVrQ9ImCHv2wQUZ8hggs8RXPjUsDQ7CoUl1tCWDYsA4EfvhNh4n3AuarSUvs+3JhToY2TEhYBhSBlgOW238UwBKk4R4vMyx0g0IrbhWtF4AwYD3PhBpBGRZEQVyD2AcNxPBRNpMDzDcKe7nnyfmoRULzAfwQmhu3ER7CWCCPNMOzToGftOZQilYzV4pmKHduMN2iTRdCA5hiX9nb4gSeJlK9//TVLV7Jp67AbpxsK3a3nuX9A6Osee9zSqLH7eTLCBSXQ9sEvn7LvHX/XPc7IW2cIxhebEq8VsgNdsUYoJNwa7kFbxPuZ2c99sW5U8SHyw3XvWPa+s/rF501Z8VyuchUrE9SrlM5dXJ3xtq6orDw/gj9Hj9sG5Ydhc3K0IOVoHeQTKhchQkCx/H1GjJBl7W+MyAIg8ASyqPRDwLgJMcEAwFngDgJPZJvBHPhl7NJCRJko7Ph77zchIQDTIWuTJRAGkW+gOF1Y+MMInEFm+V9YfNwIFpvcv5Uft3F887X0IGiG9sd69ZO2hhHR6vQiIFS51wYRpELAGMqAUuDY5v4I5kbxB7buptMw2SEmPBkRM9i5fJkpKBSw5cOlZMjT15Qx4GGHoTKUKsFGcvMIOIqXe0S+f/fKDw1Z4SLEzNuaCTtCGAGUOmOqga0IBAGuGPHhIuDS0euAMcCdYH15pAoK5ZZRHzDA1pSRbKAq/kaISW22pYRwx1Dw61571XiRibgjb77V0CaVhZsXkFqssso52mNReqci4PfWRYucta++bC4aLgPIzRBXUVchptH2E0FGQcHnWlRz+0A2rYlafdaeYB78g7KA4IeVz851SrX+uDPx2nOVvtZeTlnG9/0VybzEiwX9Bh88Wd99e3SmUN9ZWHa0+fZ+fUMJUSpwwiKpV3bU5gzZiN9q+NlSmMAUKaJYmwHzoqKSSltIrF/MSMBcIDj+JEUu+DfU6UM0Skye/aj5YQhahyFmK4KpCyV0RNqpsuM84sg5EJ+FJsdNJJvxYflSFAhEa4JRUAzAfF8IgJJj89Ek/F11/pHQHz8/lCDWDuUCFCRWwflzbFwE5rntlXDa9GJZZ86Pc8EPjRRC9N6OUbQVFi4RCIs9EFAAKB3uCxtuoOD4O1I60VZbRONJoSGIIAS2DSvs2cN8+DjoeipCyLlGhIo+jIObN9scevxV+sux8rg0jKdGgUKk2DgP8usINzEZQxla1yguMdD4BOSC5U5rTUYJGbS3zx4xAApl2O+OtR0uuE0wD3eItOPGd9424Rwg35s6Ea73VER5NJtgUISDYRgz6w7nmjvv0u+7LYrPEA/GdBEjQLmQScLXJ5bUX6g3DtjFBDIk7sB6MXXXULHuMZ/bvmyZ1QWQGrV7r3WSbEnenerAcQ/IOCz1E6mXG5y8Jd9ZufKMhkqeseBDj0294WDmWC0F1weFPzgxqisinCYiyEeKiJtWjIYXLDctLogEdCPQhbVFiGIh5nUCN6tfeNY0do/+A20K6dTPCo6Nlw9MYOQsKU/fh3DWyUckN87ILhN++d78ZLurffpu0mycW8yIucT5osRQVvicMC1+r2UGjKE/qZRQglg8kA5lubGLgtVDGcEkm999Rzd9ifmPWAxSZQgsFXgIKbCUqDoKk6IeshLiDDsOFK8h3w2aQXmAaLBKTD7ivTAYkJ3IPVYoRmcEDYdMvdFQFuiHgCy+a+8hw00YDYHovbwf5RG5c01RoE2CTlwDRAGSoC0av5WGkpK33jAXjbw876N8lcAdAyYglBubVjAiHaXAngqs4/Fria6L6DtuFdAfBQUiZN1aE0qE9zHchYzNNXfcZVAcoQcFbXjrTXNzGPOO4FJOfCrierm2D375c3MdQJvTfudLdp8/kmWm5Ra+HS4Bjt040oWkLvuNHWsINjeeRbCRydIoR2ZWEriMrxd+XP3SC/Y6a2y8BLb3PPa6XyMc9FKen//rLv0HLPib1as/uVfcadBZCf4b27Zl3iuvPDir38DtYp98Wf9bXCe0leRCuBQYEOHpMWCQLQqEhsUPwh+iOYUbmQttgTYsJGWU1wrWo607q7Q2JiAZrgbnQX01N7eod7FZfmAkN4pJq1RLwYhtbYPMNVoAT74rlXYUgQBTgbKxNYspkJAA68j19xo81CxAfLNRhAhXJtNslgALjAXEHdmzeqUxAVYTv5asREXpLoO7KCYgMswet+6aYOrBtTEvDhTCdyHECAqlr/jYKB6GRmJ9e/QbYEwKWuGcUMa4VeSmDZFJ6WGZQC3cL/xcFBJCTrB2h9aP4hcKY6hFL3nzDUHiBeY2UD/BeYLkpj7xefnE95pyhVAEoJIVv/qFKanh06fL1x7fsi4Q14LS27Z0kQkuNR4jZVlza0Fi4r1s+Ml8PFKnNMZgTbl+lDOWnp2O+by13+bEYE5GwHriBCufn2sR+WvvfcDWFci/8e03jGeue+xzhqxIozJVl7UmUGkxCNBf9lxR2lwHRq2rFCyBzFgpgITJ+VMQRAqQz8RyJOPaJOOzxs/L//e/3bJ9+bulpSffeOIUdFaCH9NtxcXdm5sb7pS/P1MaKb/FBumk0W4wJ8JPNVkciGExgMlAUgIjROdjq4rQYJHRlKR9ztbfbY+AkQgIRP8+QonF5kbC/MBxpqAAG5k2ZAoq62/FxI1B0Lku0mPRdtxRIDEXhnJzYSAyE/vWr9F393DYXBI4y/thzu5SLgglyhI0RPUbWt+GN1QcljIotZQg0W6zdvocgoXCYXddHhQMUfxChSPFMaQRaw7sNwiJdcZ1ADfyfQiPKQudH11knD/QmPfi82NdUVZlsqDkwHngl+KO4ApgschuUPyC1abI5MiBg+ar23eR85ePS4Xi5Ec/60x55HO2hhC9CcRulv74RxZnYBLN+LvvFV8c97VZc+bSUV6LS9ZvtJTRlKkRNNe15xIKCWi/8a3X5SsnnYkPP2JbWhOgZAsrqt9w4fDpscytA8vtEYgVZcvQDNwjhmGgpDh/EA3XM1nfxeQo1uODXz3lbFn0nt17ix3kCD2EEiPlB9oaIOWBwo+JFDbKhHU2gc9+LvtpIXyvKZnyFy4srzqxif80qZMEv0tRkA4myw/6jOzccUwD6eSbtHhwF1aFGmSsOZCdSD+lqtSUU4iCIMafYeF4dNyvPQPS9wABibwyNx3GAALDWNwQhB+BpcAibodEyBGaXEJRkS0gyAMcrxKUhDlQWLHvBsGEvE6VFpuF8h5ew4ogyBwbZME6UEmHBbDUqKwEAooggVDIlICCYCziDMQmKBZC+fhJLb+OiUthFlrXRTaBn3HeHuEmV4//f6y60p7jNWoZiCgT5cdn5fuwoiAwrg2Xx7ruhIiI25A6ZBALjSkoAkq2qR8geMo5s47Dpk2zGYoTH3jYCrDwrVGy+MrrXnvF0nj0nV97/4N2XTFRWARkJ/YBmiHqTpsq59Ca6FAk0k4MgVjSmJmzWsperf5er5H6G3zddc4owf6OCj2E2/KxoHetro/YDMFG4gSWypVBQ1mNE4qBV0E8616db/eDHD7WHl6PCYSDX09BGm4rFaixUQMF8D108HE/Yr6HcziCxMcX5N/j+d6biyqq252e21HqHMHvXuwFYRppGJsJQ/JgmEUzJDA2MBGmgNg9J869A5ERGiAtlpScs1my80icB8IJ7CNwBMwGRpsFFgTuNWSwhB8ov9ep2LXLrgNlgKDnwnluFILLtQHTassPmgXAYnNzk2IMBJNgJxFumkGo2aeoCIGDiRAW0mswJsqIgBJBNwvw6Xe+DwYDQpJGIpAEOsHqxMVCMD4oBgHhXFBsuB+gF1AXD1wXfuJTs95YJV4nmMlnuA58fo6F8jO/VYKOK2CZiyFDLQDL6ygk/F6yG/xuKT8dD8VJExJDLIi+c69BC1tkvRGOTe++Y2gFVHf9E18wQeFc8PnxzS3GIdiM4qEQDEHBPcslXBwQI8Na2M8Od2LcnXfL0t+gzzGGek2EFqRgKaTB3+ecT4dAPNQA4MoxRAP+5Z5ybmRFaJRirRmVRaMZa0C0H1ciCvBGxHUg3CgM1o523Nh95ZpL3nrTCokwPnGxji6BgDmXwujsA1Iir0sJL1hUoQs6S+ocwf+jymZ/d/8apznwdYFJnamOC1SxWfwm/FgqLA9MTSMJATZgLkyJZcNi8DcMfCGIm0DBC1Zyn+XmyyI0IB++99XRRpvAXxgMS40QA9XZOowLhbhOPtN7yDCDqRYxF3Onm6Jtw/CrLUrdf4BzpOyA+cC7P1xh1h/GweqSZ0e4uw+ICms4Nq4Sab+4InLcXXc7AydObkEeeIEcn0Ajz6FACdDhS7OeUcAp2kQTP5QCHfs9fsTPSbh5H++3QKfuFUqEElcsPgqvNQKrr62x9BgwHwUPqiG4RfyAcdIUAuHi7Fi+1Fk59xmz8vjAuCukuSY/8pis5j0mtPAB60AakbVGQEbefIsdI9fFQojgJyo8mYFPLpwg2iT59GxtZRtR6D6te/UVE3qgPYVgKLPTJXpDOC9QCmvKdQ2bfpOtA0obdwjlQ20BDUuTZz8i5XOXVZvmErUrIBgCtWNm3mboF35BeRH0ZZed/evW2Y7PcfpOVK/3HBJs2CJ0vNBLJJ9KNARbF9bUnPWmkJ0i+AsXOuFtBw7XFYzsv8kNMh+Fvr9PtrAoCMOhEgmaeEwTAi+BmVSJwVgsHg/gKoEiLCQWp7MDeR0la9bRecHkMCewDGHlOW4k5w2MgdGZh84NghlaoxSetyDhwKvtdxgDC0Z6BugHFKTkFjiL/42Pi3BjwfHxKVPFlyeXHglbwqLtwHWsMVVmbEZyqt1vzwchgBHjM8jUNQtOlRpuAAKP8rNqxorDgrGLhQzKDdkg1EDy6x5/wpQZQoHLQBCO4h4CfdS/txV1J9UKYsJdwNUYc8edzrX33C9FFTVGbVm80Co8AZ0TH5ytY91kMZczIXiC9m7LKAgNcm4EDJmmA+qr3L3T2bViucOmGyg6ioHodITnY0K4SY2yFoz3oqoyVmQEc1e/9LwVExFbMcWa/ax4pdxLJp7387v8S5dU4Yuz+vbf+pU1azplEmunCD7EjK9391fU3/bN/1qeXrP6Kpm8W6WaEfzYHBLSdOpgZgkTgk+OkwXC+qPFicRarbYExkpXj6/deSNgKsJMA0yVfHXSK5br1w0nCMkW0AQAsVhY7Op9e8z6gwxy/Tl+B07HBUIoE4JeMDbWEWSBFqmXsrP8tRTBTV/8stWQx1C6SJ+NSm4j2I01ppGH9BSKJff7LhSh0FFKOhnzaek3ID1FeXDvwVHrMelElN1eIRuyASjKAePHO4OnTLWA6qFt2w3twBMIBpF90Eqc8owJAdq3dq3z8fyXTBBRlMB31ox4Am3c6+a/Ynl1MjTUfRBAi7tET0VcB2O3dq9cab0KFIihlEA8+Oc05RA7AR1dNXykITJDRN17GNKgnZfCpE8EgHWPCQxSoAWCYqp0KmsoUPwoQxp9mFHIWra6p7Kd4fuel/fOnE2bdv/sDAp12qNOE/yYFi5cGNzaq/sYSfJdbhi2hCxNA2oRYHhuNj6stejiB+k1IDCLiwYE0nLjj3d2nV/C98XC4/cC64FwWGsYARiMT422Tzc3WqkuwSWivygwXJeYuGZgOz4glprXYHqcNiboQPj2EOmhSQ/NtuMj7PYZrRGMhbIhEISVwd/F326NMi4UUb7M+TJii2Aj+XGQURR3IEDa3xQX1YhMmq0u26e/+9heCr0lJDa5RwoVpED/P8oNdyXuXouJYitaVKkHICbCWhDgHHTtRNt7DhSG1SRGg8tGYQ7NMR3tfYDwwdk8gyAb2RmMEOjEFLjug20SK/4EhUUNVV2lrPrrOobreqKxYNzvmBBkZhUw1Yf4BEgIYxe9GNrzq+e9YO6e5eyRER5ZCp2QDP4Kr6F5+eJawadOpE4XfGhmnx5Xh64zSX7uCMP5MWUvDEgP4XPhXxK0IgBGdJuoN7vpRlH+jm+q0dmE1kYI0fZEvw/KDyMyzGBLhJLoO623BN/w82zKkN5nrapiDKtnz7l0mAUBoMQU5GCBtS4FpkCw8OzAaoU2WUblus1nF1LA9UEBRAG14pb3XAzEeaK0EXIeIBNTcmJ0lFN8/4j2sz4gKmoHmFNPhx9z7rhu4gIo2lyLh+AAf0lXUvmHcIMCh90w3eIcfB9zBggubl74GyuyIfg2dtYd5gp1FBERm8AV27VihQR+vQUXic0Q2Kss3WXpVa4FX5+AJKlDJumAyLgeFBfWvDWvghRBHxg7kAdlubFgExxkzBwFTnRKWqBYr/Fqy1m77kEvDN8Lk8GqJdUSjE6kcyJVM/r3aQ7TToEbZkbJuBHa9PSTi5IsRKkmhJ+f9OxbTbwuHCZH+BEiesRhhI5UVp1L4qYCWf2kbxq6fNdOO29mpiOEBJXQ+qSp9gr6wzDcQLqsSFnGNzQmrh8LguYnmAYsxooDk/Oy6OfTSMQ6cGcoWKERh+IgFB5K9IQ6DVlD6j8onsI33vDG63K79jj9pCAmyGcnW0CnZZXchq2LFjqbF0T7yI2/9wEbo0VMpqOEcgFB0AS2bckSQy9sn4VrBzK1HD4jz2WMqDshXkGMAYPAvUeBt0Wk5KirADmQWqQgyq5T10aci8Ey7KxDbMuej+47YpLRP00ynNWu670jR3j+lBtu2ciYe97QWXROBP/2cROPSY3t1c0u1S3fF3rOMUl+ni7OcDCQhqEOWHfKEeNGB4i0Dz7T/vUbDPpbvXwOfL4QhKAypgnfDh8VRrCpMIJ6+JJo+2gq0ECHoRtUj8Eo5J9p88UqtEdYCW68+YWfUqGHUOysI+iAn62tYy4dqSi35iyEg7gAnY4TH3zYGf2ZGU4PuQ7UF5SuWe2sfn6upQjxq6/77BOGmjrqz0PcH4SQc2Gic+nKj5yyTSXmu0944CFn9MzbdV/HSGkloxSjBBm3jtHZoDF23EEB5CI7CFfVahCEROBtUndxBoY4BX79h8/8yjIPpGlZGzuC69Tr9/Wu57/qJhPz3dB5JpN3bO2fLvrorKr02qJzIvh0C/WbddfRvhXVu9NepsRpyvTQMo8VkInyKSyUNB818lh+RmGhpfH3uQl5RYXoA+vII+jTYwDdfRcW3iKcxCWwBJwLCoCcLFuEAcURfvL+WH9cFGID1J8zdBKoR3QYBHM5EwISP1oTwV3WlJw8Fp7qwC49e1hHHUU3WEysK2PGKJTZtniB3Kk8s/74+sSLcv3rUxEZJvZZZHQWgVoQF+lZoDxWGuUENMcvp+KUhiBcLZQ4cQtQC5N4eV8ucR30+aMkcHfITrBxBtcMUqRmhZp/hnjwvXE6mBWRSZfMex8n8/N+mfTDtxLJrru+s6m0Pjpy59I5EXyoRNBkYXl5/ZKK6sO39ug6VVd1s+eEPWK8gpZjIYBEpIQo0WVBETDSV0DAeGILgxrJ+QIXO5OiiLSQh5BFR4JlKCX8dNJGtLqitKr2lFr6DRiIAsDvxF8l8ENgqK6SQRt6j2AruXjdWGOek1m8y4lYfwZtUPILUjq0ebOYg2m0Yyz/PkSuAbGgaDzVB1bWSoScrAsdm0TJ4ZvcYqqOEKPgyZ+T68e/JwuBH46CZqt2SrWpLO09dIjNDrTCJWodpGCw4EOvZwecvsbHMSH0fI5YhOd6Fuy0tuGsoiN4SAqSXgL8f1OCOZ9P0JPtOlsLirq99uS6rVvOZMBGR+mcc9+TM51E5kjXafr1el3+Jx12XTjlneSxCZpF47AG2oIQJGPmPoGP8u07DCohTOYPdRKROweSo30JxuGXdySTQPoOJqBSDsVVsWOrdXyRQwYCcp4EroD/uC3EK/D9q/fucerkT2JtuOEwKwog9+ZfDmT9B4LY9CNgXfHjKa2luIXiLoJzo26dacFVKiXxgwnuMXWHlChVeOTtLWp/OtkNWR06Gm3tZVxwGaiwZF49NQc0Tw2efJ3xHw1RWH/4k0AuhVkELXEruK9xXComjAg1CgzQ4DNkaag2jInYALGIlXOfthmLnAyKBUItcKQQReB6GxKJ5KL3DlWU2YvniM654LOzx4xevXq4bjg4CMIRoa4y0n+sbwT7SIsdPcR+YElLVcUBPfw10j31NVUGmVl4rGpnWUsKZOgOo2qKklMgOkMsO6JcOG9uPlaia3Ff+zy+P5FgWmZJ/YFa8BexEKS3iGlQFETbLcUctLWCYnAd+GnrouN+KknWELRnvQzyk8ltU7a7XdCelKYJ830PWhrOKhZFBPRI3xEEYyNR8vb43jTanG7QlyGfZBVqpWzwwbnHZEpIH9IvEs+0Z6rTiOk3mSDjpzNKi3Mn+0QcivveFoH+2BmIcmzqE1BKsWJgpuGmd95yPpr7jMUszLAfVxo6umRez4aeu0O+/esFYa933q3Yf04gfkznBW8+MmZgZVNTUKlb3+x5foMEl+EB4HZz3PFwiKAC7WF8/DnL7/MGLTYBIaAyUV6ExNopO0E+8AnR/KAK9r1Dw3NDiDd01JIgsJRfUtBBAQpDM7FgRIOJTxCYREHgH2Iprho92gJ+zJmjlpwAEBYt3VDv+EIL5gbkWJJPA5Euwx0qJUIv/5x6fdaaDkVaZEnN0aNPeTFBTiAxOXkgMak8Rk7TCku5LIL6iQKZDhLfT/qMoFo0jWivBZhBZxgbSxtu2WyKgXw8Mx4xMJwnu0FjvaPakhO/GwMCYqHaEteD/Rpj/sGd3bZ4kbPq+efMVUEBwWOwr5RIo+v7ByUTJXpulZtIPOsEidfmbN0QDWE8h3ReBP+tveX19w3odqgp8DclvMTHcoASYZgZ6IVO5PNL2NGwNopYN4A8NX4y1p5FIoCS37XIgj8U0ujNdhPOVvq5sZZN0GGwPHRiVQmG0aFGAQ8wvT0Nn0ucI8eh4o9YRL5QCXEDqsCoI8c/ZWSU5eJxZ6Qg6CtHYWB5CASyvRRVgigB6suJD4CATqcA5WIhfF0guTWlSMhAVUBgGlC0WA4pXBppGEQJGiIwyv0vl3/MAA3aVtmNp6j4Kmf4tGm2h525TTIArHVHiYg5rhg9IrhioAxmBTDdCReP9cYfP1Z12AJt9Itwz0AEIJBiWXmMAGlI/HUQXGulzCgzXEU+N2DcOFMQKBOI4+yRcl/5zNOGXKgHiBUHXCWwn9bxStxU8sdC/fOES95P5RXuOZe+fUznRfChdw/VNCyurDnwh3f8ye4DBz6eIMae7Dlhz9xgH8MqYJhj1TUSimKD0GhOqriwmtzIWPgJwkSplLOzjlhla5b56MMWlEGDiOXqZZlxNzoaVCQuQYUXqT+UBgIAU9HMAVphuCLWD38R/5XZe2QBLF0pTgAGUyTC6C3SR1Qxcq3EDvgcRHCwdVXbhSbOjaIWFByVjFTogWaAylhMethR5sRFBsuS0q1H5Z2NOpPAYWmxhlbaWlpqVX5MubFNKyVwILwzsfIEjbe9T7XfMkNitC7jPjDXAMUMz/ETniI3j7vJvaK6kIi81VjofNnhiAAi55VLxClADyg4lDouQtxnwr3HPQHeM9YbHx+lERuSSPD103W3+oWpp/6+ZOeHiyuP1J4PoYfOOwc9Pv4q/8D+Pbc4QTBZEJ/99lvIhF+WDgEh2ht1mPXL+tyuWUi0KEJEIIXXQQOnYwVyCaZjIOUHv/qFpRYnP/KoGO16C/TQMw1TEIjihsfooyPE+XLeuCxYdwtQSSCw6ggzO6ZYm60QB9VfRIyxFPiRWAtqxrF4bPTBeQBL8UOxGIzwYm0ITAEbsZT20PfCTMZWHUApp0ViYhiZe0MNO8FJxqNRa24bfmY71MhL71m92gZfoLh4P9aSfDdtqsOn3SxYPdhcLHxiBINOvO1CA2ylRSccNfzX3Hm3NdaAns5E4GMidsDkHDalwPKjSLr2vcqpK68wJDVQaz5ELgZt1yhd5i1ArDEuIJCf7AJIg3uVS/BGvAc+k3Ro3EH4Y6KhZx1Te5592oLXdm9yjmGcxNxM+fUpN/Gb28ZPLD+ToZlnSp3MIR2jv7pm6OywofkbQSa4O9J7OQST6Qd172PFAFMf/7yN046tLsx0QEzGuCw6rmzOWTYYdFqk72G3VCamEJSZ8tnHnWm/9bvWVVa2aZNNldn07luWKyZPTI81ud4zKZfFIhL8219S4rB7Lx1doIM4hUSDBxkNqwLTHUG5mVAdOGjwmDp1rBKCj8Wgp5+SZj7DbDfSXVgaMh+gFrYnZwsymPVMERHKhLWmgi5DsZUYnX4EzgvLTpqVa8JNQVBQNvQWAI3xmalfB8KDbkx4td7MzUNRMHR0/4YNsr67TaGQLqMTr98115gi7CjCaos4byg2InT8Lfq3fzXFxO61Uz/3hPXo02PPvZz+xd8TArnJho/YtKFNG22z0KuFNFBWVFe2JhAYQVoKfvrIBaHysptcw5hoFqLen3w9gUyotcuICghcd6/rJ57uVZT87p+v3VGud7QShnNHF0Tw/37atX3rK2vvk+DP1o0fo6cSYrM+ThB2EyeYWuQGwkhjb7/Dmf67X9KNuL7FvyIog0ZFcCn2gWnQzKdD1N4v+9mPbFZcv7HjnNv/8E+s8w0mJaC04Affd7YuXWTfaR12YmjGelNMAjzviO+fS1wPfeIEgoCTDNJkDBeRZEZFcXygJaOW2dQydju4VnapJSJ99HC5pbzYzw6XACGEYXFLIIQ9kVdgKAjFSdyB/fpwl9jTwE/oIWvL+2KFQHqLQR/RwA9Zc50jEJk4h80BkGVv2T6LwJSuG8Hk+LhaCGqRoHhhH372iXbzkeKJFSRCwvUyr598OZWNzCpAWfUdOdJhIwlSuCgukMCZojfWF8hdKUGLsi3j7BpRWB/PezG71dUh59avfd0q/Kytd/7L5m7c/sd/asU4nDOuZuPROqsYpeCqdYaHIDSFP8wCwAVgKg/9CTE32EYYz821KbnM95Mfb2tm/OK6dbLwh5zQq5PYV/ue956bynvR37htzRw9kT3EeaELIvhS8u63x47pnw6bhwukDnXDYJQg9aNiiPFeGFpdP5bAcqhiirHS1OymM3Dctca4kE1fYRil/HM34Qu2TbBA0akYBwaB+T74xc8swkys4DNf+32r8eZGU1ixXs8v/fG/6bsFU6X5sRxE6hEwGGTsHXc5V0tJnIn1h5jia76/XBasA11gQF+uCbfC5v4NGCDr2V8KYaAxcvxdwHxcEYQeJrWxWmJUBAx3hW28OA7lqLgpCBkLbv9pYY8zIUfTP7ym97DmZFfsfwkMU3ZBDChC1jyZT8Yhqj60TIsE1R7dupt7Ep9fk9wUi1Po2oikEy9B2THsk4wMMRAUJx2HKLuTbThxOgSawMoyLx93gg0s6fiD8OvpeV/57DOmVGd87Q8sALvx7TctVUjqbfoXv2ybWpyMf+ANqjVJxeLKXT3lOos/2HqKQEHMzFuj80A5cB9iF4FKVL3xsJtILtZzr4RhsF+f2+n7XXbOKSnplB7706FPOi7nieZIvS08fLh28eGq0jtuv2tTcKAsP8g0sxXX1THWYTERfvxwAiMoAev8khCwmDyAuuTCKQQBdmIlYUL8s/YI35hc6qrn55qFI0006eFHogCbCJ9z5XPPOHs//tg6yNjAg+oxrGjVvj1mNWx2oLT96ZSI5hLnDixHACgIQbkhQHSwMZ8QFMA1RYGmSDnwvQzdJDbAubB/Hf4zpapEvMk/M8+QwiEGQXBsztM2BpFwYZ2B3QStKIxCeBFi1otAZBdZbpqOCGLhOlnPuY5JnIL4A8KBYqX2nHO2oKSOhdKol2BTXk0KkykyBPf43dqVa2ut/xzITIqMJh2OhUvAOZyphW9NKGUMwdZF7xmaosgKRIH/joJiqy3KqwnioqRAdwQQ6+S2sJMRnZY9pTDaS+OimK1HQ6iC6D6zBLkHsdATk9ko13CVrD3ZAuI6uQqNq5QKrpdC/aiwMPmv396wc+2iw9WHz1cwrzVFZ30Baa6Uz6pRQ+5xmpv+2g2d6Wbps69BMBanWdi7p3Pd5z7vTH7oEWPEeFF5P2k4hjLyweHTpluut70bCGTFKnwsC0D55dTHHrc+cIiuwA+f/pWNe0Zb0z464b4HnNEzZzlFxX2szppIdW8xCZ1i5gM3NQr2RrUG5ODPhpG5VlJ5WBTSQzQC4U8DV6npLhDDkekgQIWlAQlYj38B8/PyzDoTQOIczC3KMmVrYs1aFllviZn3BNL7QAycF9dK7IHSZAZxgjRQUOx3SOYBxQsK4b2sR6GUMmk7rC6KDWFp93s6ibC4S370Q5veS8//nf/tz51hN6C0C+1+kjl4/Tt/awr/5q98TQp/tlO+bZuUwQqnfxYxxs00MXE9dO/Fo83ZCGTYjdPMCMVkeyLIdVj2s5/Ye2zUGpmXnOuNdsBxynVvnmsscP/H/y7Ze9Zz886Gzu2d6AA9iQGcPHxE/ZHGbwXp4DHfCXsg6rnCDwPCrPiSjDciQIM1jhcWpsS6kLohrYRVIWjWFhTnOPjLRJ25yVge/DgYgwjsKvlmdYcrneE332xjqqkrKB452pnwwIMWSMTKEygivrBHFoDIMZCVZhH2VW8rGHRaxLXqP6r/gPXUNhDRN+i8X26BkADKgf4FSbiEPl/X0dUCnbnwO5UN9OFvE6DEr2fHH9u5GP++hSn1bfouEFVa7gH+PuOs+G58fKLdCHT0qLbdZptqjxqkh8h24K9TVwECwV8nyp3SOTFg1BQRbzzHQh8TaO6DXzxl8+mHyirP+Po3hDAmmCASWHzjH//B2bn8fZv1N/P3v2HrZLshiQfaKtdmjDaDMqr277MiI6YDgZxiQujXSdHg1zOG3DY5yaH4qg3Bes4aGaz/07v3wGf+bPnyc1qZdyo6P3fjFPTPnxtUUL0xMSPdkHlYTDhdzCiJpYU300d8WSBZMIFFKKiPZ/uiG3/rdyyaCmyG0OL4kxRTIBikyCgQaatNk2Ph/5pl1Of5nQ0r3vvB962ennTStN/5ot10Ckoo8iBwNeubf2zQFbRAtJiefJ6nFh8BolTz5i9/1RBHZ0FYzrUl6IYw1rPHXOTj8+B8Go9E8/ARRhBInObTPyZw8XWa7y5n084N4bcvwKLHll2fQwnwOUifpdmE4iMUHoiGYGp+kVwGMT8KBkUD6ojnD/A+C4idJ0FvTSjwbVaG/XPzxxntPeXRz9k9obrure/+owUup/3uF51pv/3FE4J3MbF+IEnz1bXugyZNMdcndgmh2opDzuoXnnfWvvKyvRc30lBNdO2M1KnxQnevVGtaa18qJfgbNz89L7Fh/77zHcxrTReF4ENP3jiyW/ORcKSbDkYEbrqXluWhMJO+yQ3DXuJLozhQBXRE+Kc8+lkJ/0SDchBCQiCHtkjm2JFOunrSJAvEnEwQESh6vxf+yw8scMbstFv/09fNL6Y9lNw0sBYfdd3r860KDejKVFcKcchHU2LKe275yn+21F9sMQnUIRydDXNhcIu+yw3AKpvgY6H1HJN6LQqv96A0gOgxXDeFAMXnozWDDVgfC+jpp1m/ZLSvAagJgY8yBYUWDCWiz5rzfHuCcyGJIBwNMYv//YdmzQdcO9HiHfAGBUVMuZ00+xFB+4nZT3ySWFdqESjBZV3I51tbsK43JhAA9QFrXnrRfHrutxkhrSsrq1UNPM/d4Xv+zzNhZrvjJPak/Lydc7Zt2xe9fGHpohH8XHpy5qQeTXsq/zZMp5/wnPCqXPAE80JYWgYtAtkQyFxNDBxG+Ml/d+/b32ICdFi1F4xDiOjQWvPKPOujJn03euZMQfdbbfoON5RjEtz5zf/7njH7DZ//bZsHTyyBss1lP/+xtXjiDtwoS0K2Ab+XohEyA50RuT4dAsUQ8OJB0Q3Cb1F+hN+E/TiBBLhGztGi+Cb4SfvbmPkSJNZ+9fPPOWtfe8VSbCgyEAqbd1wng8FortbQnnWhVoLdgUjXgWIsoDnueJcdipIZjCVvv2UBYubwgcZy72+LULnuhmR+6o+8iYVL5zx7/iP3J6OL8q4+2N3x6xvcG2SexstSds9l0wimRnP6GcqAxUPorUdeviwURcwH6O+kaW4sMcUxWN62GJnn6J5jA0PL42/aaLv01lVUmGXjWNxYNoKg8GT4jdOFNh5rCfCgUDgPrCsRct5LrAAXoc/wYVYngCUFhnPeQHHecy6DXawT19IC0WWpLYKfheefeBDt12uW99d7+YydH2t9HghkYi6LkIspnE5QNiAUAovU+5PZoPhq3N132+Rdgo6tMz8IPdWgVB+i4EGJuIpkTHIJxICCX/7zn1pVJcq09flyV4WrgPo7nbzkK3558sCFit63Rxel4N98sC50+/RxAzccJIA6WN5pEmHXg3oI/S+R0d8IGkE6mivEpVYxFje1wEDx0AxqsxlrTb6bgpO2gn4wOVFyZp6zz3ko4dy+fJlthGARezESBR8U04yaMcPQAIIVfxYlMHDCJCvA2bNqldWd9xw00Jn04OzI1dD5lsploGAIhYWLALS2qzlPAnaxEmR1tSkAACOBSURBVKWv5NN3ffihNWehhM52TVhvlBixHhAhpbkUSKH4Tji2hJ6MzY5lS60Tj8AxTUS4BxzH3pIJHLbJXvH0L604h9JrKH5dhH0KPMEn4iie62/zksmXk36X1+eUlByN3nLx0EUp+Mzon9WvqCoM/XLdlAO6L2WyyyVa5qT+LtJSt6hrdh6hth8ojuWw/HIW9mO1YCL8ceA8abKqPaVm2azT6/hNy5KYJT+amsogSJiEoBCWgwg5myTiS1PPb1mFHEKZEEjE8q9+MdrbHOYZd899poyA3JQBUzQE9Cb/bhNn5Edac4+UzqeadBOZVUeKkki4KzkhXgBhRUveedMUZvHw4bbmKO6zJe4vyhl3jEdbKIsAKZNwQWfcB4py2KMPJBS/l3u6fflSa+kl2Ev5NBS/bv+6TpWbSLwvgf9QLyxxU4mXC3sWvrru4/H7SpzOHZTZGXRRCj60sPxI/fTifgdSQfPWjBNsTCZS20InM14MNEgLbYLPwvMg6kq1GLvDZjLpKL3VQ5BbEIwHv6MAiFbj71EQBFrAIrSV7ze00Lu3zWe3zS2kTIDq5WJQikP4DG273HAGNYAmOA+eL5MrQNSfFByKg3ZiLAxKh/wyY6PIRlA8s/rF5519a9c4ed262k6wnGtUD19tSoz+/Ji5LnXKZDIWP2F/OTIiRNb7DBlmCpN7QYCMGgnuHUG31vn0ziYbiy4jQKQf681cPBuB3SqIRwqQtmKsPEMyDV2KcuE9+CF0nUpZ+FdSieRzfir5nt+1YNVfr9iw64k5T1zQ6H17dNEKPvT+4cNNi6pqK5dWH91997D+NU2NjTMlvaO00ElUaKRpJfyCzJSEYmXpFKOxhAg0bbVxQA9GIhVI+SnNIdxQFEZUjnp8/nsuYZFIW5nPy+uyWsxpo4LvSPkh20gRC05eP1YuTJWhUISxSmyqWLlrlwWaaM4h4IjCIOpfJaYj8EShDg0eQFHQBnlofEymDuEOoHColbfSXPnBVCpS/5m7Z9/FQAS4UKpVWhNKkLGSrFkcK+B1BlIs/+VTBqnpAejat6+V7lKfQWUcHXoo5aunTLGMzLlwgVD+VIOirG2DDwk9yn3I1OuFwqJALmS1IXIjsfDU+TOoBXTAOcXvYfXtofsgH/SQ7yfm3f5bg1/9ynOrDy7cX350DiWqFymdyO0XKd3TbbRbH1SP0woP12IzwENiGC08P7ghPIjK0hNOMwsz+oH+QDhuDrAvLnWlfpzobU3ZAYP+WGCYtD2iEIVMAu8hlQM8pOILfx3XgMgvAaI1L79gzTjU8xMRJkZAxoD3EwiiNZVIPzu2UPBBCy71+DAeG2ysffkl2zWVlNyQ66eaQOz66ANzMyg3ZXAnqIagIwEsyKL0thoRE3YG5Ub+7YjZ4/I8Sta+T8/xfaQQCYqhBNe99qpZSLrcSL8yIguli+CzPTjCxu+kFdmgJOp172d/E4uhj58RW8D9zr4+hNk2udB9w9Ljt9P+O3jqVGsuionrgzdWCZFR1MU5UeBkxUjHvz9eITcInUatxIZEXmLe6jV1+1dUVl5Ugby26JIR/HcO72m+ve9V1VpumnjAgWnf9Q8yrEx/p3Q7zDxwYxhjRdCP7jf2mbeusXiajh4oBIS/i6A4gmVTWKQIqEKz+EAbvMVnQQc0gFhedyyPsc6YWXc6Ux551Orbserr5r/sDJgwwaoLJ9z/gODjtUIMeTavnezA6Bmz7HzWvPC8KQgCQcQGCAxybiVvvGFZCHrYiUYvf+pn1lxCehDfktJRZgiwgwxBQ5CG7cenB8qC+vm20AtERSAxEaC1vtjQRFuEMsJ644szDo05iaAiBJACJ/ai53niJDqkQeBF//YDOzfShhx/78erbP1RimypxXPENGrK9hmkJhBbuvojQ0UE4LgWIvv0SngJPzvOmsk8Gata5PpBPCiRGMWdDhGbYVtyNtTElQLSM6WXNuxETlqPys/tS5c6y576qe1yg6J1EfGctRIv1AnR7dGyHBavVMjgLNV6PpN08hb807ZtF7Qir6N0yQg+NKuwW1UmP7En4brrnSBc6SY9qe2gv5ivv25CFn8Bu0IJf6Pl12l0QagRPiAl/jtCDPMwR52pLFhxhIqb3HD0iEF8lEBrss/JJ439f1I9CD+5fgSFXV32lax3Jt73kDEVQom/WLZxgxj3Y2sfpqwXl2SjtQNfY4xM8QelvjThIEQoJibPMJSTQRIoLToUmQvQ8+oh1pJMQAyhY3jHpvfesRJVLCkC03pcV9TAstlgK+9lDBT+NgFPlA4uBoRg42djtalG27TgXYO4xDHQhYn8PHOlEArSkig76vZX/Pop5/DOXc7IW2c6k2c/ZoFPzpn+BtseS9eGT89obIZSjJox0xkm1FOxa4ezb81a+/5egtkoXZQwFZgEZEEBWxcvtlgI5dggN5qQTsf/Z03os6eis2LHTlO61HX0HT3aBmfkKr94Zj+KFneNxijOAUsfE5vBhK57OJnKe1MfflqPt7yE93azk/rgH7Zvv6D196dDl5Tgsy/4koqqQ7MmTN5alKjbEvheWaYhc4MEfYxuny85MEJAecDwCCQbHSL83ESsFIIdFa0kLHpLig/OxuJQfktTBrCcHva2Un8wCxYQBoz75rFGoAc63ygsgkFRKCAP4DtWHOFFWez44H2b+Tb2rrvNxUDp8D1HKw5Z9xcCRSZh7fx5ErBj1idAsRARZ/LRfBe93lwT1nTbkkUWP6C7ju2acrd1AoYjzDDzjmVLpDB2mgUFyqI8QBwIANdDd9uHz/zaKhM5X8Asa0HHHaXC+d2x8LgzL9ka9B4yzMqHPxIc5vcbHv+CEM0MO3cUGUoIv5l14py3Ll5g3x2Pq6ZeAsjNMRBIugpx1ZjTR5aGDMA+nTvrgtLGdaIDMTf41h4RHOUYKF3Wmp4KYgq0U+NKxG4EhJUHrRB8XTv/FUvFwgvwUC56QvllBf+gUMILRfmDnhs/4ZrVf7J42a5lVVWdurfduaZLSvBjYkTRO2VVjfcN6pVubMhQdzlcd6UbN0YUyT/C77Flp2vMxOireKQ1lgUfOYaMCB2BNJgLS4bwHTmwX4oiNG0fF5VwrPYIq4X7wJBG2lY5PgU7TGpZ/eILxtT4/czMW//qfDsm20IhpAz+IACIkuCcoshyvu0ow5z3SbMfNYHnM9bKqu8j70wQrc+QofY7CoKZBGwZnRurQMCxmOTJuwjh0I7K8AugN7CaohXam0E4bPaAUBfp72vvvc8UGHUNWD4gfLe+/a1cmvn2KAx+R7FsFvSnY23UrbdamTPrBNqhtoF1gAiMEddgbemlwKrj47PTLZNtcXsQftqC961bY30SuC7cF4axTH54tsN+e+ZenIRQ2ARCQSb716+TC7TNzoHhG0OnXm8l1MSCIDMMQl8oupXPz3U2SPBJr2IgiAdl7zdA36bC85ec97Q4bH3oOa+UbFq/aU5JyUXvz7dFl6Tgx4TwzyzuGUpAqe7rr6d8+V7VukPNujlwP9JqQgtDIFxE4EnJYOGAk7maH8uEzwfzkVZjQq4F0yQkKAuD0BEznEAIG5+HeWOUAOOSMjq4bYsNeQD2EngElgM3ESxQBwyKD8uoLfxfXms4Umu+PCOlmQeAIMVEJJrIf0N1jQnmoa2b9axre8vjIsSEEqOLcM28F60YZcbX/8C5QciBY+JmEHikjZT1wYJTe04cgwalKY991tAJk42AxYMmRRt7Ug25c8UHZhFRZgwOIXiJ60OcguuPifegGFCg/I6bAewGfvM+Apq0POMGkCalco9GJ5QQ1zLxwYesb4LhnET5T+Xbk6IDJaCYsOAILiW6jLy2DEmO9cbNYaovZdrLf/kzC9SinLiPsWLg8/q9XuiwygmCtJ5o0nNrfd99qSkRvPEfh48eu3jj9ienS1rwoYcH5R8M3MKtoacb4rofJpKJBdLY+fJXB0hEW3A68ooPS2qMZg2ab6yUVwoAnz2uwqN9E/jN9BuEJdPYZJAYhQFjYomxuh0hGI2UYv/x461eH8VxcOsmOx5NRlhzzunQli1OqawvKmXsnXea4FunoZgR6E4jEqnCmPYIijInkOg++8PTQUb6EqEHLcSE24JfDXQdectnnHH33GuwHsZG4dVLceBTE8XmuX2C9MVCK+PuvNsEJS5hrdR6cT7EIgyhoDxlpQl0IsAoLewiyiGefwjUZhpNydtvWo1FqqjQFB7rPWX2Y87NX/qqM1zKkJoGzom2YvYeRPCvnhwpMLrhWL9cgW2LSB2iUNhth3mJvJ9W3CHXX+/0Gnj1J5Q7RJqO81rx619aAI+WbhQBTJK18kb8Lr7aLp56xnX95yXwb+rYLzl+l/f+cevuQ7BU9q2XHF3ygv/2wbpmJpSmm4OdbtCwyUn4W8TIo8SI46UIurT4/YgVN1IwDgaGGW3CjXxO/D+stVXzSQB4YLWtx12WlphAhBgOmrvAgEneg7Dxsz3iNZgOyBvX8APXGekFY7MBJ2kiUAFWCh+awR+MngadYPH5HFYdFAIRs1j90gsWrMPKDpgw0dm1YrltPIplI0IeE70GpALx3dm4gqBbHMiDqWuFMID7CC3XDxrB/yYwiUDvlVJgGhGBLlKJWG0EO94SjDHi+MusCe4KMQYCeQRSD0oQGWSKgqV+AkWK64Igo1iYX4AC5b18jvMGYZB+pdSadYvTsO2R5f71vcQJiF2w3sQWKM3FnWHjkly3p6462q9+7cvzzJ8nlsCgE9KO+O484m/jp/nzgbPN9ZJPJ53E210Ku6+v7lG/47trd1VeqpY+pkte8CF8/iWHDjUwl3xxRXXNrT26DtbTI6WP+8sVFekGWrqVuAwpfwp+2KM/mnZDfTYBHpQCFgmoCRPxQCAY80wQkOEYwEFmtJMxoB3WmEYWJs4WtEUcBwKqYt2YKks8gc/xGVpoSTExZ3+MoC+DP3ATgPDAes6VI2N1yRxgrWiNHXnTrVYQxHMIHPUBsYKACKjtW/uxCf4AmzBDC3M2N67z3r9xgykN0AT7xpGqo/AIK4wAMlKL3DrIgEGZpAIZLomdo/+cayBTwXpReESOPBpyss8CjigLmp+GS5GQmiO9h+swZOpUQ1MxmZKV24X/zTqejLDMfA/KkvU5vHu3ITHqBXBfGLJJajDXLcBtAxFsXbjAYhjEGlBIuELmy3N/6ANxHOsA152HdG9DInxL3NCf93e7du1+Vzy2fO+RaLLpJU6fCsFvTbcU90l7QZgSg/amq8f13HKJOzOgdYcZ8hEJIw+L/uLrbt7oVAvSEmRCOBhnFTMFTIBwYE3Y5oloD5H4ll1vmrNDPXi/3stD/9i5tCaEHaaM00h8BqXCrqwE564aFc1xZ04dTEjbJ+k0otOU925dtMCY3zaWnDFTVqzK2SyGBpoTQ0AYuSYIhUJlIHvIk99nXFjsgxOtB3pTUMN4bxAI14QbhOAgsCAS0pVYZp5HWQyS700KkN1tQQ8E9fDtWQcCY9Qy4B4QSUcJsdcdKUxKcbHs+PXxbP2OEt8bBe2OmKIu21Ri542rxjFBMvRP2BZXQgnRh0Kr4GSrsl3LP7A4Bz0UFrE/UqPbE92v+D5prTO6b4d1H/fpj3rHDWt0J5cIB7w4rPiqZfPLyi7K0tszpU+l4I8fVl1ZlOm53fVS63Rj1+kGv6GbWikOusoLw2IECjIhzSoAhImoOpaNSHBzQ6MEsKsJPMIaU1T8M9CaSRj8iTWk1BQBpVkIi0kcoKOMzTmQEuwpXxQYbVF7PUfKCiuOQJNWJOVFzhyhmfjgbGfCgw+ZC4FF3y7rCgynWpFzZ6tmXBgUGHEAglgVEkQbsqnrAalQTPPRs7/Wd3nOuLvudUbJFQBl7FhBkU1UckvQ7eCWraYg2NUWpTJ8+i1mXYkxcJ5kCUiz0dFItR3C11vnOOKWzziTH37EGXY921z3MUXG68D4OPjZESKwynWBKAgqcn9QAsQyQDggma46fu49gti9hwo90phE7KldwL3jnInj8DOX9Ffac/3FTjL5H6HrLPAS3ptJL/FSMpG/4s83bLgkinJOh9o2S58Cmvu44+/ePDH/cFNFfl5h//qmmvL7xTDf8ENnVhCPlsoSioAgG1bChE4CQxkp02BhdOrogeett1AiOg3MhDGJkLP1VWPtESchobWNJRAEWb2OBgNbUxyMPCprioUmFQnER+ARIKYFUfCzZv48uR9VfMIq4ej3R8iJ4JNLp/hl5TO/dpiLj8Vn/h5KinTj+Hvut2EmROxJtTFolHgDlW6WL8fa6jxwBdillt1sgchsaIlCIkNgbczUrR47KqVyTC5R2j5LDMQUYCshOxXxec6PoJvFVATtGaGO4gFxkX6kASp2yXKJ2Ai5f1J0KCfiFtb0lHWXTNFHb20h/g5cr06v/UdeUf7/qj7SfLRHMhk4qVTDhRh9fT7oUyv4relbY4eNdpuavySf/Kti5v4IuDR7g2x+RgJWICkzDgJWRgMT3SwEH2ZWDYg68NpJBvcZ1ZxLCCi+P0yH24D/TwMQuW5yyJSt4osTgANyt7Y2Z0pYQ2tM2rfHqa+qNqvPhg+M6EaZEaTrf801tgFHBOvXW0AMYnYeNQdUA6IcEFDiFcD1aAff7Wb1maffTUoMNwIri/UmOMr3IkS0E8e5+rMhlCgFSWQSaKACjqcbmyJXSCiFmEBXuSB8X+vKRO4ZWQbQANOWOX+Kg6xVW2vEeZprdXzddXNc8vEpPZWSYmvy/MT7Ui4//Ietu5/OvudTTZeN4D85c0h+UBZOTaeDx4J081THpXPMP6aXegoJXC/pPR7+hSTMWAmsaL6sCwM2EH5y6v3GjjFL3lZdPI0gdJhZ0LBsnykEBJ1KNYQGS83voAB8ZASutdU6U0IB0ZvAnLl0utnckjiYh9WjKIZIP4KCm4ISI8re2iIj2LyfHDxRd0qbsd6dSQgkwo5ysS3SpZCA4jZBWOfPPHyQDXUVFAq1hZpAHryf3D0pRVwBlBt1Gpk0SiPZEkuJya7U9UpD392iW3tUSKWP9PNBP5F43UkWvvP3Gzee8y2qLwa6bAQfenLmzIRzrLxP+kjjcC8RNDsZv0vQ3HiHBPxPJTRtFoAjTAgKhJDid1M6S1fXoMnXRRtDSLhadW4ZmX8qxqSKjPl/sdCBJCgfpSgFZYBiiRUAx7DjtDrWpUysIYqUa0cx4h4h6CAkXCRcJQKSuCcEFSn5taq/oqITGJRjoNyOVlZYPQF+PAVEZRs3GkqwLjrWsR1lasfzvAVeMvWTZEH+8nRjcx/XC8v9Lj33zVm5EkNwWdCnh7s6SMzxd2bO9OYsXJh5ctKk7pmGI/fLd54TZIKREdaPQn8SdX45vj7Z5xFIglP4m1S0gQCYt040nkKgthjVmJWotKw/Zao1B8sEQwVnBc35GlKGMDqWjRlxQFsgNoHCS52ISxBMrKusirbU0rUj9IGE14qn+jAerZ9lElg/novTnK2VH0gE1MIuRztXLLOKx6o9NFYdNTflhLXX/zwXH4k7GISOYL3/o0Qi8e9/t233ajMGCxcGF3rc9fmm1mt12dF/Hz9yRNjY+LkgHTwo5hmkFan1XLdafl9/NwyHaIFs6IcRViv7AEISwLL98NlZZ+xYqxbDbyY6j1VvTXwOeAtEbag7anl26spRCETtYWyIoBkpM4p3OA7lwtZfILhrwbKLkFBuFEIx5AKFxjXZddXquurZbjxj8/mjQql4wKce3bpakM4EnvRaKyLbQjyB2ANBO6A8OXiLA+h74tRljJZyKNSfpHBXY+L1d7HjBs2e6690Q/dXTXnHln1382E072VJl73go/HTZTuvDjLhDUEmLWH3j3gpN8w0Zx4SLr3Pd92CjCQ/d6FQBDFsRRmwUw0pLvzRqLZ9rAXMSGvR8BI1lpy41CgClAD5aYqJsIT4u/TDM5eP70HBUM9PDT1Ig7iA7ZBTwBy57CYWep4dd9kpx6xlvFtOZ5DOEWsaoxZSaTYtWEqK8yQFaBt56Dp4jtfYjSdaG52/zgVFRhk0VZDEFGiFBsbHZdKtyXYV1npEu+xG6ckDgvKUOhOww1WAYkhv7pE9c5xYOz2/X9//f10/USp13VXPhfl+cn1eU1jyrR07aqJ3Xp502Qt+TOJv99vjxyVJ33xn7NjeR5uOfjWTznzTdcMhcJFwYCD+atT7klo0MHjL2kVKIG3clpBAdiuONtUkEt537DXOVSNGWFTaGn0ktCer8qPRBOuPEiDKTWchlo0gGK9BWEa2pzLBL2Akdr6TkMXkOWbF+6mEhJ8ts2i+0alK+FAg5ve2ISRGSEWLkEc76tiOuxJgBN6CcbKu9pCAk+PHkiPsvAaGZoAG52FCjlWXoKMQ+clz7VGkTJqi1ChVeaW7rRSXoiUi9TX79hp64FxQbBZQzVk/bo/+atJPtF1C/3i6X0ddz12e8Ls8OfiOOz78+g9/mF7w7W/7s+bM+VRU3p0ttc19lzk9OW5cSlbn2iBs+KYEYIbnhD2d0K91k4ndYr4RQZDp5zqtsgBZMldAwoNgR6WovawGgPpxOu/Y1Zb0GAJBxNwsFh9sRxGgkRAsrCBR9ghKC0ZLIdTXHBFCOGLPY2XjfdsiIY8EBKtqEFrCb3P6TrjlEpfsc8yjA5IjYCb0WHh+1/XoHztXUzp5+ZbSJDvRpVvkjlCZZ5kKFJsUUOtoei6xRlwXxwbhEPcgMs+4LoZuErQjFmAl0Tofzi5WWq3JnnLdWi+Z2pLJpAOtfbG0dL7Wf7OTSv40382bP2fLloro3VcophNX8goZzZXwrw0bR8mJHC+e7yWWP+Lkp6oz9fV/KIG4zQudgjgaFPMj/Jz7i4mUXgSqE6yzHvW+/SwzQMEMKUK2o6a0NV/CY5asPdIxTanwMKssIaVYB8ssxWAWWYgAnxe4TQ4cKxrtoCOrnZFVNiueFeTsORry0MPmDuhhpaxssAly0E/SasQVzNXIPngN645yMcXFg2Nkf56MQAoU59Dxd3jHjqhbcdcuq5qkYYYhnHQLEp1nBa3kmg9y/PjY6A1bXekzPaWrKU0UFPyr2xyuas409dCbU24iWdo1kb9+9aZN1c/qyu3NV6iFTn6XLnOa+/jj/o4dK4tqarxUqlCSldc3aKw68HUnnf49Cb7tq5QJw4wEpkJylJCVpGk+R3oRUoQVQYN3o33pqAzE4pNLJ5pNNJ80lu02KyVAdR2KgBx8Iq497wBFSiG22FIOWSGPFYX+aVEen6CsUEWPrCDzMBchQg4ohpNZ8dbEd1gQU24KKU0CdExCYgovNQ70BZDepN6eqDxBTxAGxHfH5xRTJPxereu7dbqMLm4Y2OAVrX+t3vemUMg/eYmCjU5Tk9fY1OTnDXPr5yzcHUVLr9AJdEXwT5P+cvSwiTKtD0t8Zoi5xXxuWSKZ3CtBG5NpbvqMFjQfsYoXFual5BU6bqkjrMBrWFJ8/yIpAeIANMZQHETNOwqgqHex7YtPsRD1AkBpC+adJE5wPsn8cyENC/JJ0Jvq2BegxjYtJT9PMRMFNeTrCcxh7Sk/bq6vsziC1lHX0X4MIlZRWPbQ9bd4vrdCn6mVchsThi7xls2O577Vu2v6tb9Ye/CSGn91IenCc84lSH81atTA0Gsa7WfC3m7o7ksWJY7U1zY+EDRn/iB0w6GwrxgWnmWMLtJOE/yJa521vrFV5m+qzdis0fxnCTz5fVMIluu+yuoHeN5q1btkA3tCBXSlAdGJordYbRQDghT/5Dv5vS2KlZP9zKICQys8dH4SUoJ8VATiWsQBPtsApFqCjpCXHzJBZ5QW6TaEv0FCTlyCXXT4jk8givbORR6BTjaj0yCOEjVIcAme95KU3o/CILkhzBwbreMJeLl7Uj377ricim86g9pd+St0evStoUOnBWHjFyXBj0jEeounK4WPd4m7G8JM801a6lNPiBRFgme/2O8IBwE1HjQJ0S5Mhx2CX0h6TEiBFBmogOfIk8fIgNw4qUYCfCCEFsiuRy7Fgh0F9IjiN0exgoZGS9Uh4ETcyTbUH6l26AugIOdYdWWUr7fOwTpTBnHKz9AN14LCyT46SKHOb5OEfL/OqYdcF3atDN2EvyWRTPy4e1Gf5/585corwbqzpCuC30n0Z337Fqa6JEa4nn+j+H2A+PyA2HWPbNIACcJfuUEwHA/Z7KlelEjLQoU48AmE/BOE0Gd/5pLdrNha6oEAm4UndWdpPAJyKScJAsgG5BD46AEaQIFkA3KyvHY2/C/BZ4urEKGV8JMhoCyWqjt62jMECwkU8ly6yZSDPYgnxGglFvRcQuCzP1uT3kkKrlkKQScSJoFIvC2tS/c8/ycJPzlPvzZJDV2rMw48P7kxr6Dr2v+xZk20W+UVOis68Y5coTMmK/8sK+uR9psKg+bEsT59+hytrK0Y4DY0fS2dab5XgjFY/F0v6d0pAdzrpDM3i+kHx4LOzcAy8vsJQgTxvuzz9jP7N49ItvQP/wOnDVJnra0pCt6Q/Wn/83dE8TE4Ho9ImHkuK8wtQs3r+mEfzVpxviP+3Z4+ftwW4m36YYfXT/z1TOjUScJX+567T4pjjL5vkF5qCD13vR/6P0wVdlvkFBcfcw4c6JV068PmwuKaK3C+86iNu3SFOpO+PnVqsn9j5TXN9Q0zMoE7Qsx/zHO9Ei+VqAiamr8sIbtHwLuniVUYNkpIyyRySQkCw0Jb7o/9IqHSa5H0tEnRa5GQxj+j547/3T61CC/E73rE35v7s72jxJ+OX0fHBKFbI2VTpe9mp+MBDDyXGuE9azzP+7mQyMdOJrgmyITDgzCocxKJlfl+eumcLWVX4Pw5pPheXaFzTP88fVDBkcouhfl5eZkRfz32SNmPaxMHtm6YHWQyn5fFuyGyzImdru8uFe7ulwkyjwj+9tANsmFwerleb6iXABVKgHARcu9dLGvn+n6a0daXYMBzCchRqX8T+pVYhuUgo2vylgm6fyAV4KUzmTv1nu56/oBw/ts62E+/u2v/lu+NvDdVmSotLChoyHxr5eVdSnu+6Irgn1+K19sE9cmpU7s4tZUjmwJntNz1lB7bnILkjqbahklBU/obbhDcISnr5gROjZdIrPJTiY3p5vSd8sXZONSi3XYgzz8sLOALJRTqmZYxQaHrIqRBlGIIT6gO0tP42ZxTfF4ifg3jgpdPfEYCW6d/aqSo2Mw/L/tZ0pWNXl7ePJ1DY5AOxjtBZoIUVOgnEgfkm/8okZ+am0x7NQ2Z+imZTKabl/AOJfJSW+as24a/bpcgis8h/vsKnUM6gRmu0PmjhWVlzb89dETlsdDZ5aXDrY6fv3fO2k21dxT1qJIY7JIzvNvz/Q2e574R+t5zyS55i83fDsJ+EuTeOgT1rDv0nqckkAdlj/skXbc7EuTrBUlQqev7GwW1j+mvYp7PhvQCwewyWeLt+rNbws1a6Oi1Y14iuVpCe0iyW+xLfmGSQEpE37MqkUo9K9+/Rt/VS+8vktWucV1/qb7jR15B8h3f8TbqGNv12fddP/Gcn/DenLDxum3/pWJR7axhI/f5TZntR+ubd+dt21W98IqQXzCKtewVusjoeyNH5h3KC69KuOnCdJioSxxNlztDh6YzB0qvCdLNM4MgGE3sTQK8JRX47zb44QA3yNwvEb1Dt7W7HlIe7tsJzy2R5R+aSae/IKUxAEyuz2x3E/57buBtSYfN9+r5aRLBrvraOjnmyxKpvPl6j59ubr43DDLjXAm/UMU2L+m/lpfKe+tYQ/3VYXN6ejYOUSk//cMgmVly3YRbqjds2dLVOVbVq66h3k30KKjMW1dac7n1ul8KdEXwL0H63o0jux2qTfckP9CjW7eKv1i7tu7xxx1/5EcDx3uOe4OEul/gObLoiQ+6BonS6rBhoJvOPCRlMUa33HUT3vpUfsG7jW7DHq8+vDXIBJ8RXu8vLVKZdLy3/YKi9wUEZI8PX5cJ0pP0i4CCv9lPuasEz/dyDn85eWSxd6ypSK80TP6baYeeeOLZK/XwlxBdEfxPGYVPPunN3fBmXsmz9zTOcee0WNr/OXV49+p6t9jxvSDPa6qcs2Z3Nc//cOrU5P76+t7yvbv7qVTdgFTq4O+vXNlsHxL95Pdm5vftNjG8//vfb8w+dYUueXKc/w9CNpAzmdQS9gAAAABJRU5ErkJggg=="/>
          <p:cNvSpPr>
            <a:spLocks noChangeAspect="1" noChangeArrowheads="1"/>
          </p:cNvSpPr>
          <p:nvPr/>
        </p:nvSpPr>
        <p:spPr bwMode="auto">
          <a:xfrm>
            <a:off x="36512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0" name="AutoShape 8" descr="data:image/png;base64,%20iVBORw0KGgoAAAANSUhEUgAAAP4AAAD8CAYAAABXXhlaAAAAAXNSR0IArs4c6QAAAARnQU1BAACxjwv8YQUAAAAJcEhZcwAADsMAAA7DAcdvqGQAAP+lSURBVHhe7L0FgB3XleZ/60FzC1otZmZmWbJlZjvmxHHiwASGdnB3dmf/s45ndnhnZ2d3h7IDYSd2nJiZ2gILLWZmaKlJLTU8qP/3O/Wq9brdJFmSJVvHLnX3g4J7D3wH7rnuKl2lq/TZIy/z8ypdwfTEuHFFZ1Ipr6BPn7ony8qSvPYfR48uzk03DEv6qd7RtDvTkBfZ+T827zv6xHXXxRqP7B3hpSPjPd8vSEe8vf7phs1/cfjwyb++eVJh5e6q0V7KL3VRrzaW6+1+Ut+xi4iemD69oL6yMp73pd2nnnzSpTMvX6UrkK4K/hVA/zx9enxvdXW3iGvo4nJzGmOlyfIny/bVPzFqVGnCNcxMJRLjPOfleJ6/JxqNr4vGXWV9XcNNEu7rfOcGec4/FYnHVuYVFL1Rd6a2NJ1I3uJ5kTl6L9fz3V4vkn7dj+etj6XTI5PJ5M1+OtXPeV5NJBpZHc3v9ny0sPBUsub4uGRD40Qv7fK8uLdPymR5dOCIPZt79fLHbdvWw52u6OK8vHrXtWvFk6tXn8nc+lW6TOmq4F9GJMudU19fn5+X1xgtipU0/P769Wf+55w5eVVVh8clG/0ZaecPjnreKS83vtyLxg+l6uvHu2TyG+lUeoq+nu8ibrOLeO9FvdjuVDLxmPPTs2Kel5+ShHux6J5ILPZCOpHqk06lro9FvF6+Xk+m02kvGvkgGott9FOpsXpvTsxzOXzH97zd0dzc73mR6OlUY+MCl0rOc77L0TUO+C7yw2g09+1ITo6fajw9z6XTA6VgqnWhtX6X7qv+bO3aE9+5bnBuQ4Wfn5tKe64yVf/kkSNXFcJlQlcF/5Mh7wkd30G2dPDC38yZk19VVT4ulWgc73uRwphLH2zIz10TS7gB6UT9l10qda/z/Z4SxoZoPL44Eo3tSCaS/dPJxntktSWrOpHvJySUJ7xo9KifTI+SIBbaySHBgUgkUqHP5Ogo1oeDl3Xot3pP500L+uvveNbrCSmM/for5qfSPT0/XdD0XiS6Ropkhe97cUn+HX463cOLeEnd11IvnvfDbt3zX62pOjVa5xwj3ZLjN3i7cp1b9p19+6r1fa7O8zcbg6t06Yg5vEqXkPwnXOQ7L40qSTV6faMNfiK/uPiIl5ubrq0+Nq/xTP2vuVR6ssQi3/PcoWhuzvsu7RcLfs+XPz4qlA4Jaa0UQJ3v/LiX9rtlXjbSZ2ReXUq/xnQ0m1+9Z6fQi63NO++19roBBr0RyfxtH9JFZL0jZ6RcIrrf7rzM67qvikgsujYez13a2FC/QChihO4zx3mR/REX+VFxcfenGnv0qE4e2dPX95NdvVhO5ZlTyeN/e/BgHee+SpeGWpvoq3SR6O9GjMg94iem+anknZKSUXopFY1G13ix+FFZ7vny1R+QdJUggpLcZNSLHPVlqP20X6LX88Jomk2a/vHtH5PlJgontPmr50+dOR+f4X1+6h7TXiRSo99P+n66n9BIPhoj6VyjFMLynNz87ycTibhckRn6TA99qVxK4d1U3Cv7620HDuujV+kSUDivV+kC059PnNj9dPJMv2gy1cPF4/Uulr83kTw1xK9vfCidTD0qQSnlc4LfuzwvciztpwfJTx6qCZGsBBMjy24CJYvZXPKyhF2wvdlP3gs+z2H/B5N89p92yL4ZfEkUfEX/8r/Zc/ul6XX7Cdl7Zyn4bPPr208pBLkCa9PpVBFIQK8U6s0z+sKiSDT6/aK+Pd6tPV7dN+KlS1Kea5A7cWj6+N2HHn7GEMxVuoDUfMau0sehkL/lr48rOVlZd71LJa/3U26oF/VqYpGc95N+clA60Xhn1PcnprKENx1Ia1oCE828dJbsreBnSzIBQwAjEfvdfkb4GQ3+jkZRLPa6BEs3KNtr7+sw4eS0Oj/nTgc/5atL/6ScBNN+F9rQW/wevGdH5nNN99T05CJuyV7g98zPDNk98Vp4TV7ToTPVROPxl6I5uYuS9XWT9dIQP+Kd1v0vyYlEXnZb9+x80u4wODFn4OdVOn9qPjNX6ZzpoYceio5bsb24MlKTm+9V1feL9KiviqVuqm9o/A+pVPoGOcAxRESWbr8+LhlKlciOd+0M55pwZAuJhAYBtiMed7F4jovn5bl4Qb7LKSh0uUVFwVGo33XE9Vo8P9/Fc/NcLDdXSiDqorHg+ygDBNMEGyHXwc9UotEl6+tdo45EXZ1rOH06c9S6htpa16ifjWfOuER9nUs2NOjzieB7yWSgDOw++SdQRp0hfS7lopETUgu1Ot9A/Z3Dd71oZHskFv9xQTr2j0UlJQ2nkslCx7V711U+WbavQV+9qgDOk64K/scgCmcazpy6QR75QolnX9/3jkXjkQ0ukZ4l//a2iOcNSmeEFt9XPxBjRAK39yzpVfscP1OoibQJTVTCakJc3MUVdO3mCnuUuMKSHq6otKcr6lHqCruXuPxuXV1ecbHLQdAR8pw8fS9HAh5zEY5QUUjokchAFvVP+BPZsUtzn1jyQBGkU0knl8R+JhsTOhoChSDBa6g95epqatyZykpXW3HS1Z444U6fDI4zVZWurrrGFEWyrl4KIRFcLkQhmSNzI02kqxOUJMJvqIe3076svhdZHYlFf6w3hmgEh+kjZCBXxmKRl2L9D+x7sozwwVU6V2o++lepM8SY+b85YkRul3TdNYlU+ndlN6eJc4vEnLURL3JYQtRNEtRPLJ6POEHhQEu0zlrZjLCJuZ2grqx1ocvv2l1C3cMV9+zlinv3dsW9ermiklJXUFLiCrp3d3ldJeiFRWbhc/Kx5DpyCJo31yVtUUsUgYQ1CWMnCSuPtU+gCOrOmDKor6mW0Fe505UVUgAVUgbH3anjx13NsWOu9mS5KYm66mp9r96eHUlvcktwRTLXzx4vlKV+VuivnXqhr34v4db11m4vGvthcWHsx/91455jTzzxhD38k08+GUCOq9QhdX62P8NE5dz+qqo+qXTdaAltsWwSkehYJOXfIuvzm1HPKzJB0mgSaTfrLvOvP4PxzQhaCIVlfk1YcwoKJOhdZbllxXuWum79+rmuffvr6Ou69O6j13q6gm4Sdix6vqXQmxHCl2xsDOC2DuC2HYLrZrX1u1lus+DckpCEvtfsXgx/SAAzt2oxARCCuQQgBh1SStF4zFBENBbX3zHdf649A2gim7gXXIO6GikBKYBTx4+56iOHdRxxlYcOutry41IEJ00RgBwSegbukzEyJcT1s5UQQ6d/oxagCAYUtRGNxt6J5+b8g57oSLKxvm/ai6Qi6fSenGj+3id37qzhs1epbcoa4avUFv3ncQNGeA3uXkHfu/VnTw3bQQnLCQnQQAnQXHFkLLRUTYRw6Uc4wIEwxSTA+YLn3V3XPr1d9wGDXM9hI1zP4cNd94EDJfD9TBEgXCEhpIEA40fL0jb53oLc+NuyuPydNJ9bSiAj/KHPjoBzJ5zHxNsES5qpyR/X3etvUwZSDiZzGWUQxgIQfhN6CToCT1wB1yK3sCCILUiBxfLyA0WQ5V6cJd+Uwanj5a7q8CF3cu8eV75rl/3k79oT5a5eSgAlxn03G7tsJZAhvUe14bFYLLqUAiLNy0gptYTe+EAK4GfJlLfsal1A+/TRUb1KRixmYcHLE5Mnd2s8U/GIn0z9ZwnGQL0VFeMlJTCNYs+05/uFeq35OCKsJli+CQ2WvUuvPibgfcaOdb1Hj3WlQ4bqtV4S9G4SmrxmTI6gN0qYG8+cdqcrKgWfT+onVrLKJSTwqXTSBBb3wIJ7eQij/Hv9ThDPgnkSQgTVDn3OLLdgdSQqQefIJovYB4oCZBCgBiEICaL59oLnhi50cF8J/Z3Af9d7IAq7FymEvC5dXKFcElwT4hG5+hukYq5I5tlCRdYoRYDlrxIKOLZjmzuyZYs7vn2bqziw39wGUwIgFFNULe5XJDWmOfATOp3AgMsxZeBcnXDW96K5ed/98+171j/xxHUx5xamr7oAH6VgNq6SEb5i8qmnBvt+wxRJwmD560fhq1Si4aZ0OvU4IpP5qFmkzA8bQ2NoLKwOYHGeBLp7/wGu18hRru/Ycfaz+4CB5r8D3RFUmBpCyBBsC5Lp52nBYCwggofAmFsgvz63qDgI9hXIumYi9SbgCDaWNuMvB8KSse6y3PqnSfCaYHQ485kHgXjPngOUEB4SvuD3LOWQSLok0X9TCigD+fpCH/Wnag2FEPE3hYDSk+Dnd+kqZSCFINelkOfXc4SEgKPg6qqqXPXRI658z253dOtWHVuECHbLNSg3ZcPthghENxp8WXT2t8zv0ejiaF78Bf2yQ4ppeCTi1cYi8dVdujdu+r1lV1FASNnj9pmnJ8aNGNdY33CPhPd233O9JBWVArxnxPF9JBDjMx87SxKIUEiA8rkSaOB6z6HDXK9Ro1yvESNl2Ye5bv37WyQeuAzx+SAIJmGXoMP0wHXy58BxhBhLjVuAoBucJqBnkXusea6dK1QcF4pQQAg/1+8cYb1TUgK4ICAU3A8dZwIF0HgGF0TIQO/bGOl+eS5SjmQkUIKFPUrtOUOqk7UnIFixb6/cgZ3u2M4d7viO7a5y/35TiigaBD+sT/iIEohEj8kN2CeFVSeE1lfjifZcHo/Eno0MHPJmuGz5s06facEHztc07IoP0O8luVF/+0H/S34q+c2o788wQyjrJ4+TqjEOHG9MollFDoQEq1vQrZsJfOnwEa7/hElm4XsOH2YBuhCmIthYcVJdddVV7kxFhTsjJm+sP2NWNxfLqPMgEETvcQGwjNGcs/7+xSLureLgAXds21b9JY2n5ygZMqSZQJ4rgRQapQQQZFJ8BPPOyG0xXz6ZsDhGfpdijZ2eV89NbCNPyABFF8YH6k/VCPpzX9vcoY3r7f5O7t9nMQFcBdBHIOxnEY1+0Vxp1D1f/+stfSLp+VVCb0/FuxT9VZeTp4/V9O7tVVRXp/7Pzp3UAnwm6TMr+NaoIpIc5KX8PmIxOYj5damGuq+JYT8X8V2PNp1CCbz4yiwXDNtj8FA3cNo0N2T6TNd33HjXrV//JsaFMfGHTwvCA2OrDh+WX3vC4G2erDjpOuA/CiJf/jBKpC1C0di1RcbkWZbu49IRQet1L/zSbX3rDUMTQ+fOcxNuu8MNnj4j84kLQ0Hs4ow7JcGtOnTIov0oQKlRE3rGoZsUKD9JbUbjZ2MDZ6orLSB4YM0at2/lcnd0+zZXozEFZVAD0d5o2Cki3tJoNP4PaT912Pdj+VEpAz/u9vzp1v1H9XYwsJ8hunDcc+WQ98S4cYUNjbW3u2TqcxKmyTILSUHCI+m0P0CCP0Q2uqglJ4SQHp+6S9++ZtmHz53rBkyeasIfROMDiJySD1xz/JhFrU8KsmLxEOpiwf2u/cTYvXpbIQ7BuCa/tR3CX66vEVKoOSUYHnX5xV0MLl8IqI9lXvPLZ92qn/3Uztlv/ARXefCguSfTHnjQXJULSaECYzxJQdbJquPHk+6rPnbUEAJjjAIolcuEYiQmEn43IUGv0eeObt/qdn+w1O1bvcpcAsYHwuVqsv5ZJAhwWC7MtnQiyZLkYr1QLhTwRrygy/fd5s0HKQnOfPQzQZ9FwXd/OHTorHS64T9KkG/UCHQTK6Yk+A1irKh4BmwdmGwxGhFuCAtUMmiorOB0N0iWEDgPUxK4Ci28+aaCoggOMJXXSd116d3LIDxRb/z1uJQAUXaEDuuPJSRA9xGLr+tX65y7li4Wg68UXK6Qj19g8YKSgYMsYNh71Cg798ehVU8/5Ta/8bobff1NbvTChYLVGwxed+vfz026+15DAReLEGaChJairK21IiAQASip4cxpK0umiKlUyrVb/wEW44Cw9BQIle/e6Q6sAwWsdEe2bDY3gDkLgp3NFGNCCqFR1yMDQCZAP7xNkZzYP9XX+9/7rKX/PhOCT684V1dZmmyMxFOxVDSSiixMNZ75fYnryLCkloHgNzuwRviP0gIIa8mgwWbhB06dJgs/2SxRGJmGAauPBgUqBOsa6+uEKqP6XrEEtJeEvrd+lpp1D4lzH9++XYy6Sd89atcrEnMPnzffdRciCC05gax1L71gQonQ9xgyWAqoiyELSxPKH+7ahzRhUAuAEgopLNgh5UYOnQAbisgKcCjO0Tn43YtG3LZ333G7ly2VUpvlJt5xp5TWKbet7B13Ys8eN+3+By07cakIJECw81Q5VX9HzRVI6Bmiet7AHehthU4oP4hsQ+WhA+6ohP7AurVyBT609OApoQjLimgsLRCouQznGELDJ33/lBDCsxqLv0unU7Up3/dikfyqP9ux84TeDj/6qaRPteA/Ic+uanDXLoW53ea6VHqaBEzmOVIvD31oKtV4W8T3S0PBh0IYCpNQ9w6k7zd+ohs2a44bMnO2CVdolYGWROQReHLRWHjy513l4/cYPMR17dvHUnatEaWuOxcvcmt+8axBVq5X1LOXmyChG33tdaZoIM75yp//qZTEVkMZU+970AJujbWnrfDlxP697pSEg8q6AZOnWFAuFs8NAmqVVYLIRfY8IJBKfZ5AIWgjSAFSjEP1YL7ckX0WOGNRz7ibbnZd+vS1YNq+D1e7oXr2oTNnZVCF2OUScgyKC2VaeeCAO5FxmUBGCD8VjrhMxFl4DQIBIPwosf1rVpniQomAqKBs14jHELY/o9fWSzG866dTORoqX/B/ezTXfz8a7bbnyc2bG4NPf/ro0y34PXsWNRTGb9BT/q6Efqb4iEqZ+kgkSoqui1iLyW4iGA0rSIqp34QJbuyNt7hhc+aaIBtz6cOUmBJUOr5zhysXY+Gn4g8Du3tIYPGTOyIsPFH0DS+/6CokdMxCg5BD4nStG3X9jYLcN8ry97cI+Bt//ZeWFht3y61u3M236BaoF8gEyY4eM1i+8bVXZSmTFkNAoCmCOS1LSXCOe688sM/tFRQOi21CF4P8OFF0EAToAlQAeqC4iPNTYlvcu4+UwS1uwMRJQUoyI2SXmri3mvJj5s9zgGK6SkGRMu0xaIjFWELB5tkPbVjvtr79ltslJVAhBUlswEhKNiRNfVrjIYivUU2n4Q395+2NRryf5EQLv/vkzp0HMx/91NGnWvD/cOTI/n6y7r+l0smHor7rHkZvbMKDZ7f0XFqCgDAScCNYN3rhDW743HkmNKEgIygn9+x2hzZtNBiK5e0hASGwRz4ahGA+ZRZjtUf4oaAGs0b6Dr7tlrdeN+vbd+x4g9zU72969RW3e/kyczmGzZkn6HtSn9kjlHHY4CxZAtwAWSpZ7AJzIwgsDpszx42/9Q7Xd8w4PVvKrGWivsFqBer0O8+x6dWXpeAmuX7jxpv1J9WIckC5oDwOy+qjEEqHDRfkf8iUD6sCPylijliHQKFQ1eGDpgCYi2hOnutNodSYsVYgBHHfpzQ2h6UAtr0nV2bpEndirxS1xhsFkWX9Uf02afwjHmnUPG6Mx6O//cc7DizWa1mm4dNDQVTq00JC6X/4kwH9F3QvHHnDgN59o/HIME303X4qPVwT2FRPr98ReA8hwfpREYf/Pvnue92Uz93vRlyzwIQeWI9VPLZju9u7YoU7LkYDEZQOG2bR717DRrjinj3tc8ZInRR6CCURFuhwoDyA2FSxUbEGk/oSQtDF3pUr3J4Vyw2OH9u+zSr8EOCErHKVkENxrz7mJowVTKcG4MSuXW74NfP1HPMNiZAq5FnL9+wyv5lr89rhzZuk4K5xE2+/0+ILfceNc30kPCieWG6Oq5EbQ6xg2Jxr3KBp0yzS/pEA5CUkXCJiE7a4Sf5+oRAI9Q7MYdWRQ1b1hzLl3nmd7Afp1R5DhrnuAwfZ93CfCCKaAtD5dDRNWuYXJlLcEd30bvcu+Qt6dO83v1ePbvdOHXj6zd3HEsFHrnz61Aj+7wwYkL/gHwonein/AcnEnbKoc1wyPdFP++PFGDSDbHpWLAeCgOCRrholv5ro9dibbnUDJk02QcRiYFkPyzKSlsMvJ0hHNJ+DZbMm8Ocg7K0R16G4BetNZRr16vvXrHZHNm90qcaErcmvOXrUndi9y4Ju/SdOdAOFSog5dOnTx77H/U659z43auH1ejjf7V210oR4oPx+UmG1gr6bXn/F7VhUpmfZa9fNLSiystgeQ4dZsAyLT8ScQB7PyYKdcl0TcZj+4MN2LgQny1J+IkQwjzHH5eDZiPjnScB5raH2tAUDQUEU+FBrgQuAckaR85yG4GQBwsVN8ILNYWYezThEvJQsQ1xjOVnjMF+DMTZVl8q5pX9p+TtHKz4VLcI/NYK/sHc3inEeF27/qvT4teL/yem0P1KWUb68y9ERVN3xi5gXy4jfOkHWbtoDj5iFZIEJloCAEjDyoGAiFhfrCOMPmjrdmAiGwf/FKqMQYjlxE5zOEIyGsLMQpVpw/bB8dAQd63tg7Rq3/8NVstg7LSLdbcBAQyLcF9/BF5/3tV9x42++1fUZPdqxZDdIHx5wA6dMdaVDh5oi2Ln4fRPePmPG2Gfwd5d+/19dsr7RimNY9kuEn2s2SJnw/aPbtlmgMr9rF41NiZDBcfseAoLbgeX8pIQe1wPlaHURel6agBDlR7B5DhQA6U2CfbhkFnCVK2A1/hJo5gaBR6n1HjHKxgYxZ30B4+przo0v9Fle1xHVC8PELdP0iwyHP1FHn2TS2zGlpPTQiooKKjmvaPpUCD4bUVjX1nTqN8QjQzRxGQ714/qdIxB6HVgK8sHjb7vDzXr0MQn+HZaPB/6SmgPW71n+ga0WI1g2dNZsC5JZ+a0+c0Jwcus7b7nVP/+Z2/DyS2YVWYhSkCnIaY9QGBSpHNm6yVJoa5//pY5fSNhXi4Ejsl5i3ESw9BYLde03vu2G6fpkF7BkRwX1B02Z5koGD9azpG0xC8G9I1s3u96jRlvWgTXuO5cssnQiGQmU1vEd2wy5zNbzzv3SV9zgGTNNwW0vezeT+z7hErKQVUcOm6CTmUAgDq1f585UV5nLgFB9UoQAb3z1ZbfiqR9rzF8whcT9FWnMeb7QWoN8yIiUaD6Z8qN67vKdOy0ga41LhFhQAMQDGK/CklJXT+1AZYVLS2EYmflHLmTx9VfGPYxLYffxXXp33DXuWlJZWx28fOXSFS34dLKd0T2/Tywn1leSMFHw/Xb97GKCnkVWJSZoT/eaQdNnujmPfdlNvutzrt+4CcYMKAQEeOfSRZZfhzmGzJxlsB+BJ1IOYa13L/vA8urlu3dbDp1oM5CZIBM+JdYkm4jWE1Xeu2KZ2/DqS27Nc79wW958Qwpkl0ucCYpW6K4z4+EvuPG33OZY4IN1I0VofrWUVG5xkZX7HpQgFnTvZn54laza2ueedZtee9msvBXzjB4jBRYV1F9uz9vPiowG2TWObtvuCmX9QSdY+G3vvq3PrZDf3tfShLMeedRiFygI0JAGxfLhRMhHzr/WxuGTIItN7NrlPnz2aYvk45phwcnXo0gJyIKIQkJuCbSitEv69zdLbgt+UABSasRSKEjiOyiJXiNGWNyGdRMoORRiWJCVTeIR6f3IZn325A29SmI3lfTqcm3v3mfKysuvSOt/RQr+38ifnz2wx9S607WP+4nkfalE47WSyimanOGe7xN9MsFHoIOJjEkwRrpxt97upj/wsAXvug8YYIUsCA3w+sjGjXxFPu9QUwhhaq4ZvBVTAe0RJIJM3QcNMsbB0tRVVZvFRGBoUEEqDktMRHnDSy8ajKden+BaIEwL3JgbbjIEQkQfKxQiCz53RMoEpdR71Bj544UWlT+6bYv5+QMmTTFLR3cbfH8sNlC8n/x6BOHI5s2uWlAXZdBr+EjL87NgBssPmiFQCFrg+7gwE++4yw2dM9eeDxRAzp6cP9Ca8Rm54FpLnX0SxNgcXPuhlT4Pmz3HTfncfa6PxoSlzzw7S4AJimYv9UX4GVfGCCVmMRtZdGofcAMgXBq+w3h3GzjQxg3FbisANcch9A9JvxNckN+fGpdMJK9LpBIzvVRjwfW9u54sO1lzKvOxK4auSMGf3qvbKFmCL/up9GMStPk6xkriUO9gbSTVYxIhIvYIysQ777KoPQUpYfAOq42fi3UFrvcdO9aEHj8ewW5JMAKsQLqMgJtekWUpNQVheWYJNSWklO5iOUmZVR044OrFvKTBsK4QFh3lM+HWO8xPPb5rhzH4gAmC5kIlwHXqBKqPHJXvPsVQBN11Tgo5HN+xww2cNMmKdUAKVO9hAcm/E43Hpz+heyA4aK+NG28KJE/3iPJA6UCckx54fMYChRKAYzu3u+3vvWv+MkJTsXevKYeR115nqw8vNaE8D23Y4Da/9brFIoixkIVAyVFrwBygJJkHqilx15qR5osALi4UQp7SGDI3xHBQ4BRYWYCwZy9zrWhcirEAWZBdAW1wjkAB6B/flcphHKO/JuhjY3TZXmkXP3jPwEEH3zx2ZUX8rzjBf+Ih+fNHG+enk6nf0CzhzzMtBGPA4zyPCT2WGi2OPzvz0UfdxNvvsuAXBBMBz6nyorYbqzh83jzznTsK0rFK7KC+h2DCELbEVkIb5PGjVlePj80achQMlnTUtQtNqVAZRydaFARWdSCWu1s3V3X0sPn5feR30oKLBpQ1EvoD6z60PHyPIUMsBnDq2HG3d+Vy13PESNdTsBxh7CN4j78arh2AUBD7hGKA7n1G67p5eQZt+R4lx8Nmz3X9pWRABuT+QRtkKDa88rKVvg6aNt0Uw3EpAqrhRi64ziLil5pQUruWLHbrXnjOxs1KjK1BZ8Qq9ii0ApFQ2UdNxUcQWoaYJ+ogQGigscpDh2y5LwqWsQkVAG4WY8g18Ptx02isgtjrH36wR6FdQD9zxH8DvGjkgBeNb3+3vLyS168UumIEHx+r35Ej8VNbT/ZIN5ye5afx583C27yEZD3bNNElmuTxt93urvnK181KYEnR4OSmty8uC4J3PUvdCPmvAyZMMAHoDOWISbr3H+iGCHZyXi5PU406W29+UhD7sC0yoYR2+oOPmN9O33t8+/WC/KSaiMAPmTHLgnEoJ3zV/atXCWXETcgJpBG53rNimUHVUlkjfNPTsth7ln1g6AFGR3mgqLBYVNUhvCAPim/2rVxhC1sozkEBQXF9FkSAEkA5bi97z/xdSmDJXhA8wzpSIUjjj4Pr1ul+yy3diZW91ESVIXl36hjoN3imqsLm7ZAUb40UEigFfzy04LhnIKi2CERgY6dxQRkQZ6EuAqWNYkAJkB7sO2aMEE9XuzZuFG5CawpF3BaNxqJbIwWx7fdNmVE+O2dqtKx88xXh81/2gv/EEy6ysGZ033f/9n/eVrlzx/3p+tprBbemuJQ/Um83+fPSDMbMCD0Wa5p8+Sn3PmDWkPp0GOPwpg1u1wdLxEQpE8yBFrzr3Wowpy3iszAKS0m3vfO22/TaKxYxplJuhCwjfnW9IDT3UzJoiOXdgekEBYGP/QTHhwpa40si3DAc1ubk/v2WMUBh9Rw23KXF6CASfHNgLfCb4BQWnycmyBVaeHNBdEDENFA+rAUgOt9fSo1iFqPMZyB8410fLDVlyHlQBli5UQsW2v2xMo7Yx2kpMeoDPgnBJ+V5cP1at3/Nh278rbe7CVLkKEYULesIqCzE2nOvwHOCsbg17ZLGgB6FtALDVWIcQH+gC77L/gW4h6CDIKDpuZry465R6CD4+tkxlNMvhos0pBsTA2srjs1Npg5PWNijW931xd2qyqqrL+tOP5e94M8/OHxAqr7+7mQq8fV0OrVQwj0JiK+DaI454mFnVhgcK4ylHXfzrRIOIHLUAjr71qyW77vbfGLy98Bb4GLrmrxtCpfJklbaJn+YyrkRC651Y2682eA2dfusiMMXx0oBtfGXYZj62hrB/CO6n8Mm5FTFUZMPoxET2Lt8uVkcltry2ol9e8xlAGZTjgoTHly3xmIMCCvXa0mhj0oqDutGLTuIoCXBv/TOo5cf/jEuA8qFscHqA4NZ3MOCH8aUAFo2018KYgw3v/m6WdyZD3/ejbz2ertXBJLgnKVHNbd2n0IDQH/GGsXc0byGjVQo/sFgMKa4NfyOQgAlMZeMXVyoCKWIogZRWSwhGAvMTbG+NEyGaLJ+jk+lUt39qDv6flX14Sfdk3aty5Eue8G/tqTLNFmlX/HT/o1Rz3WLOL+rVG2xHwp9xp9HYEzoxSBjbrjRfFSsWaVgL5YTKwhsHjxtRuDTduDLtyRy/Md37nRb333L7RBEJkWEbwhT9h0/wfWVgMNIBJN4ndQbKTgQBWk2LGb5rh1uj4SbnDxWnddhrFNHj1o0HdiZIx+059DhZvlBDqw0yy/qYtH9ArkrRLeJtuMOkNZr+RwoOtawp1JJi8STsspOd4VEipL3GbfuYnAEm3sEfdj70ZiVvuI+9B8/yVKBGWx1SQiEhoLdpnEZOHmy5vRmE0agd6qhQXNZYkJOENaKkGT56dlff6pa/BAU9XRUXgzfcI6uUiTMI4E/hB9xBsUREEXBMk58lnnjWqAqBF+KkMZq+Z7viiKeK9LwlOoNikJ2LRr1s61lhw5dtq29LlfBp3DCcw+Ny0kfqp+T9tMPajYou7U2KZmiCpsgJoBKtJHXLnRzvvRlqysn/cVEYgl2LVtifjW+LgtvWrN+7REWlCg8KaXVP3/ayl6xElT8sWqNVXY0gsQ/xLpSXUc8ASRAugl4j7KBEWluAWPhilzz1V+Rrz9Nfx8zq0ZOPbew2Bah4Pf3HTdBQhyRolhm99Bj8GATYlwA3ASW8ZJ6xBcP79PGw0+b4uHzXfv0M/hqq+80HmGrbIQqrATE1cD6wcy2QCedsnUAKAaUS7cBAww5kPrMMLtd72ITlZOkQolXTBOCQykRsPzw5z9zm994zRZM5RQXmVJgDcF+Un5SiCdYMQmSGjjQlH9nKCzqgm8QfuoXsOrsWAR64Dy9R46W8GeCueKHYKVjMBbwY3hokAqlfLdG096WsvLyCpaGl4VvXUZ0WQo+e9K9XVI4NHIsNUhsSH5+hpi6m4b5LNeJyVnhhv/LwppZj37JmmXENIkUxmBx8efJ4Y+Yv8CsY2u70XRETPTWt990Zf/09273B4stpcS16EmHlUTg8YXx+bEMVh8gq0tNOeWlVNsBo2FOhA2hxUdFkIjkU71HJH3YrLlutJAKCAVICSoxqy8LQ5UeaIV4BX475yMTgWtjQi0/lZV1ZCjoZYeLQNQaVHJs+1ZDPFYOLF953+rV1q5qr+4ZP/mABAY/mvLkwxs3mr8LxKamHyWFkgg3yAwDp4zpRVUAmtutFBitXG6Iadp9D7pKPcu655/Ts6wxxcs6e+oS6NRzRsgIJc9CpSGzZttcdx842OVL2YL6OuPO8TwgIxQM431wwzq7BpkCUIEhsREjLDjKmgCCoWF3pmZj4XmNmv+dXo5XdVNJ90K/W4/IwokVZ8r2mc26bOiyEnypRS85qPdQ+cafTybTX06mkrfLd5ohce+n2WjqahFCLSZ45ucfdZPuvMcEBQuJYO1cusQsBs0sYYSSAYMswHc+hKUkaowlOCPhYuMI/G2uh9BRNoqwkd4jGMWqPSAprbqAnvjuQE+CfpSSggZowImPD/SHKUk5Trr7bkvdUbKL4sCigyCw8qWC/qTu2AwTpUBqC0tI6SquwM4li4UMllpmgBJea0ctQWD/uvqaU/KFM5tXSqBgUnMHYnG7f65v1iqZMiFH0YCQ6CpkikNKgPUEKI/9a9aYQBzdutnWCJyS0OECcQIgN+e7EIS/ve6F590pjfnohTdaYROwn9cHCT3NfOQL1piE9CybcnA/ZDjgBVAdWRDQDcpji9BUlcYCBY170B4xNrhqnIvnqTx8UC7iIXMZbOm1kBQLo1j6iyIkvoDSDb+bIZZ8d0klkpMSqeSClJ8Ykz7drebeAUNOXk65/svL4g8b1isV8W5O+elviknnydKPElf1FmMhtXSQMC3LROAfwwDU3OMvM/BUzsH8lM9ifQdNmWoBKxj9fAnIZ/3ydT6EHqHCIiCIQECgNH43UB1oj0UOC2DYdKJCbkC5voPgE5gicIbwW/BInyW1R7MPCzbqdYPXep3vR3XfLCRBEFkQdGj9ekMy3EPVoQPuDGksBE8QFJ8Ui4WFZDFKD1k8IuBck/EhdchP1tbzs5f+5j0QEwcFLOZOSDkBe3GfinsGTUFJbZHGRLES3KJnPgiHhUoGr/Xc3B+FUKQ1UZZ4v0DozljbbAJVkLLc/v67Zl2nCs0xJjTWRNhAXKwdKBGUhw8IdhK0HX3d9dbABEWMlafxyOpnf2b3hDtFwJMxBTk1s9CtEEoC4cdtYhcjKxLSd5gfCoEwKNwbSMj8/tpafVZKNVCinvi2m45Bem2YjqF6yTUkGw8uqqwOygYvA7qsBH9ez27ksR4UTL5TQ5ij6RFL2z0a9xDIYwcZLP2U+x5w0x940IQEohxzv+AsdehWjSaLQODq4xJKg8lGMEj1HNq4Ttb2oPl4eVh1CR+r6xBGCnko9ywdNkKKoo+5FljQ3UsWWeCPe8VyUEeONafSjqIRmAhWxOJakYp+R9iB3UHjy60GvYGXVLPhJiCQ5K37CCWQlhw4dYbFDgZNmWLFOb1HjzYB575xP1BUYb6feyjQwU+UF6+jMLg/gll8hz39wsIgkAgr/QyBSKlx/9Q9MB8wvfXHk9JFyJgHBI30GHlwlADxB54JK9qR0KFU1vzi53YerDvNP3AtrJ++XA9iIIwrVYjAflwVeGLGQ4/YvSF8IJUtcs9YgMSaCxQQVX6gE7I6vv5jnNszCARNUThcm+fCutsOSTIC8AMRf+aN5b+4bsRyID0fAT/4lieNRD1X5PtekYD+psXVNUFd+GVA7c/CJSK0pG7E/6ORQxckk8nf8VOJ+zKvnyWYRxPVf+IkE3r8PoQJQtjxYenLNmzmHFuLjm92oQn4SCvqLW+/ZdFdKuOwuCxp5XpAwHJB40l33+Om6h6B6UDk1//qz8xiznz0MTf2xpszZxPpmVhAhCXDcnD/FJUg5LgJPD/wFOuLu2KBNgkqiAELH5aoIlgIIZF8BIPS1CTbXGX2vLM98PhpAbxgmy9QC9OPIAYbetKIk0h+rgX2ECby3QiN7dyjnwiubWedEV6CgFhSfGHiC0TWiS1gIeurq2B7UyhAchQclZEFXbvbNThHSyXAM4AiXvrj/6bnK3JT779flvwGe4+MBwqBAB/Vjjq5+fi4cOT4F3zrVy04B4GKPtRnQSc3/OZvmXASEKQ8u3T4MCGiQVbH0VuKrCNEwnjR5GPHokVm4fvLles/cbK5BLy3fzXI4hm36fXXzAWzZ2rxXLrGXo3FX/bs1f/7v7tsWX3m3Wbsfamp+R1+AvSbt92Wm79jx4jcqN9HrDs5lUzf4ieTt2hcmu4NhhCXW9NHVrGNvekWg7UQDLF/9WpbTjpkzhzXS1YOX+xiEZYMa0TQDwu96bVX5WuvcyMFNQkirn3uFxZfmCE3ZPI9n0M67DMEz7A+CD7uAUKIBSf4d0Q+Kn4ovfVQZlhdlAaWmv3miNxbS+6MDw3DYWmt9l6IA3TAUVdZZYiAghYTdAm/PmzfQTkwhiboTLuNrv6RAoAD7X0OI+IAQHUUQZ4JFAG1fMFkQwk9SgMXQPeKwgsVEIKGcgTlsDMu3W+DNmGH7DVrUS4XBBSBa4Pbk211uQfagq165mf2HkuiQ0THM1NCTLn00S1b3cFN6w0RDZ891y34xrfckFlz7HMQymPjq6/I4m9yN/7W75q7tPnNNywO00fXZsyw2iCkYXPnWvqzPeLarGvYsfh9q8FgbnAtbB6lbIm1EHj88NmfW3Uh45itUPT7LinXl/WsS3W28nS6cUPOzqMnP8le/p+o4P/BsGFdPZe6RhzziP4cqrvpqlErEdRntu3eSF9FNDFE7Oc9/lU3SgMeQngsLcEtGBkk0G88LaPOL4h3LgQjAGEJ/Lz5t//DcstsPkGKj0Db8h/9wPzlyffc6wbPmG1BP+rsY7KgCC+CQCQfBYLygIHovd+ld5BL5/mI2PM6hFLjGsBNYDTlqvjSbL+FUgRccl7gaWip+Wl5eI2dWWsOLLsOA6PZgq+DFBhBUxQSAkwREsqDg/Xshh70zLxPxoLrAbnJ73fp09sEFWQC6qHbMAQaQDlxzzwrig6FgOXEVWDJMIFSXBJ8b4jnIV5gaTSdK7unP9cGXZBuW/yv3zUBn3zXPW7OY48bSkGJco8oI1pwrX3xl1a2TDwCN6zXyBFu9A03m8KgXLlBrgiKmJZlKLKOiHLvfWs+NOhPxoW6EdKhjBdB3NVSWBtfe9kCwQwvSAoSf9Z4bKvu/Gr9dSIS895Ox3J++edbd+/Qe5+I5f/EBB+l+F9GDJrmJVO/mfZT9wpCGm5Pm+kJ7osBRZDD6D0LbRAKBA/mIOCT0u/k6AcKfiFYl4q4N9JxL//pk5ZPn/3ol2zxC9Zk63vvuLQgNyvjWBkIw6IkCEIB508dP+qS9Q3G/OGOMcDgsPacc2PBSadx1J6EcSstjUR0HsEDltMaO68oKPmFAQlCgg7Yr54AFcLfBNEF5bFCgdCbzTfC32UyOGewGy7bZCP4st6ZnD++MUgCq20962pq7W8aZKAssPgs4+X6+L1FpT3MPw6Cg0GEnHNSRBUWILGfgDXI0H0SfyCuEI5Be8VVzL25T3/956Yk8e1ZcYnQL/vR982XxwgAxwm47l2x3O4V604jkgF6vVZKc/Prr7rtmifG2pqrCq2RDegI+vMMZDbIqrCoimalPCPn4b6W//gHVuBFw5VAyTLW+k8DzpinfD8lJbBJ8/DXfir68l/s3/+JLO75xIJ7Na/PyY+fqZmTSqe+pgGx9aoZ1Wc8CROiMdlLfup998uiPmT+LXqB4g1yvGj1obPnWJnpuVbifVxCAMiL7125zJa1slY8tNIEw4iiUw6LAGMNWAfP57HaucWFbsj0WcZwRPSBjggp3WNpt83nD65dY/4sqSp64pOSIyrdc9hQY17cBhieVFe/CRPNauIiIHDEBYDm3Evgs2PtJfzyuQPhhxHDI+g4a2hAAspnsdh8F2USZgoInLEUGCVLypKsClkDljAj9LgeWHTSfMQoKg7uD9wPuUQoEeaHc6Hk+gqZAfkJsBEUpAloxYF9QWFMMmUFRSg27skkJosoIbb981avcmOuv9GWN1O7Qa8CdgTavXSpCX+ATNIWHCV4SeUfY0XpLTEOApSMEQ1YGG/iIPa8Grv2hB8lCzpACdoKzUiw8o8sDUqL90EXKGxSfYwxBG9nLFpELFyqN3ZE496WRRU1ny3Bv7VfvwK/8TT9zG7U8ZGuOTR7JKrMYpuZn/9CkF4R0Y0FTc5yTHx9Is1M/KUm/GcsCUKC0BPJz/YVYVAYiqq8He+/Z9YRV2TCrbe7sWJC/FwEOSGGAzoSnd727luWeyZzQPCwSMyJpWJZrzH5vGvM5UHAGQ/gsAnHJSauCdoAigN5DXFNmWLoBuVA8BGlTKyDijqEr/Igbk2dIQ+UCnECgmv9J022KjsED/dn36qVFhxEYBAm4jWh8ECMOxF0XACEnutjDJISdJQI6bdTJ45bwBf0hZICjQ2ZOdNchNVSDlvfeccQFKv0BkyeZPEVtijDJWHMUWah8KM8zMWR62NKUweBPfL5CDh1DizCIouDkqXnAqgL3mBeQQJ291nP4Hv083ero6nUuvera09kXr6k1EzYLgX9813TCw7sqKDd9ZCkn5rrJ1IPSwOzrj5qWlEDDbHsdObnv2jNM5hciKKX3bKcQE8q3XqNktBn+YCXkrhPhBkmJFCEEEIoJNAIVok0D0t/YW6rupNFYPENVHP0mAWfiDSz4QUMUtyH2vpBlqbDBciVYiAbEML1bAG4HIkxCeMfLKBB+eHbgwCsll4CCbIB1rNhCSnCoh5sheXrs6cscEbnIXbxIcsBeqG4CeUXKn7OT5SezTZ5LYyD4DaABPGz2VOfLAJokHFHmA9v3uiWP/UjK6/GtaFQisApWQO2NF/106csLcuiqllf/LL577hLzBH9FQjakX4dPH2moZ/gnmvcjkXvmxvHM1FHwFwRXN21ZIlboesB+wl42twF80du84zcoxf05/t+JLIl5fJ2/eXOnYf0bgb0Xny6pObiicmTu1Udr7g7lWj8snzzO2TVp8izpEAHqQkaaGg00Kak62iESU4eIk1EyygCUWhxLOYnJfQQ9wl8xSox2cBakAhbTbOFc05RofmaVJLRDpsCICwTVhBG2vb+uwYVeWZ6vqMcDLaPm2DpL5iV4FkA01vfAfZyI+6Re2VcEEgEE0hN0I8VhkBkFFitFGK5nh2/nG3IIpGYuXEIOhaT78QkdJTiMkYn9uwRAkxa0I7zYlmtwCkL6eEaUGhENyPuAzRArwV4CfTE3FBrQeqPWAyIg7SnFd/o80c2bTJFjUVncRVFOtQnMFd0JcJFI4OE0cFl4VlAe9wHwVd8f5R3OG+FPVjhV2TKjOCi7eMXoDOL5ukfNmsdn077U/XFfu/2LDn6paEjql46cuSSRPovmeDTCbchVTvBb0j8Bz/t3y4gNVIC30vCkCuWjoSWnlJVNOf0hx42X5lJJFBCMwYmCY0c+PSfnNBnE/eEHw4SoXEFvj9oZbhgOTvfUEWHxqfZI89g7bP3sqNLypUMGGBKIWzsiZVnRRi+76eFEE58aRSfNRmRIKIssbjkvREMDiw8ipH4BDGPEllQ0n90/7XPSLCA1ug/FEC20IeE7x4iQroRMw8QMRLKjglUzv3yV2y8QQK4K8d377BqTwqyiNUMmjrDUEo4ryA45gVDQ0YBBUBANOj7FzcER7oTaE/wlmezNKeEHuWCsKNIgviFYD/ugoZFz9FNv/WV8I9waX+A+PzIidP1+5ZWV0sTXXy6ZIK/sGfPrsn6umulub+qB++qOTZco9/1P5OWtOAYudvZjz1uUVm0OANPqSqFLQOnTTN/Evj7SRPanRQbJaO02z62fbtZARp6jr3hJoODMKL5j/Jbtwny4fPzGr4+8Qkad9BCC6txSXx1Bh1CekQIWtNrouDl4L2LQVh76hQswKd5pPotWce6hV2GkhA4LCPuAFWSQWXiWAuYoSypxCOASH0BVhXlH/riEAqWPgScg+aqCCwPRbyBdmQURYEgQQ0ILJkGin1QCkD7OV983GoxmCNWBlIzQFr2mq99w/ojshEqu/XguxNbwvJzfRQb7p5VF4pfqQ4k/sF1esh1A/rTbo0aEENu4fjr4O7l83f1PP+ESyfWLqk5XW5vXmS6dILfvXuhmGxCKpW+Qc9dcJbdREB8DeBgaeKZX/iiBbGAi2hRBAsYNljauL9gMBr1kyYLRG3fas046HTDHvhssDnxjmDdADlzluXy3oZXXrQCD6AsUXy2qxosnxVIiGK72ASyCIp5KK5ptJ8EyKjwozyWbb1J21kOXwzPXDA3sKYx6UUirCVjQkENSgCYzsIi2o0B1xljBArhYv0AnyFdyN6Ce5Yts8AdltXKnTPCz/0idJYaHHh2A1OyBNQ9sBqRzAoW2HL5gvC4AKCzGQ8+Yi4kROSf9uMVUjYoKnz7rnJVuvcbICRAcdJx61eA8IdzaIt7ZOFpDVZXVWkxnzAAC8ohLkHdAYgwW1llKOm7yBadbOmSqprjmdcuKl10wZdV8dxLTwnzpEek/dRYQfoZepWmBRm1B3DyLYAT9Ki71bQ50J+mFSfl37GwBGEJJ/KTJGDjZvnxW996U0xw2vxIGn/gflBGS4EK72147RUx8C5B3H72/kj5nFSrwawX2mfHQmVbkrPkW4ScYCNLim3B0K6d1rLKgopiRKwXqTQsKgE4AmQIBdkTvmvFLxIaAlkoEO69NZh9PsQ9cz7cG1wBUqAsdUZIQXlH2OlH1pIgHGgKFIXrRNAN9ETFI5Ac5YBBQKBACtR6cM5QwCwWg1WW4jhdIZS2do01PqGmgL4Hs7/wmGUkYMnDG9dZCS7FOvkSXM5L5oVCo5D/UDoIP3EZBB7iWjTyhHeJR4EuKEpCeaGcWNZLMJgFTSg1+46e32bM9xJy73bE8nJO3tB3QN1dfSY3vnls90VdyXdRBf83R4zIff9//8+Z6TOJB5ONiXv8dGqql/YHyqLgoDcF84BTU+9/0NplYQl5nRJXgimkhvDJCjOVXZ8U4R9aeu6N10x4uE82miQPT+CKjqwU9BDcIyAFlKQNNqk+mAt/D4H5OAKPtSZaTiqKXDUQ2VYLarzCQGBz8izrQMHMPlk21qhTbMNyU5YvI0hYN2oHYHTOizWkPTcFRuzbB9xFWMJIOq3DWC5L4098aXL0BFxtjf5HLVmniDFBOBEQKgCp/jMrXV1lz0ixjD7kaGVOrpwgIMKPz0/gj1WZwGqsM+exhU4t7gVFQD6fNlpYfdJ9uBzhUl7cEKz/mud/qXne4IbOnufG3XSzUMBEcy0ZR3iAwCJbbgH5cUfJ4YdzSp0E94DLgWIghgFv4Low/3yXcQfZgLCoAWCOEAVh/rjc3RHpZP3YRr+m6wNjBx96dd/RuicvUveuiyb4T1x3XSxSUzPYpRq+Isb4gktb/3sTej0qSxdttNCKlLqStsP/gomZlD2yUvH8PLOk+HqfJBGxZxEQEV4CTTTBoMyTVBPCBhNQOoxw4fezeGeU/HeUgi3nPU8LiQ8OJKfJBozEtfEV8YXp5kOlGAElKt5CxdKSEAAgPbl0glc5EgAi6Qw++/LBhMQhsEKkyoCi+MQsCMJtAXpjKYHiWHyEkLgLFo1VcMwV/QVYrIRbYXEDCcL5xiwQXASbwBzXpZ8A/jlBNaw7Ag8qoFU4sRGUFWleIvBck4Bg22s1fFMUuF4okCn3fM66IPM9lMGGl1+0FX8EkKc/8JDVT1iMQUqcuaXWgjGO5eYbWgj2LwwQXEj8DupISkHzGYJ7BCzDdf4oNAqWaKsWCL8UlOdFJSOlEorh+jlBR+9EIn3gvX/oe6isvDyzt9eFpYsm+AtLG/PSCW9uOpn+ZsT3RyHsetmWK+qnBzwl8knAbt5XfsW6zzJorPIC4geR2anWyw5GCskYS2SvZL1+sYi6a4SaLjxo/PE332ZLRc3KixGBzLYIRwwDg7ArDY03WWBzPj48z4fyA14CscmBY9VBGUB1hN7aeAuGE+jCIbd16LKSrRFNQBDM4zt2Cj1JUHROlBOMyLp7gltYJvxnrkvkGeFiFVqvkaMNTrPikfXvKAe+z7DbswsBgcoItqGYGCur1CN6rQ/B1PaTL5zjXKEAKMml2xBWlU5CBOFQOhY5FxIkOIgSZpwRSgTKBA9oLQSQTTwbbmPZP/+DKbfxt9xuOwzzOYR95c+eMktPJmnu41+zpc3cA+eL6Pmo8Nv69ltWm8D18PVL5ZqYwm2RhcGywwtAe4qSSO2F94RSQxGjbFn4wwTaGGVYWgIZS6f9EjFCdSTtfVhWUVHD6xeaLprgz+qSmxdLR6drwG+mDj8Q14BYigq0sqoqiiXmzDFmw49EkKiwGikYjVbPtmIEosjJAruwTjA1q8ggJpYSSSYqhF4fl9gPn6Wge1cFm1Owx1y4XTSQmKo8rISne8A6TLzzbmvPBMOcDzEuLOjB32ZvOOrMCTKFHXwKS7qb0MIwWN+gR17aqvmwMq1B7fA1qtJALDuXvC9Br5DQ9DPoj7XkXKArYChMDSxm7wBq/oH6LHMmqEYJMa4G91gv6E+LMxp+TLnnPht3rD+xAZQU3+NegbMomfNNvyJE+PXUxbMQB0UDGqQkl2AaCo/KP46qQ0EjFowHC55ABCFhXauPHzVFh2KmdRrxFjIui//tu6YUhs6a62Y/9mVTNvAXaWRiHPAT8QfOS2YBP52YAylYXD7cnJZEUA/0AaKic1BcrpgtOtLzFPfoafeCEm88VWtjFxKsK1lplBO8K+Yay8ou0gadF03wbx4+Mc9LNg7RiM9K+65XqNGkyQy+0ugB64iwoA0ZaCAYlVJES1EKYQQfS8uWUOteetEWVjB5R2UF8f+ApUzOoY0bLU9uAZWswM75EFVg+Ou0fzpTVW2BR3q6k3pjDTrXYdcZdtblPgne0UmH7i/nc13zVWXZw3oAmBcoiMBVHtxvlq9Y0DSA+FttPLB4BI4Q/LAbUFsKB8sDVKakmJbjWDXy5Fhxrk19PZaszyhWyg0zX9iyDlK6Ffv22Np1fGOsOUU1MDoxl6ay3YGD3I7Fi61+HQWOIiFIiGCBTBCW6sNHNPVpg7rn2gaNMbUuSH37msUkC0Hwj4pHzodi4J679e1vmYvju7a741IQeRoj4HVoDHgeIvMs76ZAiEVeLOxhu/LRC683BYbQY1zWv/SCW/nTnwS78woJsBgKvsTtOrF3t567p20tRmAxZO1s4noU+BAQRBFSrky6mo1V4VH8fpAWY88chsaKn34kWhuLx1fEc3LWvHuiMtjz7ALTBRf8J8b1LLqmS+mEVF3tzS6Vmi3tNVbwlVp8kwgekgEgj01bJUorIfK4LLSAqaissmCeBgErWCm/krXORHmxtkA8BpVuN0BAtlmiMIbBHTB5qk1GOJDnSgjCflmBHe+/a8G0wdNm2tprmA6LSJddWkMR7ML6s6Ek1giGPxcC0mO5sbisM6fskyaX1UcOGUMgxJy79gSVbfJd9dygJHx8rkVgijQRSgqFE9aKt0q6FoE6lC2Kir79xB4IorGdNmOJAFPiCrIg/w2EZaxZ8Yivj2IxxtVBZaGt9vMidg6U0K7Fi0z47J40L4wdMQ5cABgfJIH1J5cN1CXIyHU7O08mSPLdqaiDN7Dg5M1Z84+wc23GgIh+sjFh6KPq4KGm2gHGjO/z3MQrjshNYWsuFOmo6xa6SXfdY/Cec7HRyPb33zNkw3XYcgseJE3IOIB0OD/l1dxPW2gGhWP9/+W2Mm/8NBdQCojzwL8s0WbnJRsFxkKH/qWF75lkItFjYY+u3a4v7d0oyH9BF/NcUMFn15vGVSW0w/6i76celdBOl+D3EJOD1wnomWCTr5/6uQdsvzomlAANsJbFDgiTKYMMQ+BXAu9Y7oj2bNpRRZPAuVj/DhzGGhLkogAIGHY+hNBjzXcuXWxWi663CB9bUzNB2xe9Z1tTMaHD5s5z4+Tv24KOzL12hmAk9mQHAhIwJACE64IiARISdIJJE40NJoQslwUyI2isymONPfEFhBGLT2qJ3nwIMDGTbNgYElYReMm9Ym1gfPxmlAsCTiCN8xlj628UJzAZwQdNEGTj3NbPb8BAE3yLcOv7vM/n6VID9Ga+CLT1GDLMSpCZF3YAohSZFZekEEFoKGmxg7lJzGPYzKMj4nPcI/eAkBJsZHPPtBQNCMO6FQnJgBLIqbMEGuG3nLrGNRyfA2tp6LHF9ZISJLLPtlnMI+nN9XLf6DRE7weUF9/H6jP2zA8LdjAMKADy+4wLyrk1ski/xjwMzuICoKj5yV6KlPuiGG2HXgbEIv0uKgPZR3M/RTc1UpogfX1pr11lJ08GnT0vAF1IwfcWNk7qmTh9+hsy04/qxIPlrBTpaeLoMSw3k0Et9gwNNFqWvuUI2N4PV1pJJsw3eAZNdc8KEtCaIBZamLZNwG7gGMwMhEVjk2bCjyTIAuwsEkw9FwvMgCN4KBC6rGCZWBU4ePp0Ow++/qY333A7Ze259sQ77jQFc06+vK6BsBAAIyhG628KfIpKSm3PfmDy6ZPBnnuk5qhlN3QjC0EhEwxLZ1lqARgnhA2FATOxgAQLCzOZX9uaImpHN/EcuFXNlIbOwd+8F7ovCAbWyphZlp/Goib4EircNbIfLJellmH0woV2f6QGYfRh866x1GGivsHmDUEgzchqOlwQaiDOJRgKuuk5fKQhlVOypgRgSaMRB8EdgA9Y5HR403rLujDHuAQEIpEvApD8TSMODA3PiLuJIsadHDpnjhuz8AaLn/QaMcriKSjZoO5hvxkC+JIsiaGndowNyAblwVoAYgklg4fa3Jq7VFhggT5QBXNo/RICdJynKSuKOG9wyk8X58SiO37tZOWeZ8RJfODj0gUTfDYOSHXtMtxvaHxINzyFu8u+QyA+FipM3ZGis4HWILKGGujKopawb1pIWAO629Li6MTeXY5dZC34tfZDs9BW/nr9jVbdxQos/GSYCL+4TejbgijEWfPLn9uaeb7HnnusHGMSCGhtfPUly80T0WdJLciiLQ3fGhGIIiBEysj2uBeEZDxgMhQLDCjO071vNWvIslL8WNbzAz+pXcd/BVKHlhFGJZZh2zzJ4iCIjC+Va+eCQM6XUACML4LEOGHVmANDBRpDqt2IxZDiI3tAvn/ja69YtobxoDAHRcGKOKwd1hrhOZd7ZyzI7YNCQD07pEhRrHnFGhfdA/eChaagBmWLkWG9AIoGI8J9oTjOKraI3RN8gDsCssCio5Bwy3Z/8IFZfpQky6up2MRgoBw5V3uxC1AWT8acg/rM6mvu4XfGktgW18j296Gofk17Xr2Q0fYNQ4avWX2BFvFcMMFnt5AFpb3z/GTDfFn30br5pnPzoAQz8C/Z7Qam4GGBhHsEnfkdiA/DtEYMEAxe0n+gCQRWhag3+VYKZKjfx7eLxXNtgulyg9oh0ou2bY+A1xteecmaJnIedsdhuyqYk+ouDjQxW0WPmDffhCyjlTtBvkWGw+6/nAdlh+UA7uNzGrwTAeOx4l2EiHrJFx8waarrIWXI9la0twJuY4GzmYK/sRxYeaA7v5+L1fxYpPsI7iW4H4SHecL6I3RBDr7GrCGKi+fEZaMdF/foy+IipKVDhxuKw83g++ci+JApQD07Vp6+DOW7dwtJ7BZijhjkpyCIYioW2BzZuNHKkplDhBe+a3Y9/QrEB33RR5GYC/EX0n30SiCVyTbjpAHH3niTxXZCpY5Lg/vBM7RG3CcygGCz9Jh0XxhHIW5CxqBaVp8mpUGmKnNflgD39sdy4m/+z/WCLxeILojg2462lcN6phsTIyT0M8XwrK+3EWDCeVgmdsLtd7lxt95mO5wAA1mWiX8zeOo06+3eFtMyaDA3gSSYZ8f7ZTZIFKAgMJbXlUZl8hON9dbHvlJIAsEgiksEtzUi4rxz0fum4VmtReUgfjXantdIf1GAQaebUfOvNavUWcJ3o0kDW2Ad3rDeFmsAxQlumY+r9/GtYT5WqlEoQsoI64XC6jFI/rYUAczC87cU+pB4zVCRzsNnzoWIH4B77aznKHBtEffBc4ZKiYAbCg2rSH07QspcWaxDAkY+fcCkIB3JjWS7eZ0lxgAewDgQY0AI2dqMcaMHAsoTV5BehfAPSgEFxf21JHgFCE6PxANrV9tScBBmRAJIpeakO+82Nw/XhsAd18DYYIhwYykuaouPMUKMDYYJpAAyBSmFSoiuRWRfWEvBeQNiUCJHIl586zU9ik99fcKU2uf37fvYO/F+bMGnQi+1Ijos1Zi83U+mbpagT/Sc30O3Gwi+NCyTzUKI6Q89YgqAqUUoiOQDTynJ5eHbI5THIXxjCWPF/r2WqsFiEnRCezKJBLhwIYCRVLZR1WYQUgqDic8mUlPbpUAQzK59ersZD3/e7g3LsG/VKtusERhLowYsfWtM0hphAbDoMANlx+bHSpsTDEQYbFtnMTy+HQEvoCjw3HxmMQ3PBBME891ZZHFu5As1pSm00SGOtkVFF0rwQzJhlCsCoyMIzC9ohug7z4Xi47lHX7tQzB802Tgfoc8mBAulibImW0JKkfw5QU2gOAro+PZgj4JQKbTmDnLv8AeWueb4UfHFYDf13vttqzZiLLiduJRHNm+2rEfYbYg6FIKFKIVWSY9nqEYuPPcHTxOopT4B628l0wQ/CeZm5l5qmZ15pKJTRV7aDTrVWN/wuX4DKl8/dqzePnCe9LEFf36uP9hPpB6UL/d76XTqOgn9ANmRJhMLtO0n333SXfcaXMYXwzcnok2uesT868xPa82ahcQ5iAYv/fd/tcAKPeZYVLFn6RLr1oKgoznxEWE2rCXEe4e3bLQJZ/IRKoaS4NKmN16zTAJNH+jSCjxtOFXrti8qc1veedMQxuR77rMijc7GCtg5h4mzHXWlVPKk0SnswW/Et8XSwRRU0oEs+o2fZMFC4hsoKAJA7Y3DhaAUJbmbN7rT77/nUkIeMSnFqFnbi3tdCKtPHQDK0FKvGlsKozqMl+AOdfL+zN+WMDHnrOpkmzJ8egS/i9xBlCsrKzEKLA5D2WcjJZQ2m3F8+MufGyKh5dn8X/mWRfhRzvAiqcBlP/6hdfthvqiJIA61Y3GZ6yaEQ8CzpaEJCYVTqLmuYm1EZYVdG+XPfaMcKa6iPgRExBPr9Prhd5GSGO2EpiVjJQ2JxJH3K6t2BWc8P/rYgn9N16J56VT6C1Jf06SjTE1xw6HvSkCKQp3xt93uiqXVIOqeieoSeUWIO4KoxAI+fPYZ88OHzJhp+X+CMqwiY4NI2myzwozBA+6zvzlpHbS97fUml4KIP9YA2vbO2xZR7yY3YNIdd5tvhuux8fVXrfcaSoI6bqLnnRV6hPvQhg1WT0CQpkqWPaJr0iwURiSwx/3hnlCKTG86lADWHYuIQrzoQi+FW/vGq67m2addUuNVsGChy5GP7em+LhWRxkTw8ceHzAiQXlvPTRaE9QDs2QdT5RbIhWgDRmcT44mQFvUszfj8eyy+AhpkbkGAuHlkhJhf5gd3CQuMv/7hL5626xCIhtdwAwkMUsOx8ZWXDCVSslxU2ssEmBJgzk/hVQPVjFIExBfaIs6NC0c2gsxAd90XSIB7xihQn2Dl2KJwbDIjRE1/17RLH5rfp//mxSdOnHd672ML/oIuXadLzG+OOJ9uImcJ31GafOjM2baxxCAxPA/BgFMmiUJgm2hLP7VDwB8g+YaXXrTgG3ALbc7SVwJmQ+dcY/EBVqsRRUaLcm4CSqSbUCpAsQLQgNwCVqKh0dH8pBTp/UYZKnXY+GkUVrAAh22RSRl2REw4tfTAerrsECzEz6RKzda/6yAyD7TFrcHfJOCEEmgG5S+y0NO89MyyJSb0jds2uzzdU9Etd7iYxvJSEu4TY4HlBN4y/20JPgVTVHOSrWF+8YlxFTpDKFRLl0n54/MD+0kNY52JOwClmavjMhpFQn3cCwLJ5hu4a8HKy3mmLKgRoLceaJBAH1WI8BIxITYXpbCMXXtxaSnUwS3ErbEitDaIjAx8SYBTGsfcDvgNRYT/j1FD2UDNhV9/RaLrcnPyVpaVl593t56PLfjXdu/SP+35E2Xhg+Z4IjQnN4sQsd0VRTAwPRCb9A1lj/hKwN32iLwsq8MoqOCcU+9/wFbwsZ565dNPmU/Fgpmhs+eaz8wiFir52M8OP6+4dy/rlU65q+V7hRwo0MFjoswWy0v5MK8xqVhgerWZksoWyjYIwSafS/AHLY0GZzccClVgIt5nlRZBO2raw2abbcHAi0lpMXTtKy+403Jj5I65optvdwWz5jhP93kpiWfHusVy4hZIgy9aG2sEiJjOYfnRLLutr5Xy1vwYH8lt4jxtKYyQQHkIuTjS6kQotcUodO3d15QvhNLGpw5cRQJ++VLOA83I8FmIzAyZH1AKsDzclZmaE9bgcx8oJBZL1ddU2b2DOljkZPGaVohnNqNUe8rKdknpWhsvKRSKtTAirK/AcDQ3EJEj0Ui0rEffwhWv7zt/P/+8BZ+g3sLCVLd0ypbaDpNgjtMA2PnQ5mwWQfMMmmuw2IbBYUDonkKaiiWNHQXMDstHYyskIrFT7r3f0ncEVWh1hcClE0ljBGAz7ZOBTJUHDlr7JWIBOWIslIsFZKTFyf0jpEC4wdOmmdZnMQnFOUzQmOtvMqFvzfXAdUHzk44C5p2prrJqNTSz5Wh5PqEZlBrn4rPkaEuERthllR5tMNsnIfQoOoJ5p9561TVs2uCiYrD8GbNdnpjba7Gy7FIQhVtYWctho3haEWDWSuxevtxiJkBp4jfkvkGAR8QDWFNiNh25ibwPumNOqMWAb1AgoEFgP0QGh41EMFTcF6nIUNjwtUEMpHXZpZfdmcnfE6Ni/YBlfK5dGOzvMGmyIU7cRcqugfwoiraMCAgGvkL58Cz53boaQuFglx/auRFnMAWXGSMv6u32Y25Dw+nIoeu7d08srKhIkEq3N8+Bzkvwn37ooWj1icOjG2rrv6IBe0C3NE5X7q6fwfmIVvbt56Y/9HnrZQazMyBEugnsDZo+vc2cfUgI2Cb53Ag6DSnJne5attR8fQaFuAETiLYEEhEk4nO0aIKZ0MgE/YBqpEc2vvKizrXV0AeBGu6Jsk0CeTDW9PsfdDRdaNWn1+Qg7MQK9q1cbn48Prs115RAsS4fZkHZ8Dn8VpQfSmfinXe50kFDXKwTFupiUlq+Y4OQTaOYzImZ4wMGuLzJ013kk1BEGgezeG0IPWQpOfn3QHyEnWIcxpD5JuvC+JLNwUp2KPy6TqGEGiPBPvucj/p9K/LpEyyvxgDwE3TWsvbjdGWlpXbpC4kw41rCP8QGWL4Mr+NKIfC4BEeFUkCXoNRgsVlRq3PPGODyEcuguhBlhsuBkiLjEWYVmqx+cI5cL+2Gp/zE6JTnR2J9ig+Wldecs69/zoIvAfeecfUDztTUflva8BEJxWRpLRxFK83FsiIE1GlTA02QjZsu373T/DXLV3cQNEPLUtLK+mgGGr8eKLb66Z/aumgEbd7jX7ein/4TJ8pPn2RQ2oI6mlD8exQAcA3lsOWtN2ytNltHT7jtTvMrEeJNb75mQUaUCNoaTdsakRNmJRcxBesOK0ZgYQVWHQhJEJGcPIwEs1JGy4T2HTvW7uF8ClMuKCFoEo5GCU0jdeGCkFj6XI1bTIzGe5cbgQYQGOA3qeB4fp6tbScVioWFH2gGkpLSB5K3BalDsmo98QJzAZrAEJFzJ9IPEsPfr8os+Ok5dHiTMmHemDoWURHUQyHlF3e1uA1Ik/fZNGT1z5+2RT+gUFZqAv2DAPbAILffxv3hjnBPrCswBaXnxXCg0IgbnDywL0jvZe5HNihX8tZDvwz2fL+/JnLvDb37Hz3Xhh3nPuODB+elUw3jkqn0N3Ub42KexxNxHrmOQbEOfjg98Udde50JAM0TrKZePjn5bDRbW4LA9/GXVz71Y5vUYFOEURYx3f7uOxYMKexWYvvVEUwxn0iDEgRKjppAFggyUQiDhielR4096Ry63+JLIZjrX3reBpQ6eRiJ87RGWHHgPJCL8k3iDjAf9492RrEBISnYIZ4Q1omDHnBnKBT5RIU+Q/jyjG1SzN0o5UkuPy5lGaf8WEJ2uRH5/4ISIHk/G2MyJiAzjAbGgyBx9cGD1k0I688CoQ6FX8YGgaRkGh6jpTc5eqo+USwocdZIBJC/tEnYCEjCH6T6Kvbtd+wAHCp/1nYQLD5BDf6AQRYYHnfLbVa+TE0ICgWDgEC3xgcYRRAGCJXiLoQf1wS54frErTiodOSzOgN1o5Go5+WnnSuR0t6VTnvbFlVUnMqcslN0zoK/sKAgJxl1I8RE9+hBWJkQCR0MGIsJIxo6+e77bAkiBFynXpr8JtAnHNDWiAEgwo6wUpUHcqDH2+qnn7LvFXYPaquZcD5LQwzqnxE+Gngg/EwuA42ltkYZ+jwQH6uOALMY5/DGjWaRWe0HSmiLrDEI1V7RmPl2TF3YYQbFAuNYnbWYiXz8EN1vnzHj7HcszOUg9CFFu3R1KSnIhJg+dey4i8hS4ufH5NdebsS4sdwV9AgCZA7onEvADPhfLd8fgSd1ypzjK2NQ2kOSENYVPx6BJF8OSkRggesoddJ5lM+yk28Y3IPvqPcgzoDyoeUZi8bwzVl0Q6wIN3PqfQ9YpgjBxWqDDra+83YQUJTyCpt1tiSEncAhfIzbitwg+HwPo8nrxAyy5Ybxwc568ciqnLi3pqy88pwadpy74A8a5KX9dInvp+dK1PtIB8VDwWciYHg0Hq2k0cDUpBMI4YFogBCUZrYuDAw8abHVz/zUBnrSPZ+zScLXXycLTUfbUTovqRKs9amjx2y/NCaehpCsTQcFsO6cZpG7li6ya7OMl/w/zHFQCGDza69aPT7nsgUy7RDoAL+y6vBBYxRcD2AYz0X7JRah4GviXlAnwKSjaC5HIl8fkWCkZa0aUWb6O1fKNS7rdDkpqGxizmgHhntmS3v1N3sRkgfHKjPnNAshCIgfT907QtMewSMoCAQcA9Ctf7DZKPl9jBduHULK+cMANHOah+Ik2CekQdQdQQSRTn/gYduuO9zAgxgCgTmyT7s+WBQIs3iDvfraGmYUXPWRo9aaG4WHC8JzcD8EjVkzkF3ZaIXWEe9EPB5/2YsXry87dux05q1O0TkL/kPjxuWfqT8j38IbrZsarMs39chH8yFMrFzCEkIMLP4RaRWq7doTCto20b+OddIs3aWlMaW3CD49zn0/ZbCM5hik44bOnGkNJIfMmeOGz51vviBReWAZ7ZlYq8/S2pELFlrknXzrhpdeECrJdWNvvs2i/R0JqS0dlhIBtaBgUFw8m2ljWwnW1Zacsljochb6kCKyRMD8hm2bMWUuZ/QYF6eARZbwcqTA8gclrQgjNQAofV5HKGtPlltQjm5FBNSw6FRBWragHcIFQ8Bw41DqtPAOU2q4ACA9lA3NNsJFWaBQfHnKc9l4Y97jX7OgM3EcFFG1UMTe5R+4Vc887dY8/wshwc3mdrJM2VaMypKz4Ko1CvkGy05swNrO6RmIdZDyO7Jxg2s8fUYC79tCIlEi4kUO6vjAS6YPLqyYeKrM7ev0yr1zEvw/mTZ+eGXlyfuSdfWPS+inSB1RihdDCzMRxRJu2hfZhoOC/ORbgUTka9mCqL01y0C2zW++Ztp84KSpUiDXWxBm0xuvWq4d94GlnVTY5Qti95ZSQPhgBoohgFZW5x6LWyHP7mVLMBdu0t332oTiq9NVpVI/6bbC/XSmBVQQFKKx4wCDYBQA2aozCQuVZwQMu+t3yytf5kIPeUJhabk7Ddu3WoAvUljgImL2qMbyUlbwnROJt0JEgqVGiMplAYn70PqazUxAdPAbfjj8SKquPRSDtYZ3qLXnPBDdg1DeRNQPrl8rWF9rCALXETRLqS+pUVJ4bNs+YMoUuz5QnBTz6qd/Zn0Ya44ethgTa/3H3nSrIRZy8ygvgtBZhrsZESQm60V1I2Xs8DfKjYAjPQ9btulKOz+m+xqc9BMDEt2rEzdN7n64bF91pxbwdFrwnxg3rqihvu7udCLxuJ9KzdelkWKiKeZs4KcgCDSpoDcZA2WBsW1bzUKSg29PCxPYQEOSukBYEeS1z/3CeqcB8akHMDitAQUyETBpbV45DwqEEtrhUhY0r+Cc+PXkf+k3R6EFyqIzZM0idS/GFH37W+oFv4v0Bv0DwoqvK4nS8lMTgscRMXWKenEJPIE+0MDlTmYFdZ/AdGItNNGAL/CnMR5E6ymiojMuef/2iKAa8R0ChbZwR/xEYJqMAcqdno6sKTDrqzFCsZM2pjkHCgGESmBv46svW8T/dEWlxbFAnuNuvsWKwViCjruK0eKe4R/citZ4BtcYIbe1HbLunAtFh5JCCdn+f0I8IGwJP9wPTOvv+W6I2DQdq4vtLTtZdYxzdUSdFvy53fIH+I2Jz/vp1B1RzzbEwLxZOy0IeEVpLlF7fF7y8ARB6FzCumXysK0R32dA6J3O7/TRZ7UeXWXYYpiFPIOnzbACHfxrBJ+JZ/UUEwY0AophcSmf3b3sA7P4fI5OqqTouI/dHywxGIi1p4LuXIlJ5/tMGtfhIA2EK9CeZbkcCaifkoKEGnfucFFB2jz5+pE2MhuXGyE0IEpcNaw2EXX2DcAA+cmUCT+dfQpL5B7IYraHxKxgpqjQUoXwIX49Vh90SqUfbgAFWAghcSesP8LJ3nobJPD0e8QHxwAA/yfLaI2+/oZMyjrP3F9SemR9DgjBcp+sTyEw3BrfIOSW15c7wS7KWH3Og6UhQ4VSII2sZ+LbOCFePOIVpdinwhNgrqzZ3Jk9ODot+AsKivunXXqhLjZRF2iK5GPZ0YYUq7C0FY3JzeOn7Fu9wvqeE/BDaFojAh+slKPTDZAceGRaTv7nKflyBNdqDh827Y4Ph4LA/6IZB8UYBPeI9GORmYA1v/yFy+1S7EYKJWANSLngbxEZpv568NTpmSufH/EcoA1Sd7gchmKuNMEXXEzLZWpY+6FLHjrockeNcQWz55obcCUQAoNAFHQJrC5djeA7AmIYHPYtZGcg5pxAMH5ye4RF5nvsnQ/fsmISBUDgluwBKTxSiBgcWshRr093XlBCn5GjbUEXS87pustaDPo5ILig1doKNtEsMmElC7Bn1QophWGmXFpr0mmBST9tWQyCkMSUMGos+CJLxYIjYhrIWEgk+dK+Xy699+Hi3z61rqzMQEG71GnBv1ED4XvpMTrjWLF5k2mgmgnBY+cYdiUBOjGIFNowAaTjsPZtWUV8suU//qEFMNhUo9eIoOQfTUxlFFaVxpO0QK6U62BbDgsFoEk5L623yPMTbSWnymATbAPmA/GppKIVM3X5LAtuSwGdCyHsKDtW1F1xQq/5SogpT7/1hjst9ydnyDBXJD80V4r7iiFxOO26sJ64kyBMdsftP36ipXUJxGKQKKmlySgC1J6bCW+S/qVghgAwnyemQyAZXqPwjNdIydFMBJcCASWST3t4+iSGef9jW7e6Vc/8zK186kdu8+uvChm8awiBll/468B11qxYv8BWXBHuhYIqkCzpalLCuB7cP/xMsJxGLsZ2Gd6T1+8L9a6I5kZf+pNf1OyzFzugTgv+wgE9ukuDjpYuGak/e9mLmgB0S4keilp6fB/8FLqIHNm22aKiVrkmjdWSLE1x7KiVv9K7HA1IgIYuKkZ6JiLxQHZgE6gBTUxQjjJJJpmdVimfZF0Aiobof+nQ4bbbLlCN19itlpwsAcewruBCkCmyzMBfKZSWQj6zdImr+flP3ZnFZS6qMSoS4wLzAY2+0BdW/7IPUmrcscZUzCGEWGJ2FyKlR4MLAntjbrzJDRA/IrxmMbMsZGsU1s0TvyGXT+kusJ6xAGniTsBrpPy4HnErUAaLvxBKOIHinw9/+ay5DKT24MXqo0cdeyPwXfiY93BFcVsp8mmt6AijxvlI4bEpB0rI3BshYSr8qDBsrKu3Z+JzkVi0Vih5SyyvcO3CvHFHyqo77tDToeA/MW5czoKSonGNdYm7037qWr1EstLW0qJVCXyxxpziBRsoTQo3DAyiAAeBbjnoBGLQovjdO2WlCbqFA0AEFGvPgxKlhUgFYv1RCuZrCQWgoVEslo+VdmSFHYJOKycCiRT44O8ziWNuuMnSPa0N8qeezO8VH2iu6lYsczW/eMad+WCx8yQM+UJFUfmmBPiSGsOILCQBvsuxhLclEXTF2pPlYQk0/fCObNlofvjwa+abEQERYnQQ3rYQZzaRBiYmdWDNaosdwGtFpT30Wtoi/1h9eA+fn7x7Nj+xi/Im+fzwtm3AcsddZpxYYsuKUdxOWwCme9m5eLEhBgwRsYGWxGfINtDzj/umcIxgdLwg35QbWYTa8qDlupEXSWmio+nGRHHCr3SzirqUL6tpv36/wxm+pltuH43FF4QRv+H5bo7n+00L6K1FsbQWG06gYUl9Ad0RfDYPYGMMrHE46PjzaL89K1bY2nc0H00NcQ8S0mA8KH46mhQ4xO6lwDm+RzAEyMSutPhu5gtlzsuCGRZI4HuPuf56U0b7P/zQUok9hw41f7+96rxPK6Vqql2qqtL59XUuKUVY/fRP3JlFZc6TsiyYO98679SvXe0axUj8njtilIuKwS57iy+yexRqtP3qJQTwDysjKROnJx6VlvY58UhnhB7CiHDgUtLxiVw/i7wwRHTywVoDveGzbCLQvHfVSqvSg+dJLxKvYikxqTn8dVwBDBIIBHeC2BWolFqVkI+bSH/TOBakQXYBBYObwTPROwL0QdGSfYvv0sI+ne6dSqcmSD57RF1027RevY6tqKiQQmid2hV8lt4mq2vGpdPJb+nEYzXUsWZRA/1BGSyVera5pYigBlCfQQOWh9aeSCUKYc1zv7TFFQRBEGY0GJtrkJIhGouQo7GJYC77wfdsHTS7yxDcoNgCRUDwBJjEuYFmbIBB7nTi7XcZhGJQQROsj8cFYRI6gnqfNkppjLDwpO2cFHIDUevnf4G2dnmySFEhsdOvveQaZY3yhcy63P+Qy9E4XQlCHxIBPoqrQHpYQaL8ZIAQzvMl4DSWFQQJ6sSw2doSjcs+IQHW4pt7mRUrOrB+rWWgcvMLrf8EOXiC1Sue+klmCflBQ69soMH6jRQI4sPVhsbo2c9ztCSUFYFEEAQVrbge3AMGD6RDoBDjGM4XcqnfBEG8nl48siMvnt696ER1m4062p/lvXtjEng2xeiuEzcTetvtVtaBHCcDbq/pQWxjAFlkBDDMVXLj+PKrn3naNBaKolT+DoLOpgdU9HHrDLr1YRsyzASbhTjAGSw69fv8tC6ksvzhA1NoQWS/ZNAQi7zyOtdisMnZY/E/axAfC1/72ss6XnLJw4ddVAo2sWeXS8sfJl8fk9A3bN7okgfpRBt1McFXVuldaQR/0RZr0p33WNks6y5Y//5xCIuPZcY/Z4ceym65DjUbbMSJBacjUEhYZdwAXh9JnX7fPlbOTayBMvKhc+ZaXQoNNUGwtAIjKJyoO22rT+FpFEBrhGtLPIFFRbizEK4GGTSqAC2V/pHv+tJIqeJUY6Jdpm9X8L+zb2+Di8eOyefYJQ10pgmS6GJpHQwy6Tr8eAjIU1ddaQLcNQzSiUxw333bFjhQagu8OXOywgIfBOyA5iiMRqECLD+wHD9p+Nx5BvvR4NREs3yW3DxBRAScwA5RUv1h/hNBHAssChkwWYNnzrRqqM8S4c83yiLUvv2ma8BH1Dg15efFfNFuJfLhYy4pC+mkQIny+wn9TCSCz1xhBO+wESjzz6rIC5G1waARIxB0tg002AGHgp1Bk6eYmwkapbAH4m9WBg6YMtWMFik6hJW2cjMf/oKbJgRA+zlW/x2Q+/nBD/7dbZRSZhMXeHXP8qUmBwS7WxJpSFwERJuKUT4DciVegPCHO0VDSKY+l9J8H4pF4zu6d89vd9FOu4Iv78iPRr26aDSyz4t4zRYBAEWw2hwEUMzaHzxk0VaaXdpiHBHCyQ4k5bt2m9YcOnOObjhmGoxJYlAIlKBpg9LEvRb4CwI3QfUSC37G3XSz+W+Dpk61oAiDQJNNeqUT/GP9PZNAa6/6mlPWaRdr8FkjX+iqYecO17h1s0vK1UnJ+iDUcVmwWL9+zisosL/Tet1JKfhCYEkhpuTRoLnjlUgoeYTtQrlz8Db8RECZdQHwIwFEBJsoPtbduvSKB1m4Q6cp+u+xUQev4a6CMim8IciNISLIF24amltYbKtFifzTVgxeJ1DeGrGWn6Ajy4iRD4gof1BXUGx/N1l9zzVGIrHDXiy3uq4or03/Hmp7pHzn/eFzA/q7hD8znfIn64XhOr9Mhy6igUFQeViqlbDI3DhFNRCpN6KrEANESSMFDET+EVoCfCxlRfCJuPNw1OOzqgmIHgQId5gSYPAn3n6nKZjsIA1witJcBiPcT4+Cnw0vPW9pQPrw4Z991igtZVm3/ANX98ESl6o46SKC+ay5jw8e6lJVFS4iawaj2Jp8MSOKgkh+rN8AlztSijLjQn3WCdRKx1usMrGivuMnWASe9tfhrkjUDqBwCNKRkwftEm9AUexZvtzWhrD2hKIbZGTIrNnBIrbb77BiH/x1lomzqhDXuDWXlLUntHmjTh/3g+ux9gWDenDtWqszQNmY6+tFEpKRE77nn06fqqu5Ibewsqy2tlUo16bg/+mzE3onG1L3+8nU78iSzpNFp7WWlehyEaqd8F0GTg7gDc0pCIhgfSnCIRIKIeQE2ihZHChfnhwre8DvXr5M54lazp1BocU1sQK+T49yBhM0QNFN6fDh4sezt4plR0tufu01ab4xAZTSYBD4YzdbYN/g6TNNOX3WCP++UT5o/ZpVLlVJRL/e4jF5gqLx/gPlz/d0ab2WFDpL4TcmBPWF0iJ5gqhi7ihuQZaC/SwTBTcYIaLwrA+xGnsJJ9WgrEGheKyp3+LxY9aBZ8VTP7Z4lLUQFxKmgG3yXffaHg3svjxQqIHgH4FtBBg7SuSeWhiEuiWxQ2/9qWpDGbjAyAoKg63kCPDR8SnoDyHB9/14Op3uq/mc4XyvIJ0TO7q4svpA5lTNqE3Bn9stb3YqkXoknU4t1J85CD2vh34GhTmT7pAllhayNcry0Y/v2mE+PykQ00AiBoUyW6L9YY9zIp303yMVwzZOLDzwIjFXLKZE+BFm2ltT44xvRV4zm9CAREVBBKTqyNGTatn81ht2b8QDuIfPJEnIaa1Vp/GhwaavsU1pbPgZFxLLGz/JxbqX2GsN27dJ8GUQ8PE1r7HevVxcLtJlu0rvEhOCbzv+7tltlYJs/Y3wI6jElvjdegESaRcKoG4EAzRk1iyz6ixPZ1UpaJS6E5AWaW7QBMqVmBgomc1XqN9HIbTmruA6wN+gW9Ax1yDiX3P0WLBwR/fWJG8BZsuTPinScXLOoIK1Hxw7/RGr36bgz+/WZaafTt0s8DEwO+wAg2DNR9C0kt5n0kAJDQ7QnDQbgktAIiT8HIIU1LUTocdaH5UG5WZjefmmPdGoKAJgEq2xKeLB6gfLbD9aagnU2rXkfUsZDpszx5QDGhhoZfvpTZjUqvb8TJAYijZNDRvXu2T5MUMAtijn2DGXlj8P9Ceqj2Unss9KPSr2aMBJ0C9n2AhDChwRjf+VUr9/sQjDdaaqOlgPIHeTgDY8jAEDprNzMvwHqiLQSGn4oGkzLJVNVx/4kEDgvpUrZZheNzeAYLilIjXu8P4eKQw6U+Gatmz0CSFzXIvWYLjKFK6xIqde8kYGK9x9OXSF7V/9EfG8HZGc+JLFx6uDBv1Z1KbgX1fao6/vp8elfH9M5iUprGDdPWWLVCZRmUckvU4Dc0hMREUTkD27fx0aDK2I389qIzQfmotcKI0y2e+Ohzp1/KjBFnL9dDchKELgA6hFCpDO3XHBUSqrGKy9Gki0KQPM98mb0puMuANI4UIFeq40ouqOZbbJ8uO2ACctv5M5o+UW6Ttbhqs5o+sOVj919IhLC3lBZARyx4x3DVs2mVJwKd/FZdU+y8JPGg6+37t6pRk0AmsYPoSNtB48TW8GeN6Wjet9hDr011lQw2Ky7Yvet4IyWr9TlceuvUTzqU2hsxPyQfNOAt0tCWtOCpuuPhQPET/DiIK0Qb64GchUM2TsRfZEY9GynMJey8uOHOm8xb9hYO90OpHuq6cep8PMJ1oFC8xuJGwtxAo1IqpcmEFgHT5azqrqsogbRxsCjVjTTleTsB85a5f7S4GgTYOCjDrz30mZsJzWqpzEnKRYuvTtY1FRqv7ou0ZqD6VyTNqYaD4IgF1t+exnmRBsT8wJ5CePT9oOheALmSWkXJNSspHu3V1cc0X/Peu6G5HC0PfypkxzDRvW2t56ZAVy2BRCvuWVUMZ7MQh+J21GJyhcUoTO1nygDFauML8bC45lD+F2SASsQaK0hAcl8F34NnB7d5oLQRsvmnJiTG3tvn62JGQM2eNc5uczd8QHnG/oGZe3+Yo9L+ki3iIXjbz63zdtlT/3UWp1NqXhvKX//o/9Usk0Qj9KhwX2uHkEuO+4CfJh7rJ2RVhgbh7oQ/COG285ANnEQBIB5QFQEDQZpDKK1Aa1zYNnzLKIvDW50ECRAmElHH48vfhZfYdbwLVHzl9gxRD02yfQwa625P1bcw8+a2RbY2kc0rJMicMHDcprsCwGwK46LMvNk0uEYkgeOiTu8kzICfDRnad+7YcuXVHpoixyEfz/RPrvXyaEQJFFYuUdQTncWTrvIoi4rET7WyscwvUlnoWhohqVrBbpaQjUgKD3lv9PzIAqvD5jx7adiRJqYxttFAAGkqAiaXFKi+kMBDIOBV8gv07Hbs+P7LixX/HR1vruf0RCn37IRb8zfdLs0xWnfi1VX/doKpnoL0Vg6+85WOoILEFDASHJmZOGQwOFO752RCgGUw74JDr4nZsmmIIFZ2BZOz/9gYdsp9LZjz5mJcEslji+a5cF91iZx+erhAbY4oh4AIPYEm18VokAHVtkdXno867wplucp3kDstohBGCNOPS7zQHKtWcvlz9rrkscOCBUsM/ac+EC4C4QI/gsE1krgtmMFY05qEFBDsilI3AYvdbI9iuUNbeae40ndfrsr7/wV3/DXaeDakPWFVCFhwxxLgxpa4TrAJqG92ntba9J1khz08fP/HvmUyQXPc9PJ6/1043fbDydfuQPhnX/SE3wRwT/yL4RhYnaUzenk6nbPN+N0hHk5TInRdMg+HQ2gYhMcjOFPdiG+uNXTUFhQYZVBurB8H2A78B83Ar8rt5yK1AYBBWJMYSr9tpDG581AqKb8N//sCu49npbiWdBICmFqBQsOX+CezH8UqGsSJcurv7DVS65f6/mW5/TfEapU/+MB/gwSvRVLO5ZalV8QHTy60TrkQpcUQS3JWGYyM+TVmanHnbjISDnyXUgo0XHZxrCEtQ+deK4rTBksVFrhP+OS0FAEJmD4HWqFW0VouaKuc1QNOq5Uin5+WnfvysSKxj8zenTm03iR6TkVDJW6CcTE/203xthD8RdpN+5eIH8aNYih5adQgL6gVmTgk5Y+49DBP+ogGL5L4OAdjwhf4kHpqX2VWv/UaKXftG8Ba7rg593eXKlSOXFEfSJk11a1sj20Zs81eXSklxuVGLLJuejDOSO5Y0a4/KnTHcxneOzTnTRYYeddGPCgs+sDMTXx2XF8JFnDwm+xAWguCZPsBwjxr6NLDpb+dOfuFVP/9Ty/Sto1vHW62bM6mW8bNs3KYbWiBgLKBsZbJTbQbMbBL9Lz96uK8VXQiCU0YeU1q/C0vmS4FF+yuvX1x1uX/ATJ+uEUNINvucnzp4GufctGkkBDosHQsuK4BNxROtcTGuLcGPdqRCkRzlaNKz3p1kBVVSXhFCGHLofDu6H2McneYQ9AO1o+T73JxiYO2Wqy5k63eVMmeZyJk11sWEjXVIMFJ8x08XkNjUcPOBql3/gUlL1vpRDbPQ4l3f9jS5OKbTmlSg056ZY5CPX+CQOnktHOA/MycUm6uMpusGvxufPlb+PLMD/BOtC3iDdTNHa5tdfc3tXLDfIj6UmAr/6Zz91m9943XgZ+E5ca9SCa22xGsKMYWuNgPKgXpC2KZUMwsgrLrKVrsTJSClmk0bElwNQ7/npRM2xaLMB0uvN6XcGDMjPi/lfTvn+NzzfZ+97e53JpsBg6n0Pupt+5/ctwABc2bF4kbUCooqP18zXuAhE1LLsH//euqeOvfkW21yBffbpxEuLa7rwAq0uJsFolHGyhoD7YdERFYv1miwmn+2xWxnSi0oEP3MKigT1cq2ogwKRYAFJ5j7C2xFD0liTFXqsx6d0N13f4CIF+YEvf+SI1e2Lde3jMVmSXLlYEavJiNgiExQs9RXpRKMp/GTDOW3XdkEI/iKVFcuhPqRA91RsPRbz9TNeWNBqHvxCEf76qmd+agtmZn/xS5ZKpgJ1x6IyWwy24OvfcGzx9uGzTzv2fkQRw5Pk+fHvu/bpZyXo1syjezd7Pa7xxH3A8rMqlUo/EG2rpDmkSI1gIMt72TMSWv/SC27pv/+ruRJhtSrj5DvvmIzxC7lFeX/8nQ07D4kVmoT/I1wqjRX5b+OGX5+oT/w6BTzSFlQAmcZCwGZ/8ctu/te+aYMPvKEBBtCG7rWtNQ+8EITAMdiL/uWfXc8RI2z9PvlO0iRozmFz5rqxN92S+fSFI57Z9kgTFKNBCOiCQA0LN9C4CD3RWDSwBWWa6dSLSywaAWERUZ509z22qIS0EDljNn5AUQfTe1YB2Aq8jGWELXQCybR+43VBWHFLcPC+rBEKgk9jsQZNm2bdY9ninG2j1r34XAB5jTLXuBTELeq56X0Hk5NlojMOmSLy7OTUyXXjCiJAFzq1u+7F543n2ciFdDKCvvaF54w/rv3mt81isz6fSjur4df88DOA/CjoPLtvrH2YdwfB1Mh4UtHXsrNPS2JpLzUuxL9Y6BO+tuTf/sWt15xY6a7NoY5IZHMsN+fHsaL4d59cvT1Y15uhZjP29EPjcnZsS4+qPX36wXQqfadM2HhZffkJEgIxN00s533167ZpBkTjv6Pbt1iKYxyCl2GaC00IIH3L6Z83bO411sIYi1P2z39v12b1HpVPH5eAaaAYBJvFGSyMALbRDIGuradOnjDhApJhVbHyIdy81MR1CTpRU3Hbf/5DN+ra68WER8x3/OB7/+bogUB1V7M5Id3D3wi/DrMK/K6fgZuW9VkpFoOOejZgPor9mq/9iq2D2L92jXvjr/7c7VmxTJ/TtzIMfEmJexaTm/XPzbH0GLyAH0zH5e79B1q9CIVi3QYMNCVgFW8f814RMppukGJmPKKxHLfmuWetjmTGQ5+3dBxGACSW36XbBUehGDo6V6E8KAtmDQvBxg++/+9u+Y9/YHKKMtcA+bqHI14sukRG4tmEn/fu3+zefTw4i1gh89NoXDSnb0N98uFUIvkNTTwtdbJUj2/dRNncgkgixE2QpqCt8cVcCYdV3SP/k4U+LI3k+pWHD1oHU5beAvvPW7OL8dl/jcAK/fmoANz27jvWuJPttembTkSWogsEC5jF54H1BjspfInFLvlhVk+WgVoH+gz2E+zE/z66davt248Mk2tu9j19p+mQEmj2k2fJPsLP2bU864Ew4pr5FqUmmIUPi3LkfbNe2de5FIfdd6DE2JoaZRxuospcHd1CGfgm41FKXetoQybLGj7T+XZINussK4+wsVEmxTQgQorO6IuHAaKQjM6/7Vnu8yUUPh2mWENAtotroLzJDFgHX2IEei7xJk9XLKM0TDq8Zzzi7bhx0pQjZfuCRpxN6g8DUHcmOiiRSN1MRL+ZXtSbaJji0l4GXewlWYI6+bgwCaW6F5OomGKVHxskFOkegsGX8tIgUA3IeoHzIRgBiIUWX/ajH7jX//ov3Gt/+Wduyb9+12199y0pgp3mx/OsDDDrDqytNowngT8Lqy49ZV8VJYR/DyS/oOij6dkCZBCem+tcFgSDS5CJeAfzk2uZHSrtbEmtkNrupUvcsh9+T3P75+61v/ozt+zH37eAGy7b+YxVgWA7PnqDBK+mPNi0hnX4lKJXSvjDBh0Xi2xVn1zqVH2DxZog3B2QDr0BwhgNpCnTPy7Ppf3p+nV848n9TYLaJN/PPPyQ9KfHKrwCzXPThhl8m0nPyQ9OTgAPSsovJK3AoBPdvFiEL4uFYfEO1XqFJd1Nu9NuiwdG4wL1zon0PEwS/fze/l9/417/yz91K374A1mxpWYdeDZjeQk2etPg4Sck4CHBpASLcHs42GuA+myUIBTcr/7Vs9H7IK33CL7xmWSCQ9/V0SwDwGt6H5eF8tLgcy2P4HPMQxPpMlie4Pu6Dz7XqGviGhi3fdJkFi8YDx0oeALQLNlGwb8mN+Wtv/tbm3/cON108LVOEKk5gtz441h+hA8Ljx9fJQSEobiYRIwgpwBZ9g1twxfcC9e3FYDGCc2eR+zr5ehzuclEThPCb/rlmc2b/ev7lBbqa6P0oREaL4vUcQoEn2YBrMgbOHW6aVWgBnX0bCFFKg1tezEIJqcWGR+KvflYDwCko04a6ztwylQb+M4QS4BZPry97F237oVf2s68WHt8eSaMVYGQWRENQBPz6PnN4omxYW47xEwwFD9bPfQZJoXDvm9nDqbFznkuxGQUUNDEMtA+pvzocESlZJF8VwJNpDhZOEK3l4oD+0xBF3Qrsc/kd6PEs4tZC4JM4XeJKud3zbyu9/kOEJXOLrxmbaT1N4qVppBsb4a1QzmSl0YBG9NL+cJ4wG/G6LyzG+E4a8zC8WtrrFlQhC+dBu2ESCd7nDPzFx6cFwUHFGazChAkTWIoN0f54SryrB0R56Ju5bjcCX5nURpjyw487PDEGv0g397Mi76ghBJDBrDwXTT/8Kv1Ddiy2Z0U5Gfs7bn1m567UaOyUX8+l59bsLWsvNxSMc3u7voRo1ORZEOetMk4CUmJvhhYfg0aZYV0Dek/YaIxIlFt6uPRMgijWcWLQATbaLtNJJnAHukQJmuPBL9k8CBLqWSvBmyLCNjROHHTW69b+mPXkkXmC4YamiARC1UYMKiJATMMhZ9L+/CcwgITCPqskaIJd1i1KLKEgjoHUEh+l2ILOJF+ZLw4B+czwdDvUHitDkkfp0CDPDLrEdhbcJAUMD0LaFxCJSU/2WiRrsNEt/E1iX/gB7J3Iakf1j/wGguiOJf9rrnrO2aMlaTSnJR14RyMK00n2byE/eNZfkqPA4Jk+LSkM8mwsEKSEmuUCVkOfGmEtbPP1jQmEmDGhe8B22nnhiDmd5dy01iD9hhvO0pBfkF7N9J5Tcu39V2QiZ0zc0DciQlCRqFzf8Rq8JVR+lTe8Ty8zzjbevl2iCwOQd8zEjZ4H2XM1toHN6yzIh/cz4tZTEblHoLP/bI6EIULHx/fvl3KZ7ONpT2vDv1zQsD1Fbmlr/7pjt1N/dWazc4T06eXpk/XLEgl6n9LgzPT8/0CGg7CeHQLXfirv+7G3HCzDRw7ie5cutQYi6DPxSKgGI06CVpd89VfEdMOs4YHq5992o2/9Q6rdUbjtkVMEhNMmmvL229Z4wM0PkzGgNnghIRwZn7ldd7Hn8KlMAuKZYMJYToCONK4KAIUAkpDIy74m7QgZIMmgrwvE0RtN+WYVuVIzryuziLl2YypC9rvrRGf41r9J022jUlBPiz/pMqL7aK4vz6jxpgyZpy4V+4BXxzmIJgFI4IOUoLmWAfuA8sJdMT6R6JxQwykwnhO3CsEAkvOxqWcG6EjkMoiKdqcUblGYJfFKgREt779pgWZOG97hiBUfFDTOOcKwuo5SGehWPN1D8RuDJkg3FKiIA/8d76fagyq4xgD+ulzf3RtZpx5Dl7nfZBCW+PMecL3qDwdMnuuLeseNmuOKc+2gnOUjm8ve8/tXfGBm/7IF9ygKdM07lvckn//Fzds9jxDxhiAi0XWl3L9Onu2CbffaXOIAqMi8P3v/mNmGbueMxLxvWhkv6bih5GU9/TAkt5bv7V6tcHaplF4YvLkbqn6mpvSieRvpJKJaXrJcI9Nkk4y4Zbb3YJvfstgJRdkI4wj0i4sVKDo4GIRa5Xp2YdVmPXoY8aIrHjitblf+Zrtt9eWm0EABkHfIAtPcQN1B0x0M2HPkD0njKCDCYfpWF+NVestmMv2yGzAiPUJ4G+wfbFZkcw5IFjaGEr3i99s0FLMyHJMGiYe27ndVhiSiyXXC3Pa9zlPK/cVUnBfOZaiGn/bHW7SHXdZ1RiZiIhex6pjbYH6UtjmvxJ7Ie/OeU/s3GGdYGHwppbQ+w+4wTNnuL7jJ0pwqh394QLFMtPamG149SVDFgg4z4FrAJI4IsGH+XMEj1Fsq5/5mdsnl4nXeG74pS2ysWEO9DtjaGvcBwyyvvGsrCwZONhQFHl5a8IqpsaamyLRecMz23ky4wxUx+1A+NmWrfLAflNAhhQlJCAUCpuMWhnn4Fxpux9abI2X8E+8625DVK3xFtc6IPS4+udP24o7msAS1aeDLtYf5UH242IRbgXyh9s69YEHDfHS0Gb9iy+4N/7HXxjyMgqeM6XHOyGF+RM/7n3/L3ccWseLTVD/2u5F49OJxCOpVOJ2/dmsfQ0MTg871tCjydDopEkSGnDKBS+mdqM+37qWCOLjZjDJtkb/yCHrx4eP2Zp1YcI3vvaKW/bD77u9yz8wCBwyZfbEw4TmM+o/kAOKjAagUz53vwnBWP3OJg0wJdtrW7VVhhmbBL/FEaaMQAsEg7CgXWVJgYX4ybRe5llwn6g0Y1MIGJN0HJxt2YIWxB3jzwJRT+7dbe3IgXy4Itw3EJxAW+2J47KG9dbskRw/TElsgK3K2DceCA8chWlQhLQ7J0UKM21fVCYFMsrgI1tE7/lgqa0IA1YzdlhlLDzR7L1SHNveedtSnvtXrzRUYNazhVBBobCn5JNHhSzoq0CnJPZXQHDYeJLiIJqmgiBRTsQNQAAWpc+MNePaNMb8rcPcAs0HPjr3CT82G+eJk01Zkk8nCIk7RMAS4jz20+452I/Pxle8w/hwbdw3zp9NfJ6gHsoThNRD5+cMrBxF6Fhi3mb13QUgEDcKF0SGO4ZbJEawxjW7lgb9LRnzDJ+TeCvU713jfnzvA3Pmbn5t585Uk+Bf163bBD+VvDPi+2d7UuvLHAwuy2Sp3sISIigIH8zfrd8AY+yLRWyDfHhLgCywvPhSBDEa6067kfOv+0hAhkgzgUAqrPDlD0tpMJmQMU2GMRk8K7QQ88DMg6fPsuo/evcj+AQN8YXpLwDTMAYm6Jnvd5r0ea7LWBmsFmRHgVD3AJODKAjMAc8RfGAadQKMu10rvB7n0RH6pyAI26FFjAyjA/1JYeHG4Hac2LtHFr/IlAJMisuEm4QwFAo+U4WIhRw+b54EY4iQR52hB/ojoEDwYfEbUficg+aO3D8MzbVBFJSqglwI9OoGmwQpJJjPlKp+IpgWo7hmgVW8jb/tdqsJ6T9hgllHXCe6ORGwPZ9x5vMoBlbNcZ8EK7G+jAvzSCyD+g+Cm4wtwsFYh+McHvAEwkvWiCAa441hI9gZEs+Jy0QFH7yPoiTOgCLFIBHwa7nN1gUlMl2SA/r89RIqoX6A8acbMMi2rkYWX58JxxAu0g/5o97a2Km81W+dPNDYJPgLuhX3k16eLFxA4U7TqPMLcGv0wutdP2lRBA3hwgoTCGFgW2sXdCGIQT+2Y6vBfXqXE2BCE7MXGYJIqW52mTB+K9H+Nb981m16/RWD1NZBFkbKMGVofXgtDILR8ph10gi+bestLY+ww0gXg5gQICTMTmDOIK6sBkoVOI+wIGi4VOHnQwoZlFQqAUtiCsPmzjMrAyNjuRkbPbAFqUjtoRBARggZTIxgA90RMoQBwWasYRYQFYqCMWKpc79x4yyz0nCqVmNCF6VeYu4j5gYck1vB97he9j0iTIwzhMAgCMNmz7GdbnBTQGoEFLHqoIiWCuNCkY2znpEVdCgXtqYmQIm7yD2TxUHJMt7h50Fb/CTYhwVljLk/0AT8bqhD74OACBYzhrZKT+OLS0HAm7m4mFBfd2nxDFrN4YIyfxQkAfeJZYEGmJdm4xrxDuvZ3qmqL/5wWc3BZJPg39DXduxgF4yxmrUiTWPwLT0kiyHG3Hhz0PxCWhm/FMEnn0mUnej1xSCsEIEj6vTZjBANbr6bDnYxpXLKorkiBoJI/9Lv/Zul604dO2bvWcsoPQMUwh+gkcHg66930x982E2++3M61xSzuheLCdsjlEx3+bkoIYSEJaAIMQJowanMfYcUMGhg4RAsWpjBbAhz+Z7drrbypLkkObJCCCGf49nYNQfmJN+ckHuB8uE7VLsxfrEcglliarkULPpBYJhrfGWQBdYe/7v6qCDlksWGIhiv7HvjenrBAp5FpT0tA4HLNO2Bh2yLKbZGawmdLxVxXeIiwTgPs7Fj/TuxIBRo0zgztuIdrD/CBPphDT38x7jyGWICoN5UY8KsO+4JMQ5axqFMEXyMy0UhXR+0hlyAHAu6Bd14QAG7ly01RIYya+JlzzstxfBmJO698ld7Nu/mpaY7+86vTTq9f1cdOb4+6URqiB4/D78XDQhsImAB1EaDwiykLgh2WY+9VgIgF4Lo7kO7I9oIBxt3dLPoacX+vRZ4w79hcHnQzW+/aYt4Dny42u7PBp1JzJBpQP0EmnGuOY992fzLgZOmGgxtxryfECEsMBF+OCkyeriz7zvQ3iaSewzvEybVxPI8oyRQMHKdICqNHZb/6Adu99JFtr5h78rl9nOXfPytFnl/2xQjMH03TSDL3pOv/pbb9t47bvv7ZVZ/T0CU6jZSnnye+ADzjsCAAnATeA2BgMKxQ3AYZxQZrtL0hz/vZn7+UYP0KIxQSX/ShLXH3eo3Vu7jqGATEYQ2jFOEAsNPngmXh8AswkUqEfcP/UYun8wNQg8/Mk8svUUmEHzG7GIQ481afyL5KGOqCXmmuhp27V0hhbDfAssofN1mMhKNbIvEcr8XK+i2tOzYMev00WTeFr9wvH8ykZ6dbmgcI4GnL7dmUocuQgCKIJVBSJFVcmmAeDB8qotFtvJNUAw4BTNBRFQJwoQbGUBMCkGNwxvoMS6/jdcz7zFDFG4EjDtRAv+4u+5bv+5GX3+T3JSgG+/lIPRGug+YDSiKbz3v8a+6Bd/4VTdC0BjflBgA4x58NvjRRPYMvj1/tXxNrAGBUZiDg4AVm0CyvXLwc6/55/YZe4+tl/VTn63MHMH7e8yyA32NH4wyv2TdAzyBkSDeAIq64Td+20299z4TLFDiZTPGGWKc2XeeRUfXfOVrbsGvfFPjvMDQrUF/JJvP6b5xlxiLHVKYGB4CqvZ98SABw7B5BsFI+AmUxHExKSYlyg7S2a4KS6Zxxak5QWFlKJJO+X1SDXU31VedmMIO2PYi/zzx0LicxJn6Wen6hvvTqTTttM2EB3IvwRdEAh4Df6Ak0WedGKE3KN1J4mYQZrQrMLYjgonxR7k+TUCwJuZ/6jwWbMkwE/4XEBmrgla2SdOBkHBQdTjquhvcnC89bkxJ3hX0cDkTio50ErGHubrvyXffG2wjpkllHKhCDInHPUuyunpmq2rjEFPYoe9YlRvv8ZO/w8Ne4zv6XZ/FveDIfh/0Fwo6PGGCzDBnvkcjCTomk3Kd9YUv2oanQOPLxcq3RfC1jfNd97jZj37JjbvldkM1DCnPZTwkWJ8noe4xZIjFSMzP1/v41vj6IS/jWmEc4VniKp0hxpk4QhhX6Swhi1yLIGNQKSnB12sWhzCZtBnjPoEtPSQzd0gd3O6O7R/GZ03wc3bkdE0mk5PkA87SB/HveS7jKLS4CZ7gPCfk5tDukKVZNAidJb5LYIi22ZWyIh0Rfi4+FE0gsNhcl9QXTJe9Gg+hJ1KMkJAiowoPBub+6INOSm72Fx9zUz53n0Fi/LUrhQhAEnSkDwKxCEvfaD4ChmRqM0eT9AeoAfjKzwt1BEo2uIb9retwfRQ/KS8CdjMf/aIpVlbygdKuJAIyj72RcZbw33prwEd6TgS7oKvcKT0ffSDYS8LIeLDYxoA4AfOBjER1sG6BGEpniGKjA2uDXaHOBSUw7gg6wVhKliET/MIi3XdzY6xbjcWjXh/9Mj2R9obzmkmAbj5HdiJXz9C8Pw9Eqaq0Iv4nhBY0wdegGEw2Jugc8b3jO7a5be++7Y5t25ph3LaJgQDewuhYcr6fSkjwdU/xgrPwkfeAlPiTxCLQ2DAegRyaVMwXjCMA1pnS3suRGGfKbUEsKACabjAnZ4U9axzttc5bjs4R52w+V8wdDMZYk49f+O1fd+P1M1y9eSUSBoZgJBWipHVZx0+mhfqVa77+TWv7DpwPKW7up2dwG95kGTQddWzBUyctPrn4re+8bWsfKMDqLMETCDqZiWyLn4Nc6D3uK5tCjoim/bNQ/2T+yQo/6RPtO9D841h8+RN6GPwJe0Wwh4dE6EzwhQg6SwwGOfi9q5Zb2qOpwqgNIo2EogHmU6ppq8hkyclTZ6fxIO6Fpgto7AkUhNx4s5vx8Bfc3C9/xfUZM+6Ks0AtifFmPcDU+x90137r29Z9BZgaRKP5gA5+0fzY8lyNm8H0rMNQQjtHE9wPjxDuJ0PIa7diQg/1HBn48wu+8S1TTBez7dWlIlBi6dDhbu5jj7t5X/m6VYde8/VvWA0LBigk5oO/zfWS8DFGfBfBZ9zg3Y6IphmVBw64g+vXWg8FMiudJUNiup7Nf8btQy6oJ0AWsgnWSKZ9/JHtfjxpUX2T2r9ddrBOU14W8aI/9qKxA77npU0B6HzkDMkHo83sJTFAKHwBBLSXO0VEQC0qb4GlPZYnbY/wUbmeCbkGGoUDI5q2A4GglbKIgadYA2a87lu/an4xabIwKHmlE+NNzQTddkzBsamJXAFztySMKGHGAMhJfhxBbDrEpCgKrBTxA3LydsiChQcrAIP3CoSOOIosqItbFaCuQMmDsAZNn+FmPvIFg7895T5drAj2J0HwF1F60OIMavGnTrPxbEk8M4IfxEMShoCA+iYjsvodEWs3aOhBPv7Iti226hHD2hkKDW8KpZz5DvxhdREIfijAcIbn1eqzr0fi0Zd7JnKtX1qTuY75OVWC9eV+xKvXdzLfQPKDIohQi6Bd0GhcuDWY3xZ85zsU31AdRh98aptZ6NMeUVrJIAaCGwwwf8Po1kGlFeI++44Za5DN/Pmse+S7BFEILrJQhUKHpkPalokga9CZSfskicDm8LnzxZSft6AUKUCEngVDrMKj3Jga7ilCB1MfeMhNue8BuUC3WLEHgVCi2fxk+SgHxSeU9bKXITn3GQ9/3k1/SMfDjwQpuUceteuFMB5lg0vFIimWZLfGB1c68UxhWi4b3mcT0JpxxxgFxlB8mRO3v+H3jqim/LgVp1l7bsnDSR2ksFujIFR3lpA/kwHJWyhzwfWljELZCL8iUBKJxuvj8by6ii9+0QJ09oknxo3LSSfr56T91L2Sjgk6kTkvCArWPii1nG85Y4IJLPI4VX7Mosz4QCFxHVIblDrWHD+aEahKR8MA0kvsi7/j/XddXW2tCTPWixVftrpKgke5KQJI5J8UEO4Aiy7IneLXUrSAq8DDDpk50+4NxdQaMTAtidJSqv7IVRNjYL0BxSkclAaf3LfHWidT/YYSsJpuPRSWLlR8lwth1RH40uHDbQyZcJiO3/tPmGyLqTiomBs0fbpVWFYIVlIXAJ/wPBadRmg1z1h3auWJyo9eeKOtALRzzArO03fsWFMWfA9EgFBc7pmRi00En/ev+dDKnOFPxpB+ePAZsQ+UBvLC+oka8RTR+zNVrCCsspz/nhXLrY6C3XlQFChUlDrKhBWdJj8yUA2nUQZE6OJNSpasAfUrnJ8iHmSJ1CKGlTZ11CTYZwNB8KJehKa51TnbNh54t7yi0qTjv44YMTyVOPObEvRv6/xNzjPQmhthZ9ybfvt37UHI5x7Zutkd3bLFCkeARNlUvmuH27V0qdv34Wr58OFa95hrkKWltvykoA03S7UfC2+A5rxv3KiDZZj09sOiUIl3lDr9UWPc5M/dZ7Bo3XO/NO234JvftiYgbQl+a0SFGivJVv70x2bZQ+hqpPNY7ECDC2MzCSVDhtl6dCwhZbXBpHT+epcLwVSs2nvlT//YKruIldiYZ4j5QKhBDzf/3n+ykuWr1D5hZRHKxf/yT+YygZBIJy/70fctYDd05hwrc2eZMMVSFNaQ0TI+h9d0IA80A2k4Uyvd65typqSYJckYXd9PCW3nud7if85FYVdYLEfTV2QMtEBVKxW0yObmN193b/7NX9kiK4vuZ/g1JiWQ9iLLhBL+z3/fue8p4/yIlxSG8/tFs4Q+JL5n1q4Fw3uxj74GsRsu2o/GEMdkUakI2/zGa9b7DMENffRkokHwZp/bsfh9t+XtN20994m9ew12Dpg0VYLX8yyczwgog8F/Uk42cOdKRD+B+li90xUnbMUeu5hQiYZ/VY1i2rfXHTVUsNyte/4X7p2//zvrw7f4X/+fLfhBGV6JxNh1RDBzdn3AVWqfsKgYC+SgCW7rd+PMjN9N1SuBT0rEQazbF73ntr79hi0tx3iGC5xAX6Bbmr3S1wCZOLh2nSE5NtOkJLtZgDq4iJVhN8UFeM1e1z9spWEYPEO6v3QqWZJINPT95+nSA/ZaLFqr+z3F1+17LYgARrM3UFr8bEX4sJbsKUY6hOAP1pIb5gGpgGoinQMozev4SqwVJ2I9+d77peHYjTQTkNMNN7sKz5L1POdE9r3AW4LBCRrSvBOXBcjcXdoWqEwgC6tInz+q3Gzhz7PPuPf/3z+bIkPLXknEEzcxpv3bnILXgn/Dz3WGUOIw6473y2x3mE1S8JvsZ9bx+mtmhWiegvvUngKydQG7dppQrPzZT9yS7/2rW/bjH9ry6qPbJCRCadlEFoKAMSsR6aaEm9ieb82zAbEJLAddk491yhdvi5qxvxeOb2Yc7d/AaLKIZ2wmy0QrePokENEHrmePN/eCYeInlp94y/T7H3JDZ9BsprXNalDUGs+mcwRIwm6B46NTWeV50ePfXOUHi3Su7z8okWis76JP9tUXcNrBgU0+PhtpDJWvSKujQCDKTSgMlrDMsQURDCRYRKUTq8J4QNsQUA/bdPO6WX4HPjMYLOIgH9xLAhgK/bHtgY8P7GZZLvAmyP87N2T6TLtO89Fvn6i5PiirTQER94KrMXzOXCv+CdZuT7ICGdKCrEKjBJI6gsbaU0IIFfL/DxjzUrhBfXYIuy53Yh5BNzsXL3JVBw+YwIa+IkTqD9erlxQu7c06u9qSgBYxlxU/+ZHbuXSxrU9nSTT16uHB0lWaVlQfP2oGAR7KvjaExWJJK81Ow7bmOxe9b/CY1uZYRluCnIn9MP5YSFJmbEGNYuBaRLThley0WzYhUPTF2/jKSzr3SvFAnS0aYh4/KlQdE0K6XxaaDBPl4GQ/SM0BudnSneAyhPATC8NVtqpAMTAxLdxNZDO8Nq+TRaEN2rSHHpHg3yv0O8Vea3l/pMZxHRrr6m1lJ1WEoFFcB3bxQd7sO8H3kinnDkY872VB/jdu/O3fO2aCT+H+gn49azQdbJ0yRndQrI9H0Kgm+KMQ/LlnBf+EBP/4cQn+EPPJ2yJumM4qBBrYdYWVYUyYKSKdmxujBHLuV77uxt50sy1+yKbj+g5bYBNUxH2oP1Vt6UAYmeWzYZqvs4S2J19KsQSTBqNPufc+N/fLj7tB02ZYww0CXMQYYFLabEEoCYo0aJlFKpIxoI0Vq7BaMjHEhDLwlimoqW77EHKwyU8FVV/h5BI0YqUVyobfqTT8OCnJiyb4YjRWaS7/4ffdoU0brC9i0xqBzIF7x2Ie3CxW51EhZ65jhrg3PrNJwrvyqR+b0BOAJUBcJ2gMr1Enj4LBNWSsusmdpD0XY7PlrdfdB9//N+sARLwJtIgxaY3I1rDLENtN4Xoy5kNmzbLnbSlYnSEEHMXGeTAa8DuKCBRLwA14nk0YKludqLEGwbAGgrkIeRjFZOXl1y5013z163aO1vgLAjEg+JQHlwwkuIfgE9yT4OvZcCsCpA4G8eq8aPQ9WftnpuyZu+IZt9lvOmtuJBrTw0ezd9yE+Mv8vhChcS794CbTncw5GqzRJNk3Ob8mG+3GpIc96qz7TAuyDSH04KGL4EWDFkyWUtSANb/T86CmEwQQiVJfJo8gyxCqtb7yNdsncNoDjzRZBpgd/3/Dyy9YSpJnyCaei+WabGn08p886V798//e5vHSn3zHvfO//9ZteedNjdHZfuxA12U//oF7+U+fdIv+9Z/F9Js+cp3LhZgfXDkKV4jyE2RCIZYMyBz6HQbu0rNPRlFnvijimVgUtOKnP7be9weEFuAN0FTfCRPcQClievyBzPgaSG3dyy8aMqBnYVO+GgYXZf/bJlFwxkcQCBO4Dj7fFsG/8KB+wpNs6cVryIVlgTJ1Ly0JlET1qRWn6feWxG68llKWcWkvpx/IJYuFwufIkO6h6cg8m+40plN19bxI0ZHbTtmNmeD/wfRhXRtOn7lBTP2g8H1fvXS2dFcnsPx55ibQH5pt6+vdGWYkcEZLIrQTN9hdsIS2S3SdMR+tulKCstGgT0uyPKkeLFQKwd8IflBN9vEo84TZg5ZF3CsFL7Rwmv7Ag5bPpiad4hXrWScmZcNQlFYz0riwjxrViVsI4rz1pgU3sWhA0uyDLjaUa7L02DR/hogWszR2qxTC3hUrhJTKM+9cfmSjqGcmBTVszjXuum//hrvjv/43d9t/+UM77vjDP7ItvuZ+9WsGc7PryEE0a577he0qS2A3T4hy9A03uRv/w++4u//oSXfPE3/i7vyj71hGCXeQLalAQqTHAsSYOVFmKoMfTZzbNjX7SCc+3waZ4OrZ4UuyJCgB4lYE/NpatYrAH9mM63LIDCIuAH0NcS9xUUCJxCBIK2MU2yRdiwI3u/1wIPS7NXHVe9mkv3Kcn5yf9hOfO75n83ReM8FPVzb0SvupCRLusTpF8zvmZAh+GO2V4MH8CH17GgniBsjFk+JDKw+aMdPNfuzLxhyzHv2SGzJ7jg0YjR3JMbdUJKxH1ygKZjdyMhtMBhUhCVBA8wc8L2oxSC0JWEqRyvhbb7P0JW4HVr/q0GG3R74UO/q0vG8mn3oGFmAw0bhIxb1pw62jd+/MEbTlBvrSIitbAcFQjfp+nVwTzmPP2rp+unxI949Py9p7YjWkY+24RcdNt1i3JPzQELryXPjlQHsQDjEhOsbOffyrbuIdd1tXIdwuVvnZCkWhr4l33iU/eXDAj3aW5hQMUScGqtlHzn9gyZsjF8gDfAxfAr15RuPdVgjBDuMAvceMtUKrBd/8VTf/69+0ACAxMcp46WQcoOTWCdmiAzbXCi0+rwW1+835Ue96cc8rEGqf4Cf8UfocuEe+RzIVlwnPjbQIoPOX7LrBDpZy2ks8lATQBN9WBbUtONw4gs93KACiOIRttifccaeV1bJ8k1VdBCp4WCK02QS0ttQf0U9dDx8J7QpSYIAvhNx3hrBm5PFhaAI0aGYYl+5AaGdiANlkY4TWj+e4Ygn7pLvutTUDLP6g/tsOWcD5X/+GlYQOmTHb6gdCAuXASDxriHIu1bOeL8F8BN6A+2R2aAeefdiqsSzfHv+WDAljyDzT03H6Aw+JT64NCpJQ8jonY0hqF7932v0PWScolvvyXkvLdimJa6PU+YmQm+BLIbF7Eb9b4LkFwSfEOyjM6Tt+vJv+0CO2FHjCrbdbRgtjSC9C9hAgsE0guS3C6NJWLnB3MmKLMmDdALLZgmFMtD259p53FuonvNwKsepeKYJjEuUmdQGsb3pAYI3IfDr5L1zYLtBcuTQRgsreegTRzF/++rcsNYGVY9KoOmOZ6bXf+jUL1GFFCUhkU05ungkE0VfepzINf5JzE+Ft+XAXk2BEC/qNHRdYfQtynpC12m3BnJbEuHF3xb16usn3fs4tkEZf8I1vW+GRHfr9um//uq24w7qRQQgp+6k+OdY+d8LitRaraUnwBAE8iokwDhSmINCDZ86ScggQQUtC+YEASBMTSEOJNKHQT4joWoywBQYpbkiE9fEoKxbLtCT4hKAlRiRYafklCyITWyLASKdhFgQRcEZG6oUKsl3AZiQZQNFEbSOYYMzguZQUT2CkEfQmOy5DL0n1Inv8nNgenTsI7v313r3HovH8t71Y9Dmd5KheStlX+KJOZssOM4LPRYgwW4Ata4FASzJNqMkBvsz6/KOWNmsZmcZC0KJp3le/6QbLDWjZuy/GSiMNImvwTfD1fbIMnJtKwEspFUxEofwxWmJhgRgPJhIXhWBMaxQMu9QnE5OZBNBD06HXOe+nhniWAES2S5RmE9egVBWGp/MNC2FAN+0RSItAYW8Ji42pmN94oNNDeAHHGh6UYPp6ZprRorAwkBwhn7YkkEDpiBEBrL+BLFbzJczwAlV60x542HL4BV0zTVBbIYwuShb0jTEOXktZeg8kwP1liF/qYvHYu5K3Z3v1GriaF+0baICigoItuXm578Si0f16IRmOEUIGRKEhBsRFbG2+TheunmuN+By+LZNEMwzgXGvEZJfKb6NlEwtGsongGto0TKfhS/EaDEZOnnu7lMSEErXGD2N80LinT5QHSqgNYhgZC2PUTzGZSyhGDN0yXLHsA4QUEnXrFOo01J62iH3fsRMMCXaGMCYhjG5CfPYjWK2W7TK1JObPLOQFULbwXt2pahN42nVBjdYxqtEyHK3VElh6e9gwC+RlN5LJJniFtDaoBsjfljLE6BL8a9rFideIMegeWioLvX/ai8c/9Api636nrMz86SZuTCRPl6aTiVHpVLq3nkk4KnidByT6yOSZkGvQbImuFwQS2oQi9rmgx3m2b9caoQmx/i39Il6j2yvXZqtsCF+RUl7zfy6x4EOsbAvaLGuIdH20PvCuLeIOw1ZX9re+k33oH3v9iiYEScjv8KYNbs1zz7ql3/9328iEg9+X/+RHVo0X9l/Ax6WeHa3IzjklMgytCUpnCUHGCB3fuT1oGlr2npW8Zh9h6TiBZBT1x1XE5sqKB+HxUIgTQoDMMwigtefBcOXkFRi/d0SBPOS2eZ9sToKiDbcVgzBEPJtF+0MBhny/QK76+NTpxIi/u+02s8BNZ21IJKckE8l7/HRqaIS8n14zzSjGxOICYULmDeEF8JuLXSyK5zOA+XbdEE4zyPj5xAPaQhsXk/DF8eGsOEJkwRQLcrYgxk5EdB5m27tima0KZOVUeOz+YImt5rLFG1co8ZQcuH4URlHF9+7f/2/33j/+fXD8/f9xi/7fP1vqkiwFBFqjeAmhIdPRWvXnORGCr3mg0u8DKZt3/+/fubJ/+L/Njnf/7//WffyTKQXuoyNj1BHBk1SSho1okRN20YVMaNtAuBeKkDueOQyAQ8ijuR/GjwH/iTxNTmE6kbzRb0xcV3P4cD9eNMF/YvDgvGQy0S+d9gfyd7YNwioRXAuKbAIhB04RyQTW2NLVi0QMKiufCDIyWQi67WYqbVpXWWkPeqnJYhrESZoGqUUBRYbC16qPHLUVW2/8zV+71/7yz93rf/0XTQdFPIv+5btW/QXjXKnEnXPQe7+2/ITt6BIelFxTsWmK2hfy0RzSj86i30JNlN82W3xyzhSMP6vbaGixf9VKq1Dc9cHS5seSxW73smVWow+CDRX3+RKGkCwUxolnQDYChYI7ys5LH+eZ2idk0oyuoD4ywjUh3HFzgVsYRObG8/3cZCrZu7HxtO0pH1j8r+xr1EDorl1NaKmM9LtdRA9pkDbToAKogvCF/tvFInMB5D8F/eUDQScXjDI4rUFHIV1qSgh5EIkO05sEcVprCmLDqLFjx5vDGzeatSeKvWeZrH3moGz04Lo1Ug50XrlyBd84Rg9Mj7rBM2faduoj518bHAuutVQuewWGVpBn5UBgAwH8OEKocdP/bBBnlYMDB7oe8qNZJ9LsGDbUdmIioAY/fazhZl4FqXFdcguLrVwWI8iqT/gh9PkvFmHRTfAl4PSeDF0H6gpsF2TxZrYx4re051LRiF8hoG45QhP8J590aReLbBRkeEdquFzfClpvQXpIHoo6d1IFEH4HwmeaW9rzYhLdTwjosYwWJcMgs1cYg06641LDfWrHgalcl3HA5yf70JKMufWTHWVhegpYKEZhu/HgmOeGSSDIalDRhuBcicQz8qQwGg07FvzKt9xt/+m/uJt//z/Z2v5b9fuNv/W7lqcOF+gQYCNohXuQavhowcm5EigMYR5+zQJLkd7xh/+f3UP2cft//q/u5t/5fTfu1tvsPgI/+PwI645lJZBJViKvuMgQANmK3KKgjdnFJK4PYoJYmBRCfQwScmFG5Cw/UWRbE43E3vNiuYvEsNbvrsnHT5UWbo3E834pv+ttTWIFy3nDr+LHsktH2CucyeOBediWxSsXmvCfsPJ0JOFa+Ph5bC4hjUdw5VLCfbQ8VWbcC+k4LBi7CTHZLSm0aFTm0QqLFA41C9d+81czx7fdwl/9DSsFJoKbraGvODI+82xFGtuaDdDBhiCkaOnkQ0lqrxGjLD7CU2I0CNLCV7gAHyl7PmcKUsd0iqK0d9Idd9uKy+xj4u13WRUhq+hAkR9H2cBz5rrod5bLkoZG6ChBzu/a3Z7vYhLIG1k0tyKDolBkpJdN8Klv0HxkOKrRi0U2S9E+HcuNLXly9Wob7CbB/+ul2065nMgODeAO/Xkmo8btPQIZ+DMhtGaSbRmgRdsvLtxG8AtLutugErEk8g+kw2IQHQaNXApiDFhQwqoqliRjYQhKlQpGwsQfIbhCxGeoSoP5gj51tzcdlKgCh6kGvNIJNkOYwgBwe8T8kbrls1TwYSnD8TofwsBBVjgjdAjfElnPPgK3sdCUtSnZj3E9kCd76nFeC0zqfLjCGCKeC8VyMQmkwcGz2MInXjP//pQFwa1WR6/xnPo/LUNdKcdgd01h/Un7sKhJ8J+4blyR30hkv+FOTWBffTGjMAKmp3demK82iCtNR2TxYvvZTFZhj57muzTogPIF9xlc6zkmFHApiCXBbEFM4Qk1+GQb2CKcvebpZd4WoT+x/p0RiE8HdSxR5KdZSoow0mCSBTosUz5vCjlViqc9S87iruD9jyH1Iir2ao4cNbeTYDME9McIXgrB5zrIHei3yb8X+sYFtSpSnhGJF9/p/4J0InGNn0rcXljtBQ0CRE2Cnzx+poff2Dg+nUiN0p/x7KFhsFhfjlaD0CQ8MJHUcBeRi0VETQt7lMgXrLeVWQgQ7YwYYHLB9W1UzXVMTXqtQ+K596xY4Ta8/KI1EUWQQSFDBGXZG73DCG5okq6SURe5P/R4YJtsdjXet3KFK99tXZ/bJ40jTB+WdjeB2UtMjadPWaaC5wD5IoSnhFoIqlHc1ZmahI/DERhg3M78rmcXPXEPoGIUAOPUfGS8Li7tJjXW+QMyL5wVfCPfpwg/t+VwItg0RcDSQVwMS4xfha/x8X20tongBX34qIWmmQRwBsEnIIavjaY9L0IY9aDhwLVF1ONveetNt/KpH9k6e3K1PDsViSOvuz6AeheZPm1qg4Aopam9R4811EjGgwattSfb31CCpaq7li21VX0YgKa5u8QDRFdorCtVnKTygPgEfbHALLOlPqFdEu8dFS+xAu98kA4tyBDwgm4lZoTtNSkClnMTf6CMGIsP8W+U330vHome1QdNXB/zCk5FItFdLhrZJfvd3HHWjdJnjrbAplFE5A/Z4YZAQ4gELgaFpb8FsvAIPuv28akZdFJl/B2WE58TNQ1Bc4KhsCqUldJNZe0vn3Wrn/mpbT/N1sTcD337CSINmDTpI9WGLYmJAY6FkOxcyb4vBduRgrociHsMd1xqj3geutOMuGaBtcoidkJ13eY3X7PmpzS4yCYMD6256N23XqiLXvTAdhuTNubxYhFCR4wHOejSp6/BeiztaRmILr36WNC7I6LUln4LVDnSj8EW+5wDIeQoTJRMyBcE9VgAxHr8bJJOTKV8v1qfW+tF40072Jzlps0PVeXm5a6K5MSf96IRcBcbawQk5muoOWVricMKOlbKsfMKNcNtbQLQGeqMm2BdcQYMtDwpVh6Nyvpt7oumGOejNYnKs/iHAhNaP9GPnH5+tJKi4GPdi8+79//ln92Sf/8Xt2PR+6bcKI8szSzPZSNLtiTuiEyRaKJAKjALk5Z9oGQsMwECaYWCghehqsxnQVf8zrnCWoJzposgLMQyuDfcMXiEqrbsg+fPjnPQco3+BgOnTbeA3P7VK92KH//ArX/xOat0ZF6IK6EIjmze7NY+/wu36umnrP6BcbDhusRCD50W8mVPCYqOikp7mmLG2uMKE7foDMxn3giW71qyxNq971u10ua0M0QwmzUB8D7INxR8ZID7QCFCmaFJScKPyei8JXv/YklecdMONk2VJ2WuzL923MQq30/u8pKpYg3sIH25exND6gd+GUso8zP52Jpj8rFrT1k6Awt8LkQukr77KBN8ZLNqepjWCJ+aOgI69bB3fC/dB0RtOEQfeCahI7KeexvWWdGMCZuEisE6KEaj2mt72bvWGIKGj9ukiTk/9wfDMtEsrqB/+sQ777Zegq36mLpX1pjThJEAEBaBKHawhJfurjvkz+6yg56C9PrnXgrYrCKz2OLkvn1uz/Ll1mCStQpYERiDfmpUntkCFwkXAoPy7YhQrs167oXWMkPn23MPq8M+CXTZhQ9oPwUyZMkt5bvBnnBrTZkSvSe1STkr12a+4SPGhwImYDylywRPj27faj0a6a9I0RNKeMvrr8nS77B7s1Th9OlWyHJAc4n1ZBEQm1v2mzCxzfvnfo9s2WLl0lQZws+gDj7fFu+1JDZeYV8J6jNGzl+gZ4la4076C7JNeNd+/e3Z2iNq61EQ8B5jU3FgnzUYgYc7Qoa4GPSAgCetKEp8yfxS+r1d80DA28ZXzyPIf0ZWflW8S7f/Ux/N/+DJ9eubAmLN7vDR0tJozanq/slEgh11xnq+Y0taY28EtWTwUBN8GiFAaHI0PIMWdhRti9AfwBEabuwXUxhse/EF0+D04rddWtp4aK6P8O9fu8b8a1Y4wfAwE22ugDwdXR8Kmm2utd5uMApuCggitPhMHsIWxBJqTCBBF/QOGLHgWmuUMO7Gm63/XiikHyET/C1WOlqt+yP1g5DTDJJKPdAEPeP26Ni+qMw+y3OztXToNtBcEr+Xnn5Yt0r9xK/dpe9T379z8ftmXelnR3+6jigUfASUcyEAxuh6HaLmG0ZE8Iefo+CXa+y2v/eOWRzScuyGzDwh+Bx03kUB8B59F1h5FgoGKVl25CFOQjEY44WfihI4pvOwj8EhKWrbZkqWFpePNftsB0Y1HnOIEqfkGfRGR6f+Eybo/ltvtmmCL/SAMgHBEWcYMX++fb6zgr9/zSoTfjZipRsuMB/lQzR9zPU32bN0dC7eRwlabwr9TS9BDAD1ILzenvuIYNO2i9gXLieuJ0YA1IBiJw6H4HMNiZw1zvC95K78hNtWdvJkE6w4q/ZFuysrCxoSiUlilIni37N7Y+kk+NH4EOQvQzLLr0lk0s2CZhGC2qDBwHrR7heYVvZP/9e9+b/+hyv7x793655/Toy8yCbhqDRoe1AHRmFASCHCAFgIcpg0NMA/YvPNMPbQPkmJSWARNFMyPJfum5V/REURUgaN52KHHyrtpt3/oG2zTfcc9tnH5ehIK5vGzVyDworqzJ6Bx3fv1M/gIIpdvnOH9e1HKEKIBjFpPDOCgWbHnbHPc8ja8xM0gVLoHJHP9ex81B9wsMLSGpvQ0BTExeuRGJ/MfKdzZPfKufR9XBJqK4h4sw0ZR41gMdAYAWnJIxABMbrrzP3S49aRiW7Hpgj0bJwLpiZyzl6IM7/wqPV2QEna6khTXMGcBvvFce8d37/xgD5/ruXCuCvWi19zGraBp6OO5e+FRAtKzvrcHZLGDT4jSM0doDxp0LroX7/r1r7wnAkyfN6yTgVji/vHmDCfEGlu0IMFuhF6vQZO153Q0rqf35Can/ISzSxEM7N1bY/cLi4dudal/dtiES8/2/vGKjAhPUeMDCrN9BoHVpfFCQghmgpGCD6ftKDNxtdfMfjM6jQgHIs4YmI4WiGTzwUFoHFpi0xnm1ZJ52RhUPne3cZAwMNew0da110sOAxgvcV1f+0RFh6rz42zs0mvESOsooyKL2Afkfp+4ydYM1D2nKPmfPQNNxqE663PtdZVpTUKeu3VB27JyJHmFvS0a42wn03H0OHWNnxgprNPGA3GGtHai9blfLeXxpbxtfvldyklutEA9Trj4oBC6GfAfeF2sHlmTz0P57RD56P/G/fB81sRTCeIcWf1IUFWUBHn6j1S48h4hoeuwxZo8MzQmbObynazCbTRbUCwfRQBM9pnM59sdML9MBdjb7zFmrpQGYiygFCKuBZUAIJ+OD/PAn+0RlS00eodJd+13wA3iL0UJk2yz4d82x6dECKkPTsCN0Z8wThhuFiMxHUHTJqsT7V/HjpHhe7GnlXLzegRx8DwoUCQGdrVgUI5v7lHWc/D51GKuNZhDwNQNDUmoB8kPnwWRlkyHNXf1VGX8/77lZUH7Q1Rs7t8YvDgbomI/2AynfwjqYpBMAyaAwJWIawzPv8Ft/DXftOi+gw8+4Kx7RSTYl1UTfOSV6yXsC93r/3Vn5lWLBk0xAamz5gxxhw9hg61G/7gB9+zh14gq8qmHe3RjsVlttECzD7v8a/b3RN8I8o6Qv7WqAXXZT7ZOmFx8JEYYIobbHzCB9TJ8L1QXqyuYvFDTicFvSXRcgzNzBjYJDQb5bOE4CDsKD6URDhhwEZiC1Yjob+beDJzr6CpIHUkH1n32iFlBJ9zsjeA/hRl31Ta5g2/lS5DHSGakLgPotwgFnghOG9w5qZhFXH/0dwc2/y0o70QsGYoEtZhoKi5F1wPAqktFQafZZx5LuIULMBB+bd1/2GsiHgLVptxLy4NFu10hja++rLb9+GHJgdzHvuSCeBiWWj4d/wtt8pgWAPbNokxwo17///9k7mbGEzqVOje3GvYCLtv0JK5eOIdNpmZcs/nDGVC8O/6l16w8WO/fva1gFhqvOTf/p9lRbJrSjKjfMqLRV+I5ub9+X/fsmtT8FLTewF9c/r0eN/TlaMTjakn/HTjDRqpEsp+oXCgJt19r7v19/9A1rqXMSo+HLuT9JNvBQQLrRYWnyDUy3/yHT1Q3HYFoUzVUIEEDKiGQkDw2aJqwTe+ZSWt4fdbIxTFh794xlDCNV/7hnVvIVawZ+VyizvQBz9cotgWMflNHNoaZZgyFMLzIp3frtNZ0rWaXY/vZ362SS2/0wnqzLOf83Nzry3PySlaXuZczs05Mz/te/ze1nezr9+Za5zr5zOEILKEGoSDa0KfRHZb/uCH3zPem/nwF2SQmrfSaklYe+Iei3UefHOC1MTMSG0SFATV4k5UHz1s7h1NSgj6kb7mnoHy6+QGYCQISoYId+XPngo2FZEstsgq1Edi0Q0yYP/LxROvPLluX1M322Yq9LurV8skpnZGY/7/8qI5/yAJXaWRsWVMpL/QbKRZ2N2GAYTydHFujIgsGi0ktBfbUKEdsaQoAtJyCHYYGEPzWlS7hR/TFtF9FeiTkC9+bOd2GwxchHxZhCopBQJYgd/XNjHRWI42j3Nghjapo2u0PFpeL3MPrX42PM7jHi/GOe1eP3KeFn/ba+dwbs4Znpfvtffd8HOdvca5fl4EX8On+NwIW+nwYYY2yF7wrAQoEcaOCASDuzjj4c8bap7zxS9bPQjbwxWVlBiyAcJjQFnDgVsXIjr4mkA6QXbQHqk8CIVEsA/UyzNB9lSed1hC/2xOLO/PCgu7v7N51KxmOfdmPj5UVl2dvLv/4Ir6hob+vktP1CXZB9uGiIvid+IL95JPw4XoPgN8Rkv1lj+brXEQchQFfglBOSAN/hVxAdwANllkXzX861ELrzc/sT1CmeDToWTQjP3HjzefkSgwaACoBwoI3Y2Q2NQDPwzlg9/EQNnCED1VCw35EaJOgdJgUm9cn2fGJ+P7TEDLa7VGXJfsAYuaOEd73yFIiQJDKdr57XrH7ft8zyK+7TCs+d2CyaQOCXpiOYKKrkYLiLaHiAKrcsrV6vnYtAIYjVsEBXsaNIfa2YTyBsHZllmWGTkuBvQM2nc0RgTwGGPuk3UY7V2HsQTaE+Q8sWeXwWKKZ7h+XL5we9cCKp+UDw2cDoKBzjIu8CZR8rai6QTY6O7D9mB9x42zxqCgTviXhTrERrr1b593uTYZnJ2LF5uiIOZB2TnXZI6zKZxn47fMXIO4yW4wH2E2h/mCL0g/kxYkDsfYBYIfqfe9yPrcnNirf7hu457NmzdnYE5ArY2SN69bt9Jkou4OCf4Cz3cBntANcHE0ELvgULUW5t9hFvK5PYYMM60V3qzdhDQikIjcNumaE3v2WKCPopjj27daQI+Wyf0EeUhndKSFeZdoMflwlliiaQmEoZEbaqqtXXHL4BQ5ddI4nJqACDu3ck8ETUAR7RFdS9k1h51wwqj00S2bTNGUDh1qzQ7txG0QkwNSIpWHf4niJJfdFuGLUxqMQiTqy2SSQqK7TBcxDKipvTEKrNMhMcMr7sSuXRKmCqtuhNFJmYaruVoj7pVSUrZqRnFQZEJajVRZXpdijVcbNQOmMKqtIAUfGMXKXKNomN+OlCvGgTmiToFAa1sCCPF8FMuEm0OSWuP6WGKu1Z6ryPwh6OS8a23j1xMWrKO9NTC9rXnB0m5+6w2XI2Q7ZPoMg/bEtba++7brK35D8MOAY1vEHBAP2/Dqy0FgV4azo3HJJgzC/jUfGm9TT0J8h+fGIOHbkyGCK+CNgDt8JuuMXtj55MTqHd/fR5zvLH1EtT6h7zamz1CdMi3ieQObqQm9CPOSmrLouIibZ9CJsGOlgB7ZRLR6/C23W559j3z59S89b4UGaFmKLaY/+IgQxGgrYmATARi/PSru3dsivgS+yjX5DAg+Er4QGhHLke1yQFi+Y1Iy/GRXGqwSMI0MQUeEpUSpoPG3v/+eCTAxifLdO4yRmo9PK4Tgy6KRf0crN2T6srVFTCwWBuuwa+liy+cbo54ol9AXZCa1bSLIxXMRe8G60ZWFe8DSt1l7EJI+F/S7/8DmgvOwT+De1SsNhbRFjEGD/NeKg/sl9Af0jATQyi2VFzZJbY/IYiDAGAdTrrqPtggrCLLrO2acjSupLHgCJRzPbVthQCiF7rLMBE83vfaqW/X0T034u/Tp02bzDOYCBENammuwBRz3S2NPDBvZIbJTHVGllCHPR0NOqhZ5jnMhjAf3iqHDIEDwufWHKD9hfB0aBEYvpl895w/V71NW5fT+iLZvFVOlIl5K32I7jmaMBiQhQAGkqxGUI40C5clSs3tprV5ruWCH1Aftl276rd91d/7X/6afv+du+4P/4m74zd8WvL/BcrXv/cP/dS985wm36pmfmh/VHpFNwCVgsA9tXG/Khso90oz4XUxICE9DAqVwr0D0ysMHXa2uyaS1Z1lCIr9O9RyppgETJ7vjQhpYZKuvFprpLLFemhptrGp7xBgTt+gzdqxZiLXP/1KXiRq8tBLhdqx9SFyDqjbGHkUS00HDBoKqHRHdW3EXEChL1WoszYelpXg7RKqMzwBD87t1tcIq0APM2inSsGRCeu0SzM0zFZX2MGElvsQqPxbLME7tEeiUDVHxq1EeLOlmJyfbt64NJIS1x1WFB3BvcS3h88MbN1jjka69+3asUEUgYioRqXAEbZrxFFLuDKG8rYJUwk2xWoguMLJYeoyojVwz3rBluWkph8baishHBvYjd1ymY2GfUucnUoPFQENk9ZuVQVHuSdEHAQjaIgPnYBQQAEtWqaHn5rIJTYsLwFLeZKJB1v1AUIlmVnCdo3Gm+V1ieoIb5Ku58baIwouG02espBa3g8nk81TdVcn/RzEQWAyJCcdyU1DEQhsGjBw4QZWOqtQoXEIIeM7h8xeY4sHFIcVii3Q6gPpYL653bMdWS0Oyf0AYmGmLSCOSYmLDCSzDkBkzrItNZ6AhQt9w+pQU3CGD5qQmIe67SNaivXPwXcpB+cnYsHMQwsEYYVVxFVojnh4eQIlTgcc8ch1y+D0F3Sk2aY/C9Qf49+TtTSG3M6YIP5wMzwDvqR/oSDE1kb4L/7K0la29hs6abbC5LfcJBLRTfNpTyoFuQrgDB4XciFENv+Yai091NC+4JixCgt9xS0Fi5Nw5N8iIuAX8Ze20W7kPvgNKJaoP0kHRMUeUzFPOzHmYJ/gc4hSsmPdcZJlc7WejPUfsKtu3rxnUb1VVPTZoWF31mdMkoRMu4uH4IB1xnc8DSuJFAK956NAKYVGBh8AYhD/7AVi6SzAGC8YqN4puWJJYqQFAKbAZIg8DdIOBKNJgINoivsP5SV9Qukv9AN+nKSj+OEyAYIb+HlaByQUi5RV1MbeDATTIlRmstgglg4XB6lFQQlaBYpNSQTziAx19H+JemVQyHMDK9p4N4pzWckwoishu37Hj7bqdIa6FskD5dh9AEKiPPSdCm9+9W6Co2iGEljgIaSauzRJaxg4L2SbiyFyTQBfXpQiH7xJvQdmFFWZtEc/Ls6LA8bU7M6YQFh9DwfOh2DpLdj0pIxbV4K/HuL9WnosYB/GO4zt2uLE33mSo0nZCluuDBWYjVQLWjFl7dEgGatu775jgsp0c808VLFafhWHEUVh9yPVwyahQDaoKAzp94qS5CaTTKegCwVJlimu74aUXXLVcUeSG+5BCTOqXA0J3b3te7BeNOfmL/uLDDz/StKLVEX7pyJH0jVU1B2J9usuxi8pkpEcLNhTJ+ntcAIIZBkyakhGeIPp4dOtWY1j8kOyJwKdC4Jd979/lr643IeV7CC2QnV50CBNVS5XyEwdMnmwM1DLaGRITh9ZGC7JiD6YBisN4BGvwE2H0UFhMEHRNlAHxARgMK9YZBuPZGPCQIYFZKDYYujMQj3EJfEuYrLdB7s4QVo/7pC1XRxYzm7gejAHk5rucw1wjQeMOhV7fDTMjjD/3gMJDOGhwGkbCWyPGhu8giPjR/GReOhJ6CKUITxDl7sycQDA5Cr4lr3WGuAb3xrOacWhF6CEQ5YG1a3X+HFuRiQHZJ6R6WC4mHXuHz57bobWnDRZVdUe2bHI9h41w87/2DUNSYVC59mS5GcWjW6jgO55BMMObjQMxBqr5CHwyN9wzbgL1K9veecuqEU1W9Bx6ksZILLo2Fo//KN6j98t/sX598w0pM9SmqnpS0u7S3hnBkGg65RfqhOYoMOAEFfAt0DThHt7AJoQYWEPUPZvIXQKRqFICHt/4W7/jbv2P/8VKYvFPiFjjNmBFSSEd3bzZSl7bI9yGoTNnmZakBBKoiDIZNH2aDeZBTU67+4tfYkKDI1iXmrhmcN1OXlsfa3mfMNq5BqOudKIq7+CGDZaqpnswzWDgVYLExHeA/R2WcON2UYVInETKd6gUBWm84XPm2e7Jd/zhH7m7n/gTM3yUDrPsm8wZWYaQiKlxXVxVkFgYi0BOjmzaZOc2Y3x2zuLptF+aSiYj4wfXtilE7WKURMIfrh9z9QRF4WlhCi6ED3k8kwOF6C1fKqsLXGchQzZhOcK668AXiVm9eN+xweoiVq7pF6tkAloCaxDk9ohz9Bs3QVq7h/n2R6QxYdAh02dpAPNMi57Y27T8+CpdpXMiAnG4oriHA6dMMz49tH6d8TZWl7LzjpQh6+ZxR6k1QHGAwoJdbiQvsbi5Cbi1Mx58JGhD/pu/Y+tCspEuMQCKczCsLN0OURcBxuP49o2N2UIPRaU9xsjJn7Buc0PvzGsfoXYF33lpYUMT+rMqiItkNBkXtj3Q7GXPAm0gAm6UDRGzCW3Vf+Jk+94JCSURSnwmioHwm3idWn72DAcKdVQ/zfUYCJQJCIQ8MEE0oG3fUWNsDwDWtHdu1d5VukpnCdd094plxuv9xV8gSVqusdwYCE52B5e2I4L32EadYCAL1dhRidV3tA8D1hOgw1jhPpYOGWYxsy49kdWzgkzxGelRc2UJeoospS43N1yXn43Q+M33XK4OwYecNuW7XYfqmpKi7gKKw+Xfj9K5o2dPLz+ASKSgDv4IN8zF8V8rDx0wq0/BR3YZIw8IUmA1k63t14Pgg/IwpEhYqYYvTdAiXPpIiqYjH4rAG80liJTS+NL86Lxcc0Mo1gBZWNQ2S4tepavUFgVB6m1u+3vvWZqPVDTxDWJT1FTAsywI64zgI4YYNLIWuAyVsvycm8IqaxRbXWNGlGXNwa63zcuIqWk5JHcDt2PglCkWl+B9zrO97B3r7WDBdr6jg28KT7AlxvZILPJSl+Luq986cqRVy9eu4N/Ys6i+Me0nPRfp73yHBKJy7DusbkM4CZYh+ASUuHHacOHnE2CjuCF8EDQlwTDgN4UhZpnHEVnvZVHgxjNsLrne7Vj8vtu1ZJEUS8qgUbbyaI0IfDGoBAYpFsGlIBhFBJV8KRqR87RXLXeVrlJItSdOui3vvGkluSzEwZ2sFb9a5aYMFp2VyXh0RPAdAgukp2mIGSAZOIJyxAnoJlW+Y4fVltAnr7hHqRmxbMGnjoLIPxWm7LgUBkrJim1+8w1zZ0Oh95F5z6uNRLydvhd5XurgtT/evG2/faEValfwy07WnpnXO3dv3OVvDYorvN66hiXpuT00EtFtyg9tGyiRLmypCgJ8QPkQnkCW8snJM8uOdSY9RMSSjjIfPvO0W/fCLyX8Gy1oQp0A6SC0XPsE0sizAcWfIlWH4DOI5N+pskM5WRQ+K1J6la5SSyJoR3XlVsFyWpCxvp+WaxTrbH37Tcv500WoM9YeBErZ9IfPPmOGjv4JbKAyWD/hUXiRoPah9WsNJVPFyrLlkEdBx1RsksMn7QjUh+Dz7e+9a+XCGDziAQSO9bM2Es9ZKdT99/Gcop/n9Bu4u2XuPps6lISlJ+sSt/UfWJdINMzz/fSkiPO7mAqQBsCHIYXWfUB/q5vnNYSWHCfaisAbOcnwYfhZXNrLBJ+A3MbXXnarn37KcpysTQY5TLzjTttnje43nc2T5xQVmr9EgI9sAAiCqiq+S70APht+WlsFKFfpKkEgxB1l72G9LEdP+hckiZBh98bccJNB/Y6IYB4Vlyt/8kOLdyHoGEcWErFmhApT4lkoA9qdgQgGT51u6DW0+AS3SdflFRaZAQyLvvDtt7z9hnXo0YkC90Cv6/aiEc877kXjb3gFRZuf/OCDdoNbHUrV0w89FC0/ebJfoqHuEV1pvOef3WyDB5BqMh8aKIKVRdhQCAg/2qqbIH24MISHAgGc2LPHbXz1JbftvXcMOqA0xtx4k+1tBryi4itbYXRELATCRwJa0aEVSIWGJFdPTf9hwSoroJHmzEYgV+kqhYR7ylbaZJSs++/kKQbt9yxfZm3Wgx1/J3UYcyJvv+2dt61xKwiXZhpUQdK9Z8MrL7mtciOObdtiFaF0kRo2d651gcLI4RZAXJdFYJSfEwujhNtkQcZtx5L3ZSjfthr97BoJCX1EqDwpp39rtKF8Q1lFXbuC32HEq3L37oifbpC68Xt6vpcfCj3EhcmjH922zbqiEvCDsK7d+w2wmn568bckcpIE34At5EjpZzfrC49Zo0ei/wQCz5VY9UZfNoNmEnSCKBRcsEstSoT0DDDuciZSMwSCLEXzKSJgK9YOv/dyJNAiDWCPyeJTWUkXX1LCoEUKb3A3ba1EB+XdEBF3fPC6mmpr2zb57ntljX0TVpQBpcKsX6CBDFWmYbFVaBwhlq7TxAb+NYVA4ZXukXLzQ+s3GKIwzzuLEGQ/nSr2U+mSvMaiDi1mh4LffdiwdNpPVeqjB3WtYElehoAZrDGvOnjQBi7MvZNzxNJTQMPKNgQ8m6hAwqchakoag26hrflNMAxWnO8HSqXF02YRGpF0IsEXlnmyqozsAhVkKBTgfpBGOWYTfaEJlBP22mOSzpUQipP79xoUpJkmzEFEGCVAEJWxuFKI8eV5EHbmDh+WxikYifMRfiLX+LMIzYWeO8YV60rtPQuy6K6D4eJeiQ+BBEKD1GFmSPfG87JwDFYt6NrdDA5+PlWALD2/4df/g5v5+S/qw551rqIVV0uqqwp67yFD+P0QKACkjDt75mSFjG5z2U4yLr4rj0S9PfVFdR/tatqCOtQMz2ze7C8s6HLGl/suzVWi0/cUOmcEOKyEF3iD4FHCix8dpiUIarC6iT5ulCKGhJDTl+7kvj22Wo4CCdyFbOK8aLadS5dYGgWrzSKO9uA/q7PQkKzVZk04kfwSKRfKTmkMcWL3HoP+rIc+H1TRHpE63CufjKYSQWzi3CrdsPTkelm8RLSXiScOckbKhJoEGMkTwupMCewnScwbzM96/CNietaQ2/oMGQZKehGqcxl7zsdK0C1vv60xCsY2hMQXgsJ2VqTXgPejr79BjO25rXJDibwDtcfffqfLAeJn/O82Se+TjSIox3eP0HgD90HjAPJkq/SRUiwUse1fu9qK1QgYEowOibEjks/cD5o+Qwqnj8kSm7Jseet1C+xR1BMWD3nOS+n9BiH97TpelOg9E9l+rKLMOKZt6lDwobLq6tSskvwjUS+yKxKPnpBgd5G0l2oY2AXDNDIaiXX1pOlYhGDaUe8BufOKiyzqn60xEWBWVx1YtcoCJtZzLFPHTu9w/P8VP/2J2yi/iKW69DEP65TbIgaI1AdWATeDJbR9hC5QRigbrOjhDetsMGHA9pTIuRKNGVirj8BSlGQLWtogUp0sDYbCmAMZCISEQBAFTBQngZiYZPr9E3jieSr3H3C1lScNCbEUlqW2gfbvgCkvEoFIsI6MNwxOAxFcKnxaEBfp2ECp+7aopmRAEPOh2ApLCwym11xb1pTn3FFWZgu8aF9NoOtCKT/ugTEnoNd3/AT59tebcqLPAzv35MtYjbr2uiCiLt7qDGF8opoT2sNVHT4iy+jbOabcc5+hXFYwEt8iFTdw0mQ3euH1zRqcEBRn2TeGkoVkloaGnzVW7LpDTT/oMsO7fiQSPaH5f0kX/b5w40s5Aw8feHKf6xBWdZrzP6g8ffremUOPJU8li9Mpf45gUb+M5TdBA9axaIJ20kw2N0aBD+uQKYpAELDaIZGC4wFojsHAojCAybs/+MCte/EFt/mNV8Xw+11Rz1Jrrzx4avPNGNojgnvA5DDuQHSWSD/MB4pgJRTZhcLSUlMWF4Jo/wTjk8ahNoGjtVV43A+KjT3TEBY0uQVDhYwQlgETJ1nEN7+4q40rz4KPGc/PQ7vbZxE0XBasAs8Cs5A+pXya9d7sEsNYomAMWktBoP75fmefl2uj0JM6BxYKIcZvRWGxwy3jCPPa2nLNsbVD05iTWiI6TQUaC69YYs0CHISMg/3lQDf7Vq60FtMIcdCCqpWxEvSmAQZGAORI/rzP6LFtKolzIcYF2EzbKsaXgB5BZRqObHrzNVsRN2z2XFndmR0qGsaK6lN8eJqngGbpEUHr9KFyPek7ARIgbb3ptZfd7uXLLJ3Nij+Wh4dzQuyLFa6VGluC5SAB+B0UwG49pLtPyxBA4Rj4npf0otFF+fH4q3+yY//WshaddtqiczJ58/J65KYa66Zq0O4RI3XV7cJJPHng0+nhSMlhwblhKvmI7NccO6730800J5Yb+EQ7IywBPeyIqtI+mDbatNZiOSodeibfdY8Jb2eEHkLgWIdugZb1a8VYpYY4KJLg6vhuiAIKquM6gc4RMQSYxtYuaDwINpoCbMGkLLpgcokWI8QcCHGFlADKEz+QmgMfBSGIixDRzw1GQZnE8wslJHEJZdJiKjwj/i++6GkhAfrWMZagG37a3xJWc7v0Ge4v6KWn7/BTwszvdXod4WK/OnzUU8fLzT0KmqseMSgM8kJRI+S8zjW4flKuCEEqUBSLUWhOgZXPKeQ13bPmg3PSJkqDY2WoLCnlHIwVc9ta4IzPYZFx2/K7FNsClzCf/XEJ1wwYflJ+84Q77pT1nWLoxXakEboYPG2GwXPc1I4Iocc1WPnTH9uae6wzz41go1DgPQR3/YvPW7CwoHsPu2bL7crov4CxgnABGFMIJUtr75BnQjQt4p88Deleqfe1iyqqm/rmd0TnJPgLexaUpBLpBRLz23SxJswdiLLgqjQdwTQEP/TZgd601YK5gOoGXTLCT24yzJUSAEH7ssyWJazCsdZnn24p+FkwCBYDBYOG7EjrM6A5spJBf7WTBuG6ywKxvJb+Z0e3bdYjOEcLY1ZFfVwiElt/+pSLeLYm2tYiYMWwZtnEONCUAyjH86Eg2IaK0kwEHCsBOmL3HZaABvXYaXNVqJkAFqMEWO9OOghBoPFirtwpKiNxD6iCRLhrhQIQVmtGqjHmXCf37NXP3bLSuyxYRC05zE/rK4QB68398DrfAU2gmKzJxpk6G3sUNdHvUirShg63Aim2FeMemSOaobB5CudlHoDoKCAsImNPSoy8dh9ruXbArCMrO7PRCHUd5ifLKsNTpIrZOi3bHz5fArWAIoDUQ2bNNb+eeyIav033SGqYehKi7SGvtkUIIi3Z1vzi56Ycu/bpZ64ZqK6L5gWUAs/SvBS+YNsuDBntsbObxYi9LW3IONOshRJ2iPkk7rPmlzr/4aA7VTbvU0efdt4R/bN2cXVNoDU6Qeck+Hf1Hew3JhsG+Glvtm4Vix8Qg6MDSEg6DQZmFxUIwa+rrDKLQ+PIbmKQ7BsHju6RliQWQKXfnMced5PuvkeMUmEMi/XmXMDiTYL/J/fvt3MiyO0R12DxA0K0b9Uqs47U8cNkREphcLavIpLLQHcWArdFRN6pvcYKAu+oXiR4SS/CbMuPFWXZMUJDTKSnfHpcILYmo5MMgkwRFIoEdIA15TkSskYwKoqMtdkIJBY8UddgAgfjspKM8cUPRqhAX+SAe+v5EFCE1Q4xJJYZgeWnHVKKJQMkwLo+veVMsbALkASUhh7W30Df5dwsn6YIi33icU+sX+KObaY4iNvgFoBY6BFI7QTPn6yrt/sePGOGG37NfMvk4NtSvsq9YygQbgjLy5oOBAgXkPbp8Bf30VHv+o6Ic2NgjmzaYM876c677dogkK3vvGUohNw7PNGZLb8PCFGue+F5QyXzHv+am/PFLxlkJzbDvPH8oCI9gP3eX24c9QC2023Ic5J6rst6AKw8aemwXgCjSOoP19C66GZkjW9y4MiJt970IjnvLq6qar4sth06J8F/89ixxDXdu6TExXTj6SUllaOD/hzG1fhkdGRlolliy+IGCIgOrDwpyEL6LjtCikAACWFSliSyzpmqOxptwCj4kEAn9kWnfRHLGpmUzmwWiTvBpGJlEXR8JRga3x6FAITCLw87uXSEItojhgD/GqsKJCX6TISfFYxYOZggLoUFfOWZ+k2caEoIK40A0d+AQg+UE/cNCinsEXQzsnXYuXlmTYnwYw1xLfDBYRqKOfC7aX2GwsEKVerZzN1Ciehv/E6sP/4oqIGgGffEgQ9LQUngowd7IFgaVdc5JYiOCxBmGRhDu7bOQ/qRCDTKGWVsTTwE80FWNJ1g3QSCSh6acxIAZSlqgA6EUHRd2kfhDuLSwDeMGY0rWMjCHDOWjGkoRNlxonMlXCms8w4dxBporkGTVpS1BZE1N6SD4cOwZVmbpOenSG31z592R7dssczU7Ecfs30mSA3SEAYEwJp5yn1xX2uEhEAsKNZstzUlucEVaBT/lA4dYmMHMca4v5T+Ek+x75jc0BMzUieWO+7k30fisZ/n9IitKTtU0emlqOck+NDMwi6ncuN5RyIxV+48n+Q6tYQ2G+ghAktEqrEiWDM0FJod64WgwSQEAcPoPIzGhPfIWJ8wys2g4ovvXw3c3W2+KBYK4cB/YsNH3IaOhNUsoZgFC4kF1liaxQKSYe1hZiAp98Ca6c7GEVoSTIywAJO7iPlxIQjMYf1YghkG5FBiMPrAKUGJJoinSuOCUGANinQPPBPpQJ4PxcUqRZRlXmGxCRLQubCHLHBpL4v+EyxjnElVAvETDXUG41EWRP1BS5WyysBIBJR7xUIF8YFqc4WwOKyK5BlY640vj9VC2TB3BCFpoYbwMEZAcwSa8QWC99DzAo1RoCgrFB/Pdzb15ts5CXIx/7g63DONJLk/FANokTXv5LYJxtKcAlcBP59zc5xrt52QeA4WgeEr417RZJO18DwbadTDcimoK2GPvs6UdiOUQHDr1Ctly7kIyrLDL1taUb/C87DYp66mypQxc8dnGKOwexPpSsYZXkcp9B1Nm/nAYHIOMgAoQvgIIxmYS1ev3zcLkTwbiXjP5eTHlj/54a6OW0Zn0Tlz+bKamuT7FRVH75swZWtdbXVPP+2P9pxvC/6ZSBiZKD5My0OacIr5aCDAIMD4Xfv0NmEMCUYnDQJigDkPb9xoDxvW2cNk1O6PXnijWQo2NkCbGiNkIFF7ZEym88PspEOAuzAmMQeEAGZDMOkUjE/ekTIB1sNICAk1DDhvCANoh9ZhWOKumkQTAjEwY4I1BsEgYASMiNqi5MgjE7kmtkEaDwjdkphsrDJpUTIbwF+KO0hLYmVRWviL1DkAl4GL3FcXjTOBtTMSbO4VQeSZ+QydW7DeCH9j/RnzQ4nIc08sjbYYRV6u69Z3gCkfmJJrcH9dpHixlFhurDAxGevJJyHl3CgEeKE5ebYZCsqFgCrWnM8gyNRdIPwWTNS8dte5sbw8H8oCPx/XAIQkfGlChIEBHWjoDcG0R2QmOAdtqqiLYB8HFuDgP7NF9cbXXrFaDwJxuDadIdwsFoXBOxglFqehgIlj8Iylw4aaH0+AGtTC4hw68AyYMNGaqerh7TwYAYq2eHbiO6RzmXDmg1WqWHvcYBQF48W39LNRgv9hvLDwu9GHH1v85NPPtd+zvRU6P/Omay/s4uefqUs9IGmdKzEpYAKMNAAIBUKMbw7jw7T0LcPKE8RCo+Gjt0x30R+cnvtsF4zWhIFYGDHj84+aoBCAWvfic5bTRVMOYo2yFMhHmeyjhBWmbRHNDU8ItloEmki//H2Ux+7lH1gcAKFsGZBrSUwWOXX2RbfqOllCLBavk1Yjug6TIpAIHn47AU+EDIZhYwyCPigLot3AaKjvuAn2+c4Q2h9m4Bz4+PiMICGqF8mVEy9BMBFaLBhBVJZJ8xkURFFJqYR2gM0P75lPP2K0/c6iEeICfUaNtWInhLubDj5bXIqS6W39ElGarQt5KyQLyRiV79llLiBKGwWLomBLtmNyuVAMozXfuHsoYcbWirGkTEsH///tnQd4VeeZ50+590pCoiNTTW8G04xtcAkY947txE6mJJNks5nZZMrOzszzZGZ3HocpmZ3JzrObzeaZycykOsXGFRt3O6YajA2YJnoTRYCECkKo3XvO/n/vuUdcCwkEiGZ47YukW8495ztv+b/1GyYLmufUMaNO7gUWEkuLm3iqeA9j2HATq4Sspn72CRNClAXxktXzXjQ0Nf6++60ArQNXYkLKHniMIseI4HujQBj8wtxJ9pGkBP36x7/gDM129HFs+IBSYC1Y9kjRvH0Kv4jBWHt7lwJDE7gfK5992tmlY8I3uSlFyVtK7zmWSQcrE1u27VxYXn7KvH1rOiPBl5C77/Tr3TXdlHlAf07QZeDrG8EE3GCsHFFo8q5oeCwufiv+KdYaYTMNnkNcLAUg+N1jbrvNuUECz37p+K8sQsmbr9uxR0mTTn54tjFlW/nftghrBjNRTkz0ligzkXCsJ8LAYoMwSF3FVrQ9ImCHv2wQUZ8hggs8RXPjUsDQ7CoUl1tCWDYsA4EfvhNh4n3AuarSUvs+3JhToY2TEhYBhSBlgOW238UwBKk4R4vMyx0g0IrbhWtF4AwYD3PhBpBGRZEQVyD2AcNxPBRNpMDzDcKe7nnyfmoRULzAfwQmhu3ER7CWCCPNMOzToGftOZQilYzV4pmKHduMN2iTRdCA5hiX9nb4gSeJlK9//TVLV7Jp67AbpxsK3a3nuX9A6Osee9zSqLH7eTLCBSXQ9sEvn7LvHX/XPc7IW2cIxhebEq8VsgNdsUYoJNwa7kFbxPuZ2c99sW5U8SHyw3XvWPa+s/rF501Z8VyuchUrE9SrlM5dXJ3xtq6orDw/gj9Hj9sG5Ydhc3K0IOVoHeQTKhchQkCx/H1GjJBl7W+MyAIg8ASyqPRDwLgJMcEAwFngDgJPZJvBHPhl7NJCRJko7Ph77zchIQDTIWuTJRAGkW+gOF1Y+MMInEFm+V9YfNwIFpvcv5Uft3F887X0IGiG9sd69ZO2hhHR6vQiIFS51wYRpELAGMqAUuDY5v4I5kbxB7buptMw2SEmPBkRM9i5fJkpKBSw5cOlZMjT15Qx4GGHoTKUKsFGcvMIOIqXe0S+f/fKDw1Z4SLEzNuaCTtCGAGUOmOqga0IBAGuGPHhIuDS0euAMcCdYH15pAoK5ZZRHzDA1pSRbKAq/kaISW22pYRwx1Dw61571XiRibgjb77V0CaVhZsXkFqssso52mNReqci4PfWRYucta++bC4aLgPIzRBXUVchptH2E0FGQcHnWlRz+0A2rYlafdaeYB78g7KA4IeVz851SrX+uDPx2nOVvtZeTlnG9/0VybzEiwX9Bh88Wd99e3SmUN9ZWHa0+fZ+fUMJUSpwwiKpV3bU5gzZiN9q+NlSmMAUKaJYmwHzoqKSSltIrF/MSMBcIDj+JEUu+DfU6UM0Skye/aj5YQhahyFmK4KpCyV0RNqpsuM84sg5EJ+FJsdNJJvxYflSFAhEa4JRUAzAfF8IgJJj89Ek/F11/pHQHz8/lCDWDuUCFCRWwflzbFwE5rntlXDa9GJZZ86Pc8EPjRRC9N6OUbQVFi4RCIs9EFAAKB3uCxtuoOD4O1I60VZbRONJoSGIIAS2DSvs2cN8+DjoeipCyLlGhIo+jIObN9scevxV+sux8rg0jKdGgUKk2DgP8usINzEZQxla1yguMdD4BOSC5U5rTUYJGbS3zx4xAApl2O+OtR0uuE0wD3eItOPGd9424Rwg35s6Ea73VER5NJtgUISDYRgz6w7nmjvv0u+7LYrPEA/GdBEjQLmQScLXJ5bUX6g3DtjFBDIk7sB6MXXXULHuMZ/bvmyZ1QWQGrV7r3WSbEnenerAcQ/IOCz1E6mXG5y8Jd9ZufKMhkqeseBDj0294WDmWC0F1weFPzgxqisinCYiyEeKiJtWjIYXLDctLogEdCPQhbVFiGIh5nUCN6tfeNY0do/+A20K6dTPCo6Nlw9MYOQsKU/fh3DWyUckN87ILhN++d78ZLurffpu0mycW8yIucT5osRQVvicMC1+r2UGjKE/qZRQglg8kA5lubGLgtVDGcEkm999Rzd9ifmPWAxSZQgsFXgIKbCUqDoKk6IeshLiDDsOFK8h3w2aQXmAaLBKTD7ivTAYkJ3IPVYoRmcEDYdMvdFQFuiHgCy+a+8hw00YDYHovbwf5RG5c01RoE2CTlwDRAGSoC0av5WGkpK33jAXjbw876N8lcAdAyYglBubVjAiHaXAngqs4/Fria6L6DtuFdAfBQUiZN1aE0qE9zHchYzNNXfcZVAcoQcFbXjrTXNzGPOO4FJOfCrierm2D375c3MdQJvTfudLdp8/kmWm5Ra+HS4Bjt040oWkLvuNHWsINjeeRbCRydIoR2ZWEriMrxd+XP3SC/Y6a2y8BLb3PPa6XyMc9FKen//rLv0HLPib1as/uVfcadBZCf4b27Zl3iuvPDir38DtYp98Wf9bXCe0leRCuBQYEOHpMWCQLQqEhsUPwh+iOYUbmQttgTYsJGWU1wrWo607q7Q2JiAZrgbnQX01N7eod7FZfmAkN4pJq1RLwYhtbYPMNVoAT74rlXYUgQBTgbKxNYspkJAA68j19xo81CxAfLNRhAhXJtNslgALjAXEHdmzeqUxAVYTv5asREXpLoO7KCYgMswet+6aYOrBtTEvDhTCdyHECAqlr/jYKB6GRmJ9e/QbYEwKWuGcUMa4VeSmDZFJ6WGZQC3cL/xcFBJCTrB2h9aP4hcKY6hFL3nzDUHiBeY2UD/BeYLkpj7xefnE95pyhVAEoJIVv/qFKanh06fL1x7fsi4Q14LS27Z0kQkuNR4jZVlza0Fi4r1s+Ml8PFKnNMZgTbl+lDOWnp2O+by13+bEYE5GwHriBCufn2sR+WvvfcDWFci/8e03jGeue+xzhqxIozJVl7UmUGkxCNBf9lxR2lwHRq2rFCyBzFgpgITJ+VMQRAqQz8RyJOPaJOOzxs/L//e/3bJ9+bulpSffeOIUdFaCH9NtxcXdm5sb7pS/P1MaKb/FBumk0W4wJ8JPNVkciGExgMlAUgIjROdjq4rQYJHRlKR9ztbfbY+AkQgIRP8+QonF5kbC/MBxpqAAG5k2ZAoq62/FxI1B0Lku0mPRdtxRIDEXhnJzYSAyE/vWr9F393DYXBI4y/thzu5SLgglyhI0RPUbWt+GN1QcljIotZQg0W6zdvocgoXCYXddHhQMUfxChSPFMaQRaw7sNwiJdcZ1ADfyfQiPKQudH11knD/QmPfi82NdUVZlsqDkwHngl+KO4ApgschuUPyC1abI5MiBg+ar23eR85ePS4Xi5Ec/60x55HO2hhC9CcRulv74RxZnYBLN+LvvFV8c97VZc+bSUV6LS9ZvtJTRlKkRNNe15xIKCWi/8a3X5SsnnYkPP2JbWhOgZAsrqt9w4fDpscytA8vtEYgVZcvQDNwjhmGgpDh/EA3XM1nfxeQo1uODXz3lbFn0nt17ix3kCD2EEiPlB9oaIOWBwo+JFDbKhHU2gc9+LvtpIXyvKZnyFy4srzqxif80qZMEv0tRkA4myw/6jOzccUwD6eSbtHhwF1aFGmSsOZCdSD+lqtSUU4iCIMafYeF4dNyvPQPS9wABibwyNx3GAALDWNwQhB+BpcAibodEyBGaXEJRkS0gyAMcrxKUhDlQWLHvBsGEvE6VFpuF8h5ew4ogyBwbZME6UEmHBbDUqKwEAooggVDIlICCYCziDMQmKBZC+fhJLb+OiUthFlrXRTaBn3HeHuEmV4//f6y60p7jNWoZiCgT5cdn5fuwoiAwrg2Xx7ruhIiI25A6ZBALjSkoAkq2qR8geMo5s47Dpk2zGYoTH3jYCrDwrVGy+MrrXnvF0nj0nV97/4N2XTFRWARkJ/YBmiHqTpsq59Ca6FAk0k4MgVjSmJmzWsperf5er5H6G3zddc4owf6OCj2E2/KxoHetro/YDMFG4gSWypVBQ1mNE4qBV0E8616db/eDHD7WHl6PCYSDX09BGm4rFaixUQMF8D108HE/Yr6HcziCxMcX5N/j+d6biyqq252e21HqHMHvXuwFYRppGJsJQ/JgmEUzJDA2MBGmgNg9J869A5ERGiAtlpScs1my80icB8IJ7CNwBMwGRpsFFgTuNWSwhB8ov9ep2LXLrgNlgKDnwnluFILLtQHTassPmgXAYnNzk2IMBJNgJxFumkGo2aeoCIGDiRAW0mswJsqIgBJBNwvw6Xe+DwYDQpJGIpAEOsHqxMVCMD4oBgHhXFBsuB+gF1AXD1wXfuJTs95YJV4nmMlnuA58fo6F8jO/VYKOK2CZiyFDLQDL6ygk/F6yG/xuKT8dD8VJExJDLIi+c69BC1tkvRGOTe++Y2gFVHf9E18wQeFc8PnxzS3GIdiM4qEQDEHBPcslXBwQI8Na2M8Od2LcnXfL0t+gzzGGek2EFqRgKaTB3+ecT4dAPNQA4MoxRAP+5Z5ybmRFaJRirRmVRaMZa0C0H1ciCvBGxHUg3CgM1o523Nh95ZpL3nrTCokwPnGxji6BgDmXwujsA1Iir0sJL1hUoQs6S+ocwf+jymZ/d/8apznwdYFJnamOC1SxWfwm/FgqLA9MTSMJATZgLkyJZcNi8DcMfCGIm0DBC1Zyn+XmyyI0IB++99XRRpvAXxgMS40QA9XZOowLhbhOPtN7yDCDqRYxF3Onm6Jtw/CrLUrdf4BzpOyA+cC7P1xh1h/GweqSZ0e4uw+ICms4Nq4Sab+4InLcXXc7AydObkEeeIEcn0Ajz6FACdDhS7OeUcAp2kQTP5QCHfs9fsTPSbh5H++3QKfuFUqEElcsPgqvNQKrr62x9BgwHwUPqiG4RfyAcdIUAuHi7Fi+1Fk59xmz8vjAuCukuSY/8pis5j0mtPAB60AakbVGQEbefIsdI9fFQojgJyo8mYFPLpwg2iT59GxtZRtR6D6te/UVE3qgPYVgKLPTJXpDOC9QCmvKdQ2bfpOtA0obdwjlQ20BDUuTZz8i5XOXVZvmErUrIBgCtWNm3mboF35BeRH0ZZed/evW2Y7PcfpOVK/3HBJs2CJ0vNBLJJ9KNARbF9bUnPWmkJ0i+AsXOuFtBw7XFYzsv8kNMh+Fvr9PtrAoCMOhEgmaeEwTAi+BmVSJwVgsHg/gKoEiLCQWp7MDeR0la9bRecHkMCewDGHlOW4k5w2MgdGZh84NghlaoxSetyDhwKvtdxgDC0Z6BugHFKTkFjiL/42Pi3BjwfHxKVPFlyeXHglbwqLtwHWsMVVmbEZyqt1vzwchgBHjM8jUNQtOlRpuAAKP8rNqxorDgrGLhQzKDdkg1EDy6x5/wpQZQoHLQBCO4h4CfdS/txV1J9UKYsJdwNUYc8edzrX33C9FFTVGbVm80Co8AZ0TH5ytY91kMZczIXiC9m7LKAgNcm4EDJmmA+qr3L3T2bViucOmGyg6ioHodITnY0K4SY2yFoz3oqoyVmQEc1e/9LwVExFbMcWa/ax4pdxLJp7387v8S5dU4Yuz+vbf+pU1azplEmunCD7EjK9391fU3/bN/1qeXrP6Kpm8W6WaEfzYHBLSdOpgZgkTgk+OkwXC+qPFicRarbYExkpXj6/deSNgKsJMA0yVfHXSK5br1w0nCMkW0AQAsVhY7Op9e8z6gwxy/Tl+B07HBUIoE4JeMDbWEWSBFqmXsrP8tRTBTV/8stWQx1C6SJ+NSm4j2I01ppGH9BSKJff7LhSh0FFKOhnzaek3ID1FeXDvwVHrMelElN1eIRuyASjKAePHO4OnTLWA6qFt2w3twBMIBpF90Eqc8owJAdq3dq3z8fyXTBBRlMB31ox4Am3c6+a/Ynl1MjTUfRBAi7tET0VcB2O3dq9cab0KFIihlEA8+Oc05RA7AR1dNXykITJDRN17GNKgnZfCpE8EgHWPCQxSoAWCYqp0KmsoUPwoQxp9mFHIWra6p7Kd4fuel/fOnE2bdv/sDAp12qNOE/yYFi5cGNzaq/sYSfJdbhi2hCxNA2oRYHhuNj6stejiB+k1IDCLiwYE0nLjj3d2nV/C98XC4/cC64FwWGsYARiMT422Tzc3WqkuwSWivygwXJeYuGZgOz4glprXYHqcNiboQPj2EOmhSQ/NtuMj7PYZrRGMhbIhEISVwd/F326NMi4UUb7M+TJii2Aj+XGQURR3IEDa3xQX1YhMmq0u26e/+9heCr0lJDa5RwoVpED/P8oNdyXuXouJYitaVKkHICbCWhDgHHTtRNt7DhSG1SRGg8tGYQ7NMR3tfYDwwdk8gyAb2RmMEOjEFLjug20SK/4EhUUNVV2lrPrrOobreqKxYNzvmBBkZhUw1Yf4BEgIYxe9GNrzq+e9YO6e5eyRER5ZCp2QDP4Kr6F5+eJawadOpE4XfGhmnx5Xh64zSX7uCMP5MWUvDEgP4XPhXxK0IgBGdJuoN7vpRlH+jm+q0dmE1kYI0fZEvw/KDyMyzGBLhJLoO623BN/w82zKkN5nrapiDKtnz7l0mAUBoMQU5GCBtS4FpkCw8OzAaoU2WUblus1nF1LA9UEBRAG14pb3XAzEeaK0EXIeIBNTcmJ0lFN8/4j2sz4gKmoHmFNPhx9z7rhu4gIo2lyLh+AAf0lXUvmHcIMCh90w3eIcfB9zBggubl74GyuyIfg2dtYd5gp1FBERm8AV27VihQR+vQUXic0Q2Kss3WXpVa4FX5+AJKlDJumAyLgeFBfWvDWvghRBHxg7kAdlubFgExxkzBwFTnRKWqBYr/Fqy1m77kEvDN8Lk8GqJdUSjE6kcyJVM/r3aQ7TToEbZkbJuBHa9PSTi5IsRKkmhJ+f9OxbTbwuHCZH+BEiesRhhI5UVp1L4qYCWf2kbxq6fNdOO29mpiOEBJXQ+qSp9gr6wzDcQLqsSFnGNzQmrh8LguYnmAYsxooDk/Oy6OfTSMQ6cGcoWKERh+IgFB5K9IQ6DVlD6j8onsI33vDG63K79jj9pCAmyGcnW0CnZZXchq2LFjqbF0T7yI2/9wEbo0VMpqOEcgFB0AS2bckSQy9sn4VrBzK1HD4jz2WMqDshXkGMAYPAvUeBt0Wk5KirADmQWqQgyq5T10aci8Ey7KxDbMuej+47YpLRP00ynNWu670jR3j+lBtu2ciYe97QWXROBP/2cROPSY3t1c0u1S3fF3rOMUl+ni7OcDCQhqEOWHfKEeNGB4i0Dz7T/vUbDPpbvXwOfL4QhKAypgnfDh8VRrCpMIJ6+JJo+2gq0ECHoRtUj8Eo5J9p88UqtEdYCW68+YWfUqGHUOysI+iAn62tYy4dqSi35iyEg7gAnY4TH3zYGf2ZGU4PuQ7UF5SuWe2sfn6upQjxq6/77BOGmjrqz0PcH4SQc2Gic+nKj5yyTSXmu0944CFn9MzbdV/HSGkloxSjBBm3jtHZoDF23EEB5CI7CFfVahCEROBtUndxBoY4BX79h8/8yjIPpGlZGzuC69Tr9/Wu57/qJhPz3dB5JpN3bO2fLvrorKr02qJzIvh0C/WbddfRvhXVu9NepsRpyvTQMo8VkInyKSyUNB818lh+RmGhpfH3uQl5RYXoA+vII+jTYwDdfRcW3iKcxCWwBJwLCoCcLFuEAcURfvL+WH9cFGID1J8zdBKoR3QYBHM5EwISP1oTwV3WlJw8Fp7qwC49e1hHHUU3WEysK2PGKJTZtniB3Kk8s/74+sSLcv3rUxEZJvZZZHQWgVoQF+lZoDxWGuUENMcvp+KUhiBcLZQ4cQtQC5N4eV8ucR30+aMkcHfITrBxBtcMUqRmhZp/hnjwvXE6mBWRSZfMex8n8/N+mfTDtxLJrru+s6m0Pjpy59I5EXyoRNBkYXl5/ZKK6sO39ug6VVd1s+eEPWK8gpZjIYBEpIQo0WVBETDSV0DAeGILgxrJ+QIXO5OiiLSQh5BFR4JlKCX8dNJGtLqitKr2lFr6DRiIAsDvxF8l8ENgqK6SQRt6j2AruXjdWGOek1m8y4lYfwZtUPILUjq0ebOYg2m0Yyz/PkSuAbGgaDzVB1bWSoScrAsdm0TJ4ZvcYqqOEKPgyZ+T68e/JwuBH46CZqt2SrWpLO09dIjNDrTCJWodpGCw4EOvZwecvsbHMSH0fI5YhOd6Fuy0tuGsoiN4SAqSXgL8f1OCOZ9P0JPtOlsLirq99uS6rVvOZMBGR+mcc9+TM51E5kjXafr1el3+Jx12XTjlneSxCZpF47AG2oIQJGPmPoGP8u07DCohTOYPdRKROweSo30JxuGXdySTQPoOJqBSDsVVsWOrdXyRQwYCcp4EroD/uC3EK/D9q/fucerkT2JtuOEwKwog9+ZfDmT9B4LY9CNgXfHjKa2luIXiLoJzo26dacFVKiXxgwnuMXWHlChVeOTtLWp/OtkNWR06Gm3tZVxwGaiwZF49NQc0Tw2efJ3xHw1RWH/4k0AuhVkELXEruK9xXComjAg1CgzQ4DNkaag2jInYALGIlXOfthmLnAyKBUItcKQQReB6GxKJ5KL3DlWU2YvniM654LOzx4xevXq4bjg4CMIRoa4y0n+sbwT7SIsdPcR+YElLVcUBPfw10j31NVUGmVl4rGpnWUsKZOgOo2qKklMgOkMsO6JcOG9uPlaia3Ff+zy+P5FgWmZJ/YFa8BexEKS3iGlQFETbLcUctLWCYnAd+GnrouN+KknWELRnvQzyk8ltU7a7XdCelKYJ830PWhrOKhZFBPRI3xEEYyNR8vb43jTanG7QlyGfZBVqpWzwwbnHZEpIH9IvEs+0Z6rTiOk3mSDjpzNKi3Mn+0QcivveFoH+2BmIcmzqE1BKsWJgpuGmd95yPpr7jMUszLAfVxo6umRez4aeu0O+/esFYa933q3Yf04gfkznBW8+MmZgZVNTUKlb3+x5foMEl+EB4HZz3PFwiKAC7WF8/DnL7/MGLTYBIaAyUV6ExNopO0E+8AnR/KAK9r1Dw3NDiDd01JIgsJRfUtBBAQpDM7FgRIOJTxCYREHgH2Iprho92gJ+zJmjlpwAEBYt3VDv+EIL5gbkWJJPA5Euwx0qJUIv/5x6fdaaDkVaZEnN0aNPeTFBTiAxOXkgMak8Rk7TCku5LIL6iQKZDhLfT/qMoFo0jWivBZhBZxgbSxtu2WyKgXw8Mx4xMJwnu0FjvaPakhO/GwMCYqHaEteD/Rpj/sGd3bZ4kbPq+efMVUEBwWOwr5RIo+v7ByUTJXpulZtIPOsEidfmbN0QDWE8h3ReBP+tveX19w3odqgp8DclvMTHcoASYZgZ6IVO5PNL2NGwNopYN4A8NX4y1p5FIoCS37XIgj8U0ujNdhPOVvq5sZZN0GGwPHRiVQmG0aFGAQ8wvT0Nn0ucI8eh4o9YRL5QCXEDqsCoI8c/ZWSU5eJxZ6Qg6CtHYWB5CASyvRRVgigB6suJD4CATqcA5WIhfF0guTWlSMhAVUBgGlC0WA4pXBppGEQJGiIwyv0vl3/MAA3aVtmNp6j4Kmf4tGm2h525TTIArHVHiYg5rhg9IrhioAxmBTDdCReP9cYfP1Z12AJt9Itwz0AEIJBiWXmMAGlI/HUQXGulzCgzXEU+N2DcOFMQKBOI4+yRcl/5zNOGXKgHiBUHXCWwn9bxStxU8sdC/fOES95P5RXuOZe+fUznRfChdw/VNCyurDnwh3f8ye4DBz6eIMae7Dlhz9xgH8MqYJhj1TUSimKD0GhOqriwmtzIWPgJwkSplLOzjlhla5b56MMWlEGDiOXqZZlxNzoaVCQuQYUXqT+UBgIAU9HMAVphuCLWD38R/5XZe2QBLF0pTgAGUyTC6C3SR1Qxcq3EDvgcRHCwdVXbhSbOjaIWFByVjFTogWaAylhMethR5sRFBsuS0q1H5Z2NOpPAYWmxhlbaWlpqVX5MubFNKyVwILwzsfIEjbe9T7XfMkNitC7jPjDXAMUMz/ETniI3j7vJvaK6kIi81VjofNnhiAAi55VLxClADyg4lDouQtxnwr3HPQHeM9YbHx+lERuSSPD103W3+oWpp/6+ZOeHiyuP1J4PoYfOOwc9Pv4q/8D+Pbc4QTBZEJ/99lvIhF+WDgEh2ht1mPXL+tyuWUi0KEJEIIXXQQOnYwVyCaZjIOUHv/qFpRYnP/KoGO16C/TQMw1TEIjihsfooyPE+XLeuCxYdwtQSSCw6ggzO6ZYm60QB9VfRIyxFPiRWAtqxrF4bPTBeQBL8UOxGIzwYm0ITAEbsZT20PfCTMZWHUApp0ViYhiZe0MNO8FJxqNRa24bfmY71MhL71m92gZfoLh4P9aSfDdtqsOn3SxYPdhcLHxiBINOvO1CA2ylRSccNfzX3Hm3NdaAns5E4GMidsDkHDalwPKjSLr2vcqpK68wJDVQaz5ELgZt1yhd5i1ArDEuIJCf7AJIg3uVS/BGvAc+k3Ro3EH4Y6KhZx1Te5592oLXdm9yjmGcxNxM+fUpN/Gb28ZPLD+ToZlnSp3MIR2jv7pm6OywofkbQSa4O9J7OQST6Qd172PFAFMf/7yN046tLsx0QEzGuCw6rmzOWTYYdFqk72G3VCamEJSZ8tnHnWm/9bvWVVa2aZNNldn07luWKyZPTI81ud4zKZfFIhL8219S4rB7Lx1doIM4hUSDBxkNqwLTHUG5mVAdOGjwmDp1rBKCj8Wgp5+SZj7DbDfSXVgaMh+gFrYnZwsymPVMERHKhLWmgi5DsZUYnX4EzgvLTpqVa8JNQVBQNvQWAI3xmalfB8KDbkx4td7MzUNRMHR0/4YNsr67TaGQLqMTr98115gi7CjCaos4byg2InT8Lfq3fzXFxO61Uz/3hPXo02PPvZz+xd8TArnJho/YtKFNG22z0KuFNFBWVFe2JhAYQVoKfvrIBaHysptcw5hoFqLen3w9gUyotcuICghcd6/rJ57uVZT87p+v3VGud7QShnNHF0Tw/37atX3rK2vvk+DP1o0fo6cSYrM+ThB2EyeYWuQGwkhjb7/Dmf67X9KNuL7FvyIog0ZFcCn2gWnQzKdD1N4v+9mPbFZcv7HjnNv/8E+s8w0mJaC04Affd7YuXWTfaR12YmjGelNMAjzviO+fS1wPfeIEgoCTDNJkDBeRZEZFcXygJaOW2dQydju4VnapJSJ99HC5pbzYzw6XACGEYXFLIIQ9kVdgKAjFSdyB/fpwl9jTwE/oIWvL+2KFQHqLQR/RwA9Zc50jEJk4h80BkGVv2T6LwJSuG8Hk+LhaCGqRoHhhH372iXbzkeKJFSRCwvUyr598OZWNzCpAWfUdOdJhIwlSuCgukMCZojfWF8hdKUGLsi3j7BpRWB/PezG71dUh59avfd0q/Kytd/7L5m7c/sd/asU4nDOuZuPROqsYpeCqdYaHIDSFP8wCwAVgKg/9CTE32EYYz821KbnM95Mfb2tm/OK6dbLwh5zQq5PYV/ue956bynvR37htzRw9kT3EeaELIvhS8u63x47pnw6bhwukDnXDYJQg9aNiiPFeGFpdP5bAcqhiirHS1OymM3Dctca4kE1fYRil/HM34Qu2TbBA0akYBwaB+T74xc8swkys4DNf+32r8eZGU1ixXs8v/fG/6bsFU6X5sRxE6hEwGGTsHXc5V0tJnIn1h5jia76/XBasA11gQF+uCbfC5v4NGCDr2V8KYaAxcvxdwHxcEYQeJrWxWmJUBAx3hW28OA7lqLgpCBkLbv9pYY8zIUfTP7ym97DmZFfsfwkMU3ZBDChC1jyZT8Yhqj60TIsE1R7dupt7Ep9fk9wUi1Po2oikEy9B2THsk4wMMRAUJx2HKLuTbThxOgSawMoyLx93gg0s6fiD8OvpeV/57DOmVGd87Q8sALvx7TctVUjqbfoXv2ybWpyMf+ANqjVJxeLKXT3lOos/2HqKQEHMzFuj80A5cB9iF4FKVL3xsJtILtZzr4RhsF+f2+n7XXbOKSnplB7706FPOi7nieZIvS08fLh28eGq0jtuv2tTcKAsP8g0sxXX1THWYTERfvxwAiMoAev8khCwmDyAuuTCKQQBdmIlYUL8s/YI35hc6qrn55qFI0006eFHogCbCJ9z5XPPOHs//tg6yNjAg+oxrGjVvj1mNWx2oLT96ZSI5hLnDixHACgIQbkhQHSwMZ8QFMA1RYGmSDnwvQzdJDbAubB/Hf4zpapEvMk/M8+QwiEGQXBsztM2BpFwYZ2B3QStKIxCeBFi1otAZBdZbpqOCGLhOlnPuY5JnIL4A8KBYqX2nHO2oKSOhdKol2BTXk0KkykyBPf43dqVa2ut/xzITIqMJh2OhUvAOZyphW9NKGUMwdZF7xmaosgKRIH/joJiqy3KqwnioqRAdwQQ6+S2sJMRnZY9pTDaS+OimK1HQ6iC6D6zBLkHsdATk9ko13CVrD3ZAuI6uQqNq5QKrpdC/aiwMPmv396wc+2iw9WHz1cwrzVFZ30Baa6Uz6pRQ+5xmpv+2g2d6Wbps69BMBanWdi7p3Pd5z7vTH7oEWPEeFF5P2k4hjLyweHTpluut70bCGTFKnwsC0D55dTHHrc+cIiuwA+f/pWNe0Zb0z464b4HnNEzZzlFxX2szppIdW8xCZ1i5gM3NQr2RrUG5ODPhpG5VlJ5WBTSQzQC4U8DV6npLhDDkekgQIWlAQlYj38B8/PyzDoTQOIczC3KMmVrYs1aFllviZn3BNL7QAycF9dK7IHSZAZxgjRQUOx3SOYBxQsK4b2sR6GUMmk7rC6KDWFp93s6ibC4S370Q5veS8//nf/tz51hN6C0C+1+kjl4/Tt/awr/5q98TQp/tlO+bZuUwQqnfxYxxs00MXE9dO/Fo83ZCGTYjdPMCMVkeyLIdVj2s5/Ye2zUGpmXnOuNdsBxynVvnmsscP/H/y7Ze9Zz886Gzu2d6AA9iQGcPHxE/ZHGbwXp4DHfCXsg6rnCDwPCrPiSjDciQIM1jhcWpsS6kLohrYRVIWjWFhTnOPjLRJ25yVge/DgYgwjsKvlmdYcrneE332xjqqkrKB452pnwwIMWSMTKEygivrBHFoDIMZCVZhH2VW8rGHRaxLXqP6r/gPXUNhDRN+i8X26BkADKgf4FSbiEPl/X0dUCnbnwO5UN9OFvE6DEr2fHH9u5GP++hSn1bfouEFVa7gH+PuOs+G58fKLdCHT0qLbdZptqjxqkh8h24K9TVwECwV8nyp3SOTFg1BQRbzzHQh8TaO6DXzxl8+mHyirP+Po3hDAmmCASWHzjH//B2bn8fZv1N/P3v2HrZLshiQfaKtdmjDaDMqr277MiI6YDgZxiQujXSdHg1zOG3DY5yaH4qg3Bes4aGaz/07v3wGf+bPnyc1qZdyo6P3fjFPTPnxtUUL0xMSPdkHlYTDhdzCiJpYU300d8WSBZMIFFKKiPZ/uiG3/rdyyaCmyG0OL4kxRTIBikyCgQaatNk2Ph/5pl1Of5nQ0r3vvB962ennTStN/5ot10Ckoo8iBwNeubf2zQFbRAtJiefJ6nFh8BolTz5i9/1RBHZ0FYzrUl6IYw1rPHXOTj8+B8Go9E8/ARRhBInObTPyZw8XWa7y5n084N4bcvwKLHll2fQwnwOUifpdmE4iMUHoiGYGp+kVwGMT8KBkUD6ojnD/A+C4idJ0FvTSjwbVaG/XPzxxntPeXRz9k9obrure/+owUup/3uF51pv/3FE4J3MbF+IEnz1bXugyZNMdcndgmh2opDzuoXnnfWvvKyvRc30lBNdO2M1KnxQnevVGtaa18qJfgbNz89L7Fh/77zHcxrTReF4ENP3jiyW/ORcKSbDkYEbrqXluWhMJO+yQ3DXuJLozhQBXRE+Kc8+lkJ/0SDchBCQiCHtkjm2JFOunrSJAvEnEwQESh6vxf+yw8scMbstFv/09fNL6Y9lNw0sBYfdd3r860KDejKVFcKcchHU2LKe275yn+21F9sMQnUIRydDXNhcIu+yw3AKpvgY6H1HJN6LQqv96A0gOgxXDeFAMXnozWDDVgfC+jpp1m/ZLSvAagJgY8yBYUWDCWiz5rzfHuCcyGJIBwNMYv//YdmzQdcO9HiHfAGBUVMuZ00+xFB+4nZT3ySWFdqESjBZV3I51tbsK43JhAA9QFrXnrRfHrutxkhrSsrq1UNPM/d4Xv+zzNhZrvjJPak/Lydc7Zt2xe9fGHpohH8XHpy5qQeTXsq/zZMp5/wnPCqXPAE80JYWgYtAtkQyFxNDBxG+Ml/d+/b32ICdFi1F4xDiOjQWvPKPOujJn03euZMQfdbbfoON5RjEtz5zf/7njH7DZ//bZsHTyyBss1lP/+xtXjiDtwoS0K2Ab+XohEyA50RuT4dAsUQ8OJB0Q3Cb1F+hN+E/TiBBLhGztGi+Cb4SfvbmPkSJNZ+9fPPOWtfe8VSbCgyEAqbd1wng8FortbQnnWhVoLdgUjXgWIsoDnueJcdipIZjCVvv2UBYubwgcZy72+LULnuhmR+6o+8iYVL5zx7/iP3J6OL8q4+2N3x6xvcG2SexstSds9l0wimRnP6GcqAxUPorUdeviwURcwH6O+kaW4sMcUxWN62GJnn6J5jA0PL42/aaLv01lVUmGXjWNxYNoKg8GT4jdOFNh5rCfCgUDgPrCsRct5LrAAXoc/wYVYngCUFhnPeQHHecy6DXawT19IC0WWpLYKfheefeBDt12uW99d7+YydH2t9HghkYi6LkIspnE5QNiAUAovU+5PZoPhq3N132+Rdgo6tMz8IPdWgVB+i4EGJuIpkTHIJxICCX/7zn1pVJcq09flyV4WrgPo7nbzkK3558sCFit63Rxel4N98sC50+/RxAzccJIA6WN5pEmHXg3oI/S+R0d8IGkE6mivEpVYxFje1wEDx0AxqsxlrTb6bgpO2gn4wOVFyZp6zz3ko4dy+fJlthGARezESBR8U04yaMcPQAIIVfxYlMHDCJCvA2bNqldWd9xw00Jn04OzI1dD5lsploGAIhYWLALS2qzlPAnaxEmR1tSkAACOBSURBVKWv5NN3ffihNWehhM52TVhvlBixHhAhpbkUSKH4Tji2hJ6MzY5lS60Tj8AxTUS4BxzH3pIJHLbJXvH0L604h9JrKH5dhH0KPMEn4iie62/zksmXk36X1+eUlByN3nLx0EUp+Mzon9WvqCoM/XLdlAO6L2WyyyVa5qT+LtJSt6hrdh6hth8ojuWw/HIW9mO1YCL8ceA8abKqPaVm2azT6/hNy5KYJT+amsogSJiEoBCWgwg5myTiS1PPb1mFHEKZEEjE8q9+MdrbHOYZd899poyA3JQBUzQE9Cb/bhNn5Edac4+UzqeadBOZVUeKkki4KzkhXgBhRUveedMUZvHw4bbmKO6zJe4vyhl3jEdbKIsAKZNwQWfcB4py2KMPJBS/l3u6fflSa+kl2Ev5NBS/bv+6TpWbSLwvgf9QLyxxU4mXC3sWvrru4/H7SpzOHZTZGXRRCj60sPxI/fTifgdSQfPWjBNsTCZS20InM14MNEgLbYLPwvMg6kq1GLvDZjLpKL3VQ5BbEIwHv6MAiFbj71EQBFrAIrSV7ze00Lu3zWe3zS2kTIDq5WJQikP4DG273HAGNYAmOA+eL5MrQNSfFByKg3ZiLAxKh/wyY6PIRlA8s/rF5519a9c4ed262k6wnGtUD19tSoz+/Ji5LnXKZDIWP2F/OTIiRNb7DBlmCpN7QYCMGgnuHUG31vn0ziYbiy4jQKQf681cPBuB3SqIRwqQtmKsPEMyDV2KcuE9+CF0nUpZ+FdSieRzfir5nt+1YNVfr9iw64k5T1zQ6H17dNEKPvT+4cNNi6pqK5dWH91997D+NU2NjTMlvaO00ElUaKRpJfyCzJSEYmXpFKOxhAg0bbVxQA9GIhVI+SnNIdxQFEZUjnp8/nsuYZFIW5nPy+uyWsxpo4LvSPkh20gRC05eP1YuTJWhUISxSmyqWLlrlwWaaM4h4IjCIOpfJaYj8EShDg0eQFHQBnlofEymDuEOoHColbfSXPnBVCpS/5m7Z9/FQAS4UKpVWhNKkLGSrFkcK+B1BlIs/+VTBqnpAejat6+V7lKfQWUcHXoo5aunTLGMzLlwgVD+VIOirG2DDwk9yn3I1OuFwqJALmS1IXIjsfDU+TOoBXTAOcXvYfXtofsgH/SQ7yfm3f5bg1/9ynOrDy7cX350DiWqFymdyO0XKd3TbbRbH1SP0woP12IzwENiGC08P7ghPIjK0hNOMwsz+oH+QDhuDrAvLnWlfpzobU3ZAYP+WGCYtD2iEIVMAu8hlQM8pOILfx3XgMgvAaI1L79gzTjU8xMRJkZAxoD3EwiiNZVIPzu2UPBBCy71+DAeG2ysffkl2zWVlNyQ66eaQOz66ANzMyg3ZXAnqIagIwEsyKL0thoRE3YG5Ub+7YjZ4/I8Sta+T8/xfaQQCYqhBNe99qpZSLrcSL8yIguli+CzPTjCxu+kFdmgJOp172d/E4uhj58RW8D9zr4+hNk2udB9w9Ljt9P+O3jqVGsuionrgzdWCZFR1MU5UeBkxUjHvz9eITcInUatxIZEXmLe6jV1+1dUVl5Ugby26JIR/HcO72m+ve9V1VpumnjAgWnf9Q8yrEx/p3Q7zDxwYxhjRdCP7jf2mbeusXiajh4oBIS/i6A4gmVTWKQIqEKz+EAbvMVnQQc0gFhedyyPsc6YWXc6Ux551Orbserr5r/sDJgwwaoLJ9z/gODjtUIMeTavnezA6Bmz7HzWvPC8KQgCQcQGCAxybiVvvGFZCHrYiUYvf+pn1lxCehDfktJRZgiwgwxBQ5CG7cenB8qC+vm20AtERSAxEaC1vtjQRFuEMsJ644szDo05iaAiBJACJ/ai53niJDqkQeBF//YDOzfShhx/78erbP1RimypxXPENGrK9hmkJhBbuvojQ0UE4LgWIvv0SngJPzvOmsk8Gata5PpBPCiRGMWdDhGbYVtyNtTElQLSM6WXNuxETlqPys/tS5c6y576qe1yg6J1EfGctRIv1AnR7dGyHBavVMjgLNV6PpN08hb807ZtF7Qir6N0yQg+NKuwW1UmP7En4brrnSBc6SY9qe2gv5ivv25CFn8Bu0IJf6Pl12l0QagRPiAl/jtCDPMwR52pLFhxhIqb3HD0iEF8lEBrss/JJ439f1I9CD+5fgSFXV32lax3Jt73kDEVQom/WLZxgxj3Y2sfpqwXl2SjtQNfY4xM8QelvjThIEQoJibPMJSTQRIoLToUmQvQ8+oh1pJMQAyhY3jHpvfesRJVLCkC03pcV9TAstlgK+9lDBT+NgFPlA4uBoRg42djtalG27TgXYO4xDHQhYn8PHOlEArSkig76vZX/Pop5/DOXc7IW2c6k2c/ZoFPzpn+BtseS9eGT89obIZSjJox0xkm1FOxa4ezb81a+/5egtkoXZQwFZgEZEEBWxcvtlgI5dggN5qQTsf/Z03os6eis2LHTlO61HX0HT3aBmfkKr94Zj+KFneNxijOAUsfE5vBhK57OJnKe1MfflqPt7yE93azk/rgH7Zvv6D196dDl5Tgsy/4koqqQ7MmTN5alKjbEvheWaYhc4MEfYxuny85MEJAecDwCCQbHSL83ESsFIIdFa0kLHpLig/OxuJQfktTBrCcHva2Un8wCxYQBoz75rFGoAc63ygsgkFRKCAP4DtWHOFFWez44H2b+Tb2rrvNxUDp8D1HKw5Z9xcCRSZh7fx5ErBj1idAsRARZ/LRfBe93lwT1nTbkkUWP6C7ju2acrd1AoYjzDDzjmVLpDB2mgUFyqI8QBwIANdDd9uHz/zaKhM5X8Asa0HHHaXC+d2x8LgzL9ka9B4yzMqHPxIc5vcbHv+CEM0MO3cUGUoIv5l14py3Ll5g3x2Pq6ZeAsjNMRBIugpx1ZjTR5aGDMA+nTvrgtLGdaIDMTf41h4RHOUYKF3Wmp4KYgq0U+NKxG4EhJUHrRB8XTv/FUvFwgvwUC56QvllBf+gUMILRfmDnhs/4ZrVf7J42a5lVVWdurfduaZLSvBjYkTRO2VVjfcN6pVubMhQdzlcd6UbN0YUyT/C77Flp2vMxOireKQ1lgUfOYaMCB2BNJgLS4bwHTmwX4oiNG0fF5VwrPYIq4X7wJBG2lY5PgU7TGpZ/eILxtT4/czMW//qfDsm20IhpAz+IACIkuCcoshyvu0ow5z3SbMfNYHnM9bKqu8j70wQrc+QofY7CoKZBGwZnRurQMCxmOTJuwjh0I7K8AugN7CaohXam0E4bPaAUBfp72vvvc8UGHUNWD4gfLe+/a1cmvn2KAx+R7FsFvSnY23UrbdamTPrBNqhtoF1gAiMEddgbemlwKrj47PTLZNtcXsQftqC961bY30SuC7cF4axTH54tsN+e+ZenIRQ2ARCQSb716+TC7TNzoHhG0OnXm8l1MSCIDMMQl8oupXPz3U2SPBJr2IgiAdl7zdA36bC85ec97Q4bH3oOa+UbFq/aU5JyUXvz7dFl6Tgx4TwzyzuGUpAqe7rr6d8+V7VukPNujlwP9JqQgtDIFxE4EnJYOGAk7maH8uEzwfzkVZjQq4F0yQkKAuD0BEznEAIG5+HeWOUAOOSMjq4bYsNeQD2EngElgM3ESxQBwyKD8uoLfxfXms4Umu+PCOlmQeAIMVEJJrIf0N1jQnmoa2b9axre8vjIsSEEqOLcM28F60YZcbX/8C5QciBY+JmEHikjZT1wYJTe04cgwalKY991tAJk42AxYMmRRt7Ug25c8UHZhFRZgwOIXiJ60OcguuPifegGFCg/I6bAewGfvM+Apq0POMGkCalco9GJ5QQ1zLxwYesb4LhnET5T+Xbk6IDJaCYsOAILiW6jLy2DEmO9cbNYaovZdrLf/kzC9SinLiPsWLg8/q9XuiwygmCtJ5o0nNrfd99qSkRvPEfh48eu3jj9ienS1rwoYcH5R8M3MKtoacb4rofJpKJBdLY+fJXB0hEW3A68ooPS2qMZg2ab6yUVwoAnz2uwqN9E/jN9BuEJdPYZJAYhQFjYomxuh0hGI2UYv/x461eH8VxcOsmOx5NRlhzzunQli1OqawvKmXsnXea4FunoZgR6E4jEqnCmPYIijInkOg++8PTQUb6EqEHLcSE24JfDXQdectnnHH33GuwHsZG4dVLceBTE8XmuX2C9MVCK+PuvNsEJS5hrdR6cT7EIgyhoDxlpQl0IsAoLewiyiGefwjUZhpNydtvWo1FqqjQFB7rPWX2Y87NX/qqM1zKkJoGzom2YvYeRPCvnhwpMLrhWL9cgW2LSB2iUNhth3mJvJ9W3CHXX+/0Gnj1J5Q7RJqO81rx619aAI+WbhQBTJK18kb8Lr7aLp56xnX95yXwb+rYLzl+l/f+cevuQ7BU9q2XHF3ygv/2wbpmJpSmm4OdbtCwyUn4W8TIo8SI46UIurT4/YgVN1IwDgaGGW3CjXxO/D+stVXzSQB4YLWtx12WlphAhBgOmrvAgEneg7Dxsz3iNZgOyBvX8APXGekFY7MBJ2kiUAFWCh+awR+MngadYPH5HFYdFAIRs1j90gsWrMPKDpgw0dm1YrltPIplI0IeE70GpALx3dm4gqBbHMiDqWuFMID7CC3XDxrB/yYwiUDvlVJgGhGBLlKJWG0EO94SjDHi+MusCe4KMQYCeQRSD0oQGWSKgqV+AkWK64Igo1iYX4AC5b18jvMGYZB+pdSadYvTsO2R5f71vcQJiF2w3sQWKM3FnWHjkly3p6462q9+7cvzzJ8nlsCgE9KO+O484m/jp/nzgbPN9ZJPJ53E210Ku6+v7lG/47trd1VeqpY+pkte8CF8/iWHDjUwl3xxRXXNrT26DtbTI6WP+8sVFekGWrqVuAwpfwp+2KM/mnZDfTYBHpQCFgmoCRPxQCAY80wQkOEYwEFmtJMxoB3WmEYWJs4WtEUcBwKqYt2YKks8gc/xGVpoSTExZ3+MoC+DP3ATgPDAes6VI2N1yRxgrWiNHXnTrVYQxHMIHPUBsYKACKjtW/uxCf4AmzBDC3M2N67z3r9xgykN0AT7xpGqo/AIK4wAMlKL3DrIgEGZpAIZLomdo/+cayBTwXpReESOPBpyss8CjigLmp+GS5GQmiO9h+swZOpUQ1MxmZKV24X/zTqejLDMfA/KkvU5vHu3ITHqBXBfGLJJajDXLcBtAxFsXbjAYhjEGlBIuELmy3N/6ANxHOsA152HdG9DInxL3NCf93e7du1+Vzy2fO+RaLLpJU6fCsFvTbcU90l7QZgSg/amq8f13HKJOzOgdYcZ8hEJIw+L/uLrbt7oVAvSEmRCOBhnFTMFTIBwYE3Y5oloD5H4ll1vmrNDPXi/3stD/9i5tCaEHaaM00h8BqXCrqwE564aFc1xZ04dTEjbJ+k0otOU925dtMCY3zaWnDFTVqzK2SyGBpoTQ0AYuSYIhUJlIHvIk99nXFjsgxOtB3pTUMN4bxAI14QbhOAgsCAS0pVYZp5HWQyS700KkN1tQQ8E9fDtWQcCY9Qy4B4QSUcJsdcdKUxKcbHs+PXxbP2OEt8bBe2OmKIu21Ri542rxjFBMvRP2BZXQgnRh0Kr4GSrsl3LP7A4Bz0UFrE/UqPbE92v+D5prTO6b4d1H/fpj3rHDWt0J5cIB7w4rPiqZfPLyi7K0tszpU+l4I8fVl1ZlOm53fVS63Rj1+kGv6GbWikOusoLw2IECjIhzSoAhImoOpaNSHBzQ6MEsKsJPMIaU1T8M9CaSRj8iTWk1BQBpVkIi0kcoKOMzTmQEuwpXxQYbVF7PUfKCiuOQJNWJOVFzhyhmfjgbGfCgw+ZC4FF3y7rCgynWpFzZ6tmXBgUGHEAglgVEkQbsqnrAalQTPPRs7/Wd3nOuLvudUbJFQBl7FhBkU1UckvQ7eCWraYg2NUWpTJ8+i1mXYkxcJ5kCUiz0dFItR3C11vnOOKWzziTH37EGXY921z3MUXG68D4OPjZESKwynWBKAgqcn9QAsQyQDggma46fu49gti9hwo90phE7KldwL3jnInj8DOX9Ffac/3FTjL5H6HrLPAS3ptJL/FSMpG/4s83bLgkinJOh9o2S58Cmvu44+/ePDH/cFNFfl5h//qmmvL7xTDf8ENnVhCPlsoSioAgG1bChE4CQxkp02BhdOrogeett1AiOg3MhDGJkLP1VWPtESchobWNJRAEWb2OBgNbUxyMPCprioUmFQnER+ARIKYFUfCzZv48uR9VfMIq4ej3R8iJ4JNLp/hl5TO/dpiLj8Vn/h5KinTj+Hvut2EmROxJtTFolHgDlW6WL8fa6jxwBdillt1sgchsaIlCIkNgbczUrR47KqVyTC5R2j5LDMQUYCshOxXxec6PoJvFVATtGaGO4gFxkX6kASp2yXKJ2Ai5f1J0KCfiFtb0lHWXTNFHb20h/g5cr06v/UdeUf7/qj7SfLRHMhk4qVTDhRh9fT7oUyv4relbY4eNdpuavySf/Kti5v4IuDR7g2x+RgJWICkzDgJWRgMT3SwEH2ZWDYg68NpJBvcZ1ZxLCCi+P0yH24D/TwMQuW5yyJSt4osTgANyt7Y2Z0pYQ2tM2rfHqa+qNqvPhg+M6EaZEaTrf801tgFHBOvXW0AMYnYeNQdUA6IcEFDiFcD1aAff7Wb1maffTUoMNwIri/UmOMr3IkS0E8e5+rMhlCgFSWQSaKACjqcbmyJXSCiFmEBXuSB8X+vKRO4ZWQbQANOWOX+Kg6xVW2vEeZprdXzddXNc8vEpPZWSYmvy/MT7Ui4//Ietu5/OvudTTZeN4D85c0h+UBZOTaeDx4J081THpXPMP6aXegoJXC/pPR7+hSTMWAmsaL6sCwM2EH5y6v3GjjFL3lZdPI0gdJhZ0LBsnykEBJ1KNYQGS83voAB8ZASutdU6U0IB0ZvAnLl0utnckjiYh9WjKIZIP4KCm4ISI8re2iIj2LyfHDxRd0qbsd6dSQgkwo5ysS3SpZCA4jZBWOfPPHyQDXUVFAq1hZpAHryf3D0pRVwBlBt1Gpk0SiPZEkuJya7U9UpD392iW3tUSKWP9PNBP5F43UkWvvP3Gzee8y2qLwa6bAQfenLmzIRzrLxP+kjjcC8RNDsZv0vQ3HiHBPxPJTRtFoAjTAgKhJDid1M6S1fXoMnXRRtDSLhadW4ZmX8qxqSKjPl/sdCBJCgfpSgFZYBiiRUAx7DjtDrWpUysIYqUa0cx4h4h6CAkXCRcJQKSuCcEFSn5taq/oqITGJRjoNyOVlZYPQF+PAVEZRs3GkqwLjrWsR1lasfzvAVeMvWTZEH+8nRjcx/XC8v9Lj33zVm5EkNwWdCnh7s6SMzxd2bO9OYsXJh5ctKk7pmGI/fLd54TZIKREdaPQn8SdX45vj7Z5xFIglP4m1S0gQCYt040nkKgthjVmJWotKw/Zao1B8sEQwVnBc35GlKGMDqWjRlxQFsgNoHCS52ISxBMrKusirbU0rUj9IGE14qn+jAerZ9lElg/novTnK2VH0gE1MIuRztXLLOKx6o9NFYdNTflhLXX/zwXH4k7GISOYL3/o0Qi8e9/t233ajMGCxcGF3rc9fmm1mt12dF/Hz9yRNjY+LkgHTwo5hmkFan1XLdafl9/NwyHaIFs6IcRViv7AEISwLL98NlZZ+xYqxbDbyY6j1VvTXwOeAtEbag7anl26spRCETtYWyIoBkpM4p3OA7lwtZfILhrwbKLkFBuFEIx5AKFxjXZddXquurZbjxj8/mjQql4wKce3bpakM4EnvRaKyLbQjyB2ANBO6A8OXiLA+h74tRljJZyKNSfpHBXY+L1d7HjBs2e6690Q/dXTXnHln1382E072VJl73go/HTZTuvDjLhDUEmLWH3j3gpN8w0Zx4SLr3Pd92CjCQ/d6FQBDFsRRmwUw0pLvzRqLZ9rAXMSGvR8BI1lpy41CgClAD5aYqJsIT4u/TDM5eP70HBUM9PDT1Ig7iA7ZBTwBy57CYWep4dd9kpx6xlvFtOZ5DOEWsaoxZSaTYtWEqK8yQFaBt56Dp4jtfYjSdaG52/zgVFRhk0VZDEFGiFBsbHZdKtyXYV1npEu+xG6ckDgvKUOhOww1WAYkhv7pE9c5xYOz2/X9//f10/USp13VXPhfl+cn1eU1jyrR07aqJ3Xp502Qt+TOJv99vjxyVJ33xn7NjeR5uOfjWTznzTdcMhcJFwYCD+atT7klo0MHjL2kVKIG3clpBAdiuONtUkEt537DXOVSNGWFTaGn0ktCer8qPRBOuPEiDKTWchlo0gGK9BWEa2pzLBL2Akdr6TkMXkOWbF+6mEhJ8ts2i+0alK+FAg5ve2ISRGSEWLkEc76tiOuxJgBN6CcbKu9pCAk+PHkiPsvAaGZoAG52FCjlWXoKMQ+clz7VGkTJqi1ChVeaW7rRSXoiUi9TX79hp64FxQbBZQzVk/bo/+atJPtF1C/3i6X0ddz12e8Ls8OfiOOz78+g9/mF7w7W/7s+bM+VRU3p0ttc19lzk9OW5cSlbn2iBs+KYEYIbnhD2d0K91k4ndYr4RQZDp5zqtsgBZMldAwoNgR6WovawGgPpxOu/Y1Zb0GAJBxNwsFh9sRxGgkRAsrCBR9ghKC0ZLIdTXHBFCOGLPY2XjfdsiIY8EBKtqEFrCb3P6TrjlEpfsc8yjA5IjYCb0WHh+1/XoHztXUzp5+ZbSJDvRpVvkjlCZZ5kKFJsUUOtoei6xRlwXxwbhEPcgMs+4LoZuErQjFmAl0Tofzi5WWq3JnnLdWi+Z2pLJpAOtfbG0dL7Wf7OTSv40382bP2fLloro3VcophNX8goZzZXwrw0bR8mJHC+e7yWWP+Lkp6oz9fV/KIG4zQudgjgaFPMj/Jz7i4mUXgSqE6yzHvW+/SwzQMEMKUK2o6a0NV/CY5asPdIxTanwMKssIaVYB8ssxWAWWYgAnxe4TQ4cKxrtoCOrnZFVNiueFeTsORry0MPmDuhhpaxssAly0E/SasQVzNXIPngN645yMcXFg2Nkf56MQAoU59Dxd3jHjqhbcdcuq5qkYYYhnHQLEp1nBa3kmg9y/PjY6A1bXekzPaWrKU0UFPyr2xyuas409dCbU24iWdo1kb9+9aZN1c/qyu3NV6iFTn6XLnOa+/jj/o4dK4tqarxUqlCSldc3aKw68HUnnf49Cb7tq5QJw4wEpkJylJCVpGk+R3oRUoQVQYN3o33pqAzE4pNLJ5pNNJ80lu02KyVAdR2KgBx8Iq497wBFSiG22FIOWSGPFYX+aVEen6CsUEWPrCDzMBchQg4ohpNZ8dbEd1gQU24KKU0CdExCYgovNQ70BZDepN6eqDxBTxAGxHfH5xRTJPxereu7dbqMLm4Y2OAVrX+t3vemUMg/eYmCjU5Tk9fY1OTnDXPr5yzcHUVLr9AJdEXwT5P+cvSwiTKtD0t8Zoi5xXxuWSKZ3CtBG5NpbvqMFjQfsYoXFual5BU6bqkjrMBrWFJ8/yIpAeIANMZQHETNOwqgqHex7YtPsRD1AkBpC+adJE5wPsn8cyENC/JJ0Jvq2BegxjYtJT9PMRMFNeTrCcxh7Sk/bq6vsziC1lHX0X4MIlZRWPbQ9bd4vrdCn6mVchsThi7xls2O577Vu2v6tb9Ye/CSGn91IenCc84lSH81atTA0Gsa7WfC3m7o7ksWJY7U1zY+EDRn/iB0w6GwrxgWnmWMLtJOE/yJa521vrFV5m+qzdis0fxnCTz5fVMIluu+yuoHeN5q1btkA3tCBXSlAdGJordYbRQDghT/5Dv5vS2KlZP9zKICQys8dH4SUoJ8VATiWsQBPtsApFqCjpCXHzJBZ5QW6TaEv0FCTlyCXXT4jk8givbORR6BTjaj0yCOEjVIcAme95KU3o/CILkhzBwbreMJeLl7Uj377ricim86g9pd+St0evStoUOnBWHjFyXBj0jEeounK4WPd4m7G8JM801a6lNPiBRFgme/2O8IBwE1HjQJ0S5Mhx2CX0h6TEiBFBmogOfIk8fIgNw4qUYCfCCEFsiuRy7Fgh0F9IjiN0exgoZGS9Uh4ETcyTbUH6l26AugIOdYdWWUr7fOwTpTBnHKz9AN14LCyT46SKHOb5OEfL/OqYdcF3atDN2EvyWRTPy4e1Gf5/585corwbqzpCuC30n0Z337Fqa6JEa4nn+j+H2A+PyA2HWPbNIACcJfuUEwHA/Z7KlelEjLQoU48AmE/BOE0Gd/5pLdrNha6oEAm4UndWdpPAJyKScJAsgG5BD46AEaQIFkA3KyvHY2/C/BZ4urEKGV8JMhoCyWqjt62jMECwkU8ly6yZSDPYgnxGglFvRcQuCzP1uT3kkKrlkKQScSJoFIvC2tS/c8/ycJPzlPvzZJDV2rMw48P7kxr6Dr2v+xZk20W+UVOis68Y5coTMmK/8sK+uR9psKg+bEsT59+hytrK0Y4DY0fS2dab5XgjFY/F0v6d0pAdzrpDM3i+kHx4LOzcAy8vsJQgTxvuzz9jP7N49ItvQP/wOnDVJnra0pCt6Q/Wn/83dE8TE4Ho9ImHkuK8wtQs3r+mEfzVpxviP+3Z4+ftwW4m36YYfXT/z1TOjUScJX+567T4pjjL5vkF5qCD13vR/6P0wVdlvkFBcfcw4c6JV068PmwuKaK3C+86iNu3SFOpO+PnVqsn9j5TXN9Q0zMoE7Qsx/zHO9Ei+VqAiamr8sIbtHwLuniVUYNkpIyyRySQkCw0Jb7o/9IqHSa5H0tEnRa5GQxj+j547/3T61CC/E73rE35v7s72jxJ+OX0fHBKFbI2VTpe9mp+MBDDyXGuE9azzP+7mQyMdOJrgmyITDgzCocxKJlfl+eumcLWVX4Pw5pPheXaFzTP88fVDBkcouhfl5eZkRfz32SNmPaxMHtm6YHWQyn5fFuyGyzImdru8uFe7ulwkyjwj+9tANsmFwerleb6iXABVKgHARcu9dLGvn+n6a0daXYMBzCchRqX8T+pVYhuUgo2vylgm6fyAV4KUzmTv1nu56/oBw/ts62E+/u2v/lu+NvDdVmSotLChoyHxr5eVdSnu+6Irgn1+K19sE9cmpU7s4tZUjmwJntNz1lB7bnILkjqbahklBU/obbhDcISnr5gROjZdIrPJTiY3p5vSd8sXZONSi3XYgzz8sLOALJRTqmZYxQaHrIqRBlGIIT6gO0tP42ZxTfF4ifg3jgpdPfEYCW6d/aqSo2Mw/L/tZ0pWNXl7ePJ1DY5AOxjtBZoIUVOgnEgfkm/8okZ+am0x7NQ2Z+imZTKabl/AOJfJSW+as24a/bpcgis8h/vsKnUM6gRmu0PmjhWVlzb89dETlsdDZ5aXDrY6fv3fO2k21dxT1qJIY7JIzvNvz/Q2e574R+t5zyS55i83fDsJ+EuTeOgT1rDv0nqckkAdlj/skXbc7EuTrBUlQqev7GwW1j+mvYp7PhvQCwewyWeLt+rNbws1a6Oi1Y14iuVpCe0iyW+xLfmGSQEpE37MqkUo9K9+/Rt/VS+8vktWucV1/qb7jR15B8h3f8TbqGNv12fddP/Gcn/DenLDxum3/pWJR7axhI/f5TZntR+ubd+dt21W98IqQXzCKtewVusjoeyNH5h3KC69KuOnCdJioSxxNlztDh6YzB0qvCdLNM4MgGE3sTQK8JRX47zb44QA3yNwvEb1Dt7W7HlIe7tsJzy2R5R+aSae/IKUxAEyuz2x3E/57buBtSYfN9+r5aRLBrvraOjnmyxKpvPl6j59ubr43DDLjXAm/UMU2L+m/lpfKe+tYQ/3VYXN6ejYOUSk//cMgmVly3YRbqjds2dLVOVbVq66h3k30KKjMW1dac7n1ul8KdEXwL0H63o0jux2qTfckP9CjW7eKv1i7tu7xxx1/5EcDx3uOe4OEul/gObLoiQ+6BonS6rBhoJvOPCRlMUa33HUT3vpUfsG7jW7DHq8+vDXIBJ8RXu8vLVKZdLy3/YKi9wUEZI8PX5cJ0pP0i4CCv9lPuasEz/dyDn85eWSxd6ypSK80TP6baYeeeOLZK/XwlxBdEfxPGYVPPunN3fBmXsmz9zTOcee0WNr/OXV49+p6t9jxvSDPa6qcs2Z3Nc//cOrU5P76+t7yvbv7qVTdgFTq4O+vXNlsHxL95Pdm5vftNjG8//vfb8w+dYUueXKc/w9CNpAzmdQS9gAAAABJRU5ErkJggg=="/>
          <p:cNvSpPr>
            <a:spLocks noChangeAspect="1" noChangeArrowheads="1"/>
          </p:cNvSpPr>
          <p:nvPr/>
        </p:nvSpPr>
        <p:spPr bwMode="auto">
          <a:xfrm>
            <a:off x="51752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1" name="AutoShape 10" descr="data:image/png;base64,%20iVBORw0KGgoAAAANSUhEUgAAAP4AAAD8CAYAAABXXhlaAAAAAXNSR0IArs4c6QAAAARnQU1BAACxjwv8YQUAAAAJcEhZcwAADsMAAA7DAcdvqGQAAP+lSURBVHhe7L0FgB3XleZ/60FzC1otZmZmWbJlZjvmxHHiwASGdnB3dmf/s45ndnhnZ2d3h7IDYSd2nJiZ2gILLWZmaKlJLTU8qP/3O/Wq9brdJFmSJVvHLnX3g4J7D3wH7rnuKl2lq/TZIy/z8ypdwfTEuHFFZ1Ipr6BPn7ony8qSvPYfR48uzk03DEv6qd7RtDvTkBfZ+T827zv6xHXXxRqP7B3hpSPjPd8vSEe8vf7phs1/cfjwyb++eVJh5e6q0V7KL3VRrzaW6+1+Ut+xi4iemD69oL6yMp73pd2nnnzSpTMvX6UrkK4K/hVA/zx9enxvdXW3iGvo4nJzGmOlyfIny/bVPzFqVGnCNcxMJRLjPOfleJ6/JxqNr4vGXWV9XcNNEu7rfOcGec4/FYnHVuYVFL1Rd6a2NJ1I3uJ5kTl6L9fz3V4vkn7dj+etj6XTI5PJ5M1+OtXPeV5NJBpZHc3v9ny0sPBUsub4uGRD40Qv7fK8uLdPymR5dOCIPZt79fLHbdvWw52u6OK8vHrXtWvFk6tXn8nc+lW6TOmq4F9GJMudU19fn5+X1xgtipU0/P769Wf+55w5eVVVh8clG/0ZaecPjnreKS83vtyLxg+l6uvHu2TyG+lUeoq+nu8ibrOLeO9FvdjuVDLxmPPTs2Kel5+ShHux6J5ILPZCOpHqk06lro9FvF6+Xk+m02kvGvkgGott9FOpsXpvTsxzOXzH97zd0dzc73mR6OlUY+MCl0rOc77L0TUO+C7yw2g09+1ITo6fajw9z6XTA6VgqnWhtX6X7qv+bO3aE9+5bnBuQ4Wfn5tKe64yVf/kkSNXFcJlQlcF/5Mh7wkd30G2dPDC38yZk19VVT4ulWgc73uRwphLH2zIz10TS7gB6UT9l10qda/z/Z4SxoZoPL44Eo3tSCaS/dPJxntktSWrOpHvJySUJ7xo9KifTI+SIBbaySHBgUgkUqHP5Ogo1oeDl3Xot3pP500L+uvveNbrCSmM/for5qfSPT0/XdD0XiS6Ropkhe97cUn+HX463cOLeEnd11IvnvfDbt3zX62pOjVa5xwj3ZLjN3i7cp1b9p19+6r1fa7O8zcbg6t06Yg5vEqXkPwnXOQ7L40qSTV6faMNfiK/uPiIl5ubrq0+Nq/xTP2vuVR6ssQi3/PcoWhuzvsu7RcLfs+XPz4qlA4Jaa0UQJ3v/LiX9rtlXjbSZ2ReXUq/xnQ0m1+9Z6fQi63NO++19roBBr0RyfxtH9JFZL0jZ6RcIrrf7rzM67qvikgsujYez13a2FC/QChihO4zx3mR/REX+VFxcfenGnv0qE4e2dPX95NdvVhO5ZlTyeN/e/BgHee+SpeGWpvoq3SR6O9GjMg94iem+anknZKSUXopFY1G13ix+FFZ7vny1R+QdJUggpLcZNSLHPVlqP20X6LX88Jomk2a/vHtH5PlJgontPmr50+dOR+f4X1+6h7TXiRSo99P+n66n9BIPhoj6VyjFMLynNz87ycTibhckRn6TA99qVxK4d1U3Cv7620HDuujV+kSUDivV+kC059PnNj9dPJMv2gy1cPF4/Uulr83kTw1xK9vfCidTD0qQSnlc4LfuzwvciztpwfJTx6qCZGsBBMjy24CJYvZXPKyhF2wvdlP3gs+z2H/B5N89p92yL4ZfEkUfEX/8r/Zc/ul6XX7Cdl7Zyn4bPPr208pBLkCa9PpVBFIQK8U6s0z+sKiSDT6/aK+Pd6tPV7dN+KlS1Kea5A7cWj6+N2HHn7GEMxVuoDUfMau0sehkL/lr48rOVlZd71LJa/3U26oF/VqYpGc95N+clA60Xhn1PcnprKENx1Ia1oCE828dJbsreBnSzIBQwAjEfvdfkb4GQ3+jkZRLPa6BEs3KNtr7+sw4eS0Oj/nTgc/5atL/6ScBNN+F9rQW/wevGdH5nNN99T05CJuyV7g98zPDNk98Vp4TV7ToTPVROPxl6I5uYuS9XWT9dIQP+Kd1v0vyYlEXnZb9+x80u4wODFn4OdVOn9qPjNX6ZzpoYceio5bsb24MlKTm+9V1feL9KiviqVuqm9o/A+pVPoGOcAxRESWbr8+LhlKlciOd+0M55pwZAuJhAYBtiMed7F4jovn5bl4Qb7LKSh0uUVFwVGo33XE9Vo8P9/Fc/NcLDdXSiDqorHg+ygDBNMEGyHXwc9UotEl6+tdo45EXZ1rOH06c9S6htpa16ifjWfOuER9nUs2NOjzieB7yWSgDOw++SdQRp0hfS7lopETUgu1Ot9A/Z3Dd71oZHskFv9xQTr2j0UlJQ2nkslCx7V711U+WbavQV+9qgDOk64K/scgCmcazpy6QR75QolnX9/3jkXjkQ0ukZ4l//a2iOcNSmeEFt9XPxBjRAK39yzpVfscP1OoibQJTVTCakJc3MUVdO3mCnuUuMKSHq6otKcr6lHqCruXuPxuXV1ecbHLQdAR8pw8fS9HAh5zEY5QUUjokchAFvVP+BPZsUtzn1jyQBGkU0knl8R+JhsTOhoChSDBa6g95epqatyZykpXW3HS1Z444U6fDI4zVZWurrrGFEWyrl4KIRFcLkQhmSNzI02kqxOUJMJvqIe3076svhdZHYlFf6w3hmgEh+kjZCBXxmKRl2L9D+x7sozwwVU6V2o++lepM8SY+b85YkRul3TdNYlU+ndlN6eJc4vEnLURL3JYQtRNEtRPLJ6POEHhQEu0zlrZjLCJuZ2grqx1ocvv2l1C3cMV9+zlinv3dsW9ermiklJXUFLiCrp3d3ldJeiFRWbhc/Kx5DpyCJo31yVtUUsUgYQ1CWMnCSuPtU+gCOrOmDKor6mW0Fe505UVUgAVUgbH3anjx13NsWOu9mS5KYm66mp9r96eHUlvcktwRTLXzx4vlKV+VuivnXqhr34v4db11m4vGvthcWHsx/91455jTzzxhD38k08+GUCOq9QhdX62P8NE5dz+qqo+qXTdaAltsWwSkehYJOXfIuvzm1HPKzJB0mgSaTfrLvOvP4PxzQhaCIVlfk1YcwoKJOhdZbllxXuWum79+rmuffvr6Ou69O6j13q6gm4Sdix6vqXQmxHCl2xsDOC2DuC2HYLrZrX1u1lus+DckpCEvtfsXgx/SAAzt2oxARCCuQQgBh1SStF4zFBENBbX3zHdf649A2gim7gXXIO6GikBKYBTx4+56iOHdRxxlYcOutry41IEJ00RgBwSegbukzEyJcT1s5UQQ6d/oxagCAYUtRGNxt6J5+b8g57oSLKxvm/ai6Qi6fSenGj+3id37qzhs1epbcoa4avUFv3ncQNGeA3uXkHfu/VnTw3bQQnLCQnQQAnQXHFkLLRUTYRw6Uc4wIEwxSTA+YLn3V3XPr1d9wGDXM9hI1zP4cNd94EDJfD9TBEgXCEhpIEA40fL0jb53oLc+NuyuPydNJ9bSiAj/KHPjoBzJ5zHxNsES5qpyR/X3etvUwZSDiZzGWUQxgIQfhN6CToCT1wB1yK3sCCILUiBxfLyA0WQ5V6cJd+Uwanj5a7q8CF3cu8eV75rl/3k79oT5a5eSgAlxn03G7tsJZAhvUe14bFYLLqUAiLNy0gptYTe+EAK4GfJlLfsal1A+/TRUb1KRixmYcHLE5Mnd2s8U/GIn0z9ZwnGQL0VFeMlJTCNYs+05/uFeq35OCKsJli+CQ2WvUuvPibgfcaOdb1Hj3WlQ4bqtV4S9G4SmrxmTI6gN0qYG8+cdqcrKgWfT+onVrLKJSTwqXTSBBb3wIJ7eQij/Hv9ThDPgnkSQgTVDn3OLLdgdSQqQefIJovYB4oCZBCgBiEICaL59oLnhi50cF8J/Z3Af9d7IAq7FymEvC5dXKFcElwT4hG5+hukYq5I5tlCRdYoRYDlrxIKOLZjmzuyZYs7vn2bqziw39wGUwIgFFNULe5XJDWmOfATOp3AgMsxZeBcnXDW96K5ed/98+171j/xxHUx5xamr7oAH6VgNq6SEb5i8qmnBvt+wxRJwmD560fhq1Si4aZ0OvU4IpP5qFmkzA8bQ2NoLKwOYHGeBLp7/wGu18hRru/Ycfaz+4CB5r8D3RFUmBpCyBBsC5Lp52nBYCwggofAmFsgvz63qDgI9hXIumYi9SbgCDaWNuMvB8KSse6y3PqnSfCaYHQ485kHgXjPngOUEB4SvuD3LOWQSLok0X9TCigD+fpCH/Wnag2FEPE3hYDSk+Dnd+kqZSCFINelkOfXc4SEgKPg6qqqXPXRI658z253dOtWHVuECHbLNSg3ZcPthghENxp8WXT2t8zv0ejiaF78Bf2yQ4ppeCTi1cYi8dVdujdu+r1lV1FASNnj9pmnJ8aNGNdY33CPhPd233O9JBWVArxnxPF9JBDjMx87SxKIUEiA8rkSaOB6z6HDXK9Ro1yvESNl2Ye5bv37WyQeuAzx+SAIJmGXoMP0wHXy58BxhBhLjVuAoBucJqBnkXusea6dK1QcF4pQQAg/1+8cYb1TUgK4ICAU3A8dZwIF0HgGF0TIQO/bGOl+eS5SjmQkUIKFPUrtOUOqk7UnIFixb6/cgZ3u2M4d7viO7a5y/35TiigaBD+sT/iIEohEj8kN2CeFVSeE1lfjifZcHo/Eno0MHPJmuGz5s06facEHztc07IoP0O8luVF/+0H/S34q+c2o788wQyjrJ4+TqjEOHG9MollFDoQEq1vQrZsJfOnwEa7/hElm4XsOH2YBuhCmIthYcVJdddVV7kxFhTsjJm+sP2NWNxfLqPMgEETvcQGwjNGcs/7+xSLureLgAXds21b9JY2n5ygZMqSZQJ4rgRQapQQQZFJ8BPPOyG0xXz6ZsDhGfpdijZ2eV89NbCNPyABFF8YH6k/VCPpzX9vcoY3r7f5O7t9nMQFcBdBHIOxnEY1+0Vxp1D1f/+stfSLp+VVCb0/FuxT9VZeTp4/V9O7tVVRXp/7Pzp3UAnwm6TMr+NaoIpIc5KX8PmIxOYj5damGuq+JYT8X8V2PNp1CCbz4yiwXDNtj8FA3cNo0N2T6TNd33HjXrV//JsaFMfGHTwvCA2OrDh+WX3vC4G2erDjpOuA/CiJf/jBKpC1C0di1RcbkWZbu49IRQet1L/zSbX3rDUMTQ+fOcxNuu8MNnj4j84kLQ0Hs4ow7JcGtOnTIov0oQKlRE3rGoZsUKD9JbUbjZ2MDZ6orLSB4YM0at2/lcnd0+zZXozEFZVAD0d5o2Cki3tJoNP4PaT912Pdj+VEpAz/u9vzp1v1H9XYwsJ8hunDcc+WQ98S4cYUNjbW3u2TqcxKmyTILSUHCI+m0P0CCP0Q2uqglJ4SQHp+6S9++ZtmHz53rBkyeasIfROMDiJySD1xz/JhFrU8KsmLxEOpiwf2u/cTYvXpbIQ7BuCa/tR3CX66vEVKoOSUYHnX5xV0MLl8IqI9lXvPLZ92qn/3Uztlv/ARXefCguSfTHnjQXJULSaECYzxJQdbJquPHk+6rPnbUEAJjjAIolcuEYiQmEn43IUGv0eeObt/qdn+w1O1bvcpcAsYHwuVqsv5ZJAhwWC7MtnQiyZLkYr1QLhTwRrygy/fd5s0HKQnOfPQzQZ9FwXd/OHTorHS64T9KkG/UCHQTK6Yk+A1irKh4BmwdmGwxGhFuCAtUMmiorOB0N0iWEDgPUxK4Ci28+aaCoggOMJXXSd116d3LIDxRb/z1uJQAUXaEDuuPJSRA9xGLr+tX65y7li4Wg68UXK6Qj19g8YKSgYMsYNh71Cg798ehVU8/5Ta/8bobff1NbvTChYLVGwxed+vfz026+15DAReLEGaChJairK21IiAQASip4cxpK0umiKlUyrVb/wEW44Cw9BQIle/e6Q6sAwWsdEe2bDY3gDkLgp3NFGNCCqFR1yMDQCZAP7xNkZzYP9XX+9/7rKX/PhOCT684V1dZmmyMxFOxVDSSiixMNZ75fYnryLCkloHgNzuwRviP0gIIa8mgwWbhB06dJgs/2SxRGJmGAauPBgUqBOsa6+uEKqP6XrEEtJeEvrd+lpp1D4lzH9++XYy6Sd89atcrEnMPnzffdRciCC05gax1L71gQonQ9xgyWAqoiyELSxPKH+7ahzRhUAuAEgopLNgh5UYOnQAbisgKcCjO0Tn43YtG3LZ333G7ly2VUpvlJt5xp5TWKbet7B13Ys8eN+3+By07cakIJECw81Q5VX9HzRVI6Bmiet7AHehthU4oP4hsQ+WhA+6ohP7AurVyBT609OApoQjLimgsLRCouQznGELDJ33/lBDCsxqLv0unU7Up3/dikfyqP9ux84TeDj/6qaRPteA/Ic+uanDXLoW53ea6VHqaBEzmOVIvD31oKtV4W8T3S0PBh0IYCpNQ9w6k7zd+ohs2a44bMnO2CVdolYGWROQReHLRWHjy513l4/cYPMR17dvHUnatEaWuOxcvcmt+8axBVq5X1LOXmyChG33tdaZoIM75yp//qZTEVkMZU+970AJujbWnrfDlxP697pSEg8q6AZOnWFAuFs8NAmqVVYLIRfY8IJBKfZ5AIWgjSAFSjEP1YL7ckX0WOGNRz7ibbnZd+vS1YNq+D1e7oXr2oTNnZVCF2OUScgyKC2VaeeCAO5FxmUBGCD8VjrhMxFl4DQIBIPwosf1rVpniQomAqKBs14jHELY/o9fWSzG866dTORoqX/B/ezTXfz8a7bbnyc2bG4NPf/ro0y34PXsWNRTGb9BT/q6Efqb4iEqZ+kgkSoqui1iLyW4iGA0rSIqp34QJbuyNt7hhc+aaIBtz6cOUmBJUOr5zhysXY+Gn4g8Du3tIYPGTOyIsPFH0DS+/6CokdMxCg5BD4nStG3X9jYLcN8ry97cI+Bt//ZeWFht3y61u3M236BaoF8gEyY4eM1i+8bVXZSmTFkNAoCmCOS1LSXCOe688sM/tFRQOi21CF4P8OFF0EAToAlQAeqC4iPNTYlvcu4+UwS1uwMRJQUoyI2SXmri3mvJj5s9zgGK6SkGRMu0xaIjFWELB5tkPbVjvtr79ltslJVAhBUlswEhKNiRNfVrjIYivUU2n4Q395+2NRryf5EQLv/vkzp0HMx/91NGnWvD/cOTI/n6y7r+l0smHor7rHkZvbMKDZ7f0XFqCgDAScCNYN3rhDW743HkmNKEgIygn9+x2hzZtNBiK5e0hASGwRz4ahGA+ZRZjtUf4oaAGs0b6Dr7tlrdeN+vbd+x4g9zU72969RW3e/kyczmGzZkn6HtSn9kjlHHY4CxZAtwAWSpZ7AJzIwgsDpszx42/9Q7Xd8w4PVvKrGWivsFqBer0O8+x6dWXpeAmuX7jxpv1J9WIckC5oDwOy+qjEEqHDRfkf8iUD6sCPylijliHQKFQ1eGDpgCYi2hOnutNodSYsVYgBHHfpzQ2h6UAtr0nV2bpEndirxS1xhsFkWX9Uf02afwjHmnUPG6Mx6O//cc7DizWa1mm4dNDQVTq00JC6X/4kwH9F3QvHHnDgN59o/HIME303X4qPVwT2FRPr98ReA8hwfpREYf/Pvnue92Uz93vRlyzwIQeWI9VPLZju9u7YoU7LkYDEZQOG2bR717DRrjinj3tc8ZInRR6CCURFuhwoDyA2FSxUbEGk/oSQtDF3pUr3J4Vyw2OH9u+zSr8EOCErHKVkENxrz7mJowVTKcG4MSuXW74NfP1HPMNiZAq5FnL9+wyv5lr89rhzZuk4K5xE2+/0+ILfceNc30kPCieWG6Oq5EbQ6xg2Jxr3KBp0yzS/pEA5CUkXCJiE7a4Sf5+oRAI9Q7MYdWRQ1b1hzLl3nmd7Afp1R5DhrnuAwfZ93CfCCKaAtD5dDRNWuYXJlLcEd30bvcu+Qt6dO83v1ePbvdOHXj6zd3HEsFHrnz61Aj+7wwYkL/gHwonein/AcnEnbKoc1wyPdFP++PFGDSDbHpWLAeCgOCRrholv5ro9dibbnUDJk02QcRiYFkPyzKSlsMvJ0hHNJ+DZbMm8Ocg7K0R16G4BetNZRr16vvXrHZHNm90qcaErcmvOXrUndi9y4Ju/SdOdAOFSog5dOnTx77H/U659z43auH1ejjf7V210oR4oPx+UmG1gr6bXn/F7VhUpmfZa9fNLSiystgeQ4dZsAyLT8ScQB7PyYKdcl0TcZj+4MN2LgQny1J+IkQwjzHH5eDZiPjnScB5raH2tAUDQUEU+FBrgQuAckaR85yG4GQBwsVN8ILNYWYezThEvJQsQ1xjOVnjMF+DMTZVl8q5pX9p+TtHKz4VLcI/NYK/sHc3inEeF27/qvT4teL/yem0P1KWUb68y9ERVN3xi5gXy4jfOkHWbtoDj5iFZIEJloCAEjDyoGAiFhfrCOMPmjrdmAiGwf/FKqMQYjlxE5zOEIyGsLMQpVpw/bB8dAQd63tg7Rq3/8NVstg7LSLdbcBAQyLcF9/BF5/3tV9x42++1fUZPdqxZDdIHx5wA6dMdaVDh5oi2Ln4fRPePmPG2Gfwd5d+/19dsr7RimNY9kuEn2s2SJnw/aPbtlmgMr9rF41NiZDBcfseAoLbgeX8pIQe1wPlaHURel6agBDlR7B5DhQA6U2CfbhkFnCVK2A1/hJo5gaBR6n1HjHKxgYxZ30B4+przo0v9Fle1xHVC8PELdP0iwyHP1FHn2TS2zGlpPTQiooKKjmvaPpUCD4bUVjX1nTqN8QjQzRxGQ714/qdIxB6HVgK8sHjb7vDzXr0MQn+HZaPB/6SmgPW71n+ga0WI1g2dNZsC5JZ+a0+c0Jwcus7b7nVP/+Z2/DyS2YVWYhSkCnIaY9QGBSpHNm6yVJoa5//pY5fSNhXi4Ejsl5i3ESw9BYLde03vu2G6fpkF7BkRwX1B02Z5koGD9azpG0xC8G9I1s3u96jRlvWgTXuO5cssnQiGQmU1vEd2wy5zNbzzv3SV9zgGTNNwW0vezeT+z7hErKQVUcOm6CTmUAgDq1f585UV5nLgFB9UoQAb3z1ZbfiqR9rzF8whcT9FWnMeb7QWoN8yIiUaD6Z8qN67vKdOy0ga41LhFhQAMQDGK/CklJXT+1AZYVLS2EYmflHLmTx9VfGPYxLYffxXXp33DXuWlJZWx28fOXSFS34dLKd0T2/Tywn1leSMFHw/Xb97GKCnkVWJSZoT/eaQdNnujmPfdlNvutzrt+4CcYMKAQEeOfSRZZfhzmGzJxlsB+BJ1IOYa13L/vA8urlu3dbDp1oM5CZIBM+JdYkm4jWE1Xeu2KZ2/DqS27Nc79wW958Qwpkl0ucCYpW6K4z4+EvuPG33OZY4IN1I0VofrWUVG5xkZX7HpQgFnTvZn54laza2ueedZtee9msvBXzjB4jBRYV1F9uz9vPiowG2TWObtvuCmX9QSdY+G3vvq3PrZDf3tfShLMeedRiFygI0JAGxfLhRMhHzr/WxuGTIItN7NrlPnz2aYvk45phwcnXo0gJyIKIQkJuCbSitEv69zdLbgt+UABSasRSKEjiOyiJXiNGWNyGdRMoORRiWJCVTeIR6f3IZn325A29SmI3lfTqcm3v3mfKysuvSOt/RQr+38ifnz2wx9S607WP+4nkfalE47WSyimanOGe7xN9MsFHoIOJjEkwRrpxt97upj/wsAXvug8YYIUsCA3w+sjGjXxFPu9QUwhhaq4ZvBVTAe0RJIJM3QcNMsbB0tRVVZvFRGBoUEEqDktMRHnDSy8ajKden+BaIEwL3JgbbjIEQkQfKxQiCz53RMoEpdR71Bj544UWlT+6bYv5+QMmTTFLR3cbfH8sNlC8n/x6BOHI5s2uWlAXZdBr+EjL87NgBssPmiFQCFrg+7gwE++4yw2dM9eeDxRAzp6cP9Ca8Rm54FpLnX0SxNgcXPuhlT4Pmz3HTfncfa6PxoSlzzw7S4AJimYv9UX4GVfGCCVmMRtZdGofcAMgXBq+w3h3GzjQxg3FbisANcch9A9JvxNckN+fGpdMJK9LpBIzvVRjwfW9u54sO1lzKvOxK4auSMGf3qvbKFmCL/up9GMStPk6xkriUO9gbSTVYxIhIvYIysQ777KoPQUpYfAOq42fi3UFrvcdO9aEHj8ewW5JMAKsQLqMgJtekWUpNQVheWYJNSWklO5iOUmZVR044OrFvKTBsK4QFh3lM+HWO8xPPb5rhzH4gAmC5kIlwHXqBKqPHJXvPsVQBN11Tgo5HN+xww2cNMmKdUAKVO9hAcm/E43Hpz+heyA4aK+NG28KJE/3iPJA6UCckx54fMYChRKAYzu3u+3vvWv+MkJTsXevKYeR115nqw8vNaE8D23Y4Da/9brFIoixkIVAyVFrwBygJJkHqilx15qR5osALi4UQp7SGDI3xHBQ4BRYWYCwZy9zrWhcirEAWZBdAW1wjkAB6B/flcphHKO/JuhjY3TZXmkXP3jPwEEH3zx2ZUX8rzjBf+Ih+fNHG+enk6nf0CzhzzMtBGPA4zyPCT2WGi2OPzvz0UfdxNvvsuAXBBMBz6nyorYbqzh83jzznTsK0rFK7KC+h2DCELbEVkIb5PGjVlePj80achQMlnTUtQtNqVAZRydaFARWdSCWu1s3V3X0sPn5feR30oKLBpQ1EvoD6z60PHyPIUMsBnDq2HG3d+Vy13PESNdTsBxh7CN4j78arh2AUBD7hGKA7n1G67p5eQZt+R4lx8Nmz3X9pWRABuT+QRtkKDa88rKVvg6aNt0Uw3EpAqrhRi64ziLil5pQUruWLHbrXnjOxs1KjK1BZ8Qq9ii0ApFQ2UdNxUcQWoaYJ+ogQGigscpDh2y5LwqWsQkVAG4WY8g18Ptx02isgtjrH36wR6FdQD9zxH8DvGjkgBeNb3+3vLyS168UumIEHx+r35Ej8VNbT/ZIN5ye5afx583C27yEZD3bNNElmuTxt93urvnK181KYEnR4OSmty8uC4J3PUvdCPmvAyZMMAHoDOWISbr3H+iGCHZyXi5PU406W29+UhD7sC0yoYR2+oOPmN9O33t8+/WC/KSaiMAPmTHLgnEoJ3zV/atXCWXETcgJpBG53rNimUHVUlkjfNPTsth7ln1g6AFGR3mgqLBYVNUhvCAPim/2rVxhC1sozkEBQXF9FkSAEkA5bi97z/xdSmDJXhA8wzpSIUjjj4Pr1ul+yy3diZW91ESVIXl36hjoN3imqsLm7ZAUb40UEigFfzy04LhnIKi2CERgY6dxQRkQZ6EuAqWNYkAJkB7sO2aMEE9XuzZuFG5CawpF3BaNxqJbIwWx7fdNmVE+O2dqtKx88xXh81/2gv/EEy6ysGZ033f/9n/eVrlzx/3p+tprBbemuJQ/Um83+fPSDMbMCD0Wa5p8+Sn3PmDWkPp0GOPwpg1u1wdLxEQpE8yBFrzr3Wowpy3iszAKS0m3vfO22/TaKxYxplJuhCwjfnW9IDT3UzJoiOXdgekEBYGP/QTHhwpa40si3DAc1ubk/v2WMUBh9Rw23KXF6CASfHNgLfCb4BQWnycmyBVaeHNBdEDENFA+rAUgOt9fSo1iFqPMZyB8410fLDVlyHlQBli5UQsW2v2xMo7Yx2kpMeoDPgnBJ+V5cP1at3/Nh278rbe7CVLkKEYULesIqCzE2nOvwHOCsbg17ZLGgB6FtALDVWIcQH+gC77L/gW4h6CDIKDpuZry465R6CD4+tkxlNMvhos0pBsTA2srjs1Npg5PWNijW931xd2qyqqrL+tOP5e94M8/OHxAqr7+7mQq8fV0OrVQwj0JiK+DaI454mFnVhgcK4ylHXfzrRIOIHLUAjr71qyW77vbfGLy98Bb4GLrmrxtCpfJklbaJn+YyrkRC651Y2682eA2dfusiMMXx0oBtfGXYZj62hrB/CO6n8Mm5FTFUZMPoxET2Lt8uVkcltry2ol9e8xlAGZTjgoTHly3xmIMCCvXa0mhj0oqDutGLTuIoCXBv/TOo5cf/jEuA8qFscHqA4NZ3MOCH8aUAFo2018KYgw3v/m6WdyZD3/ejbz2ertXBJLgnKVHNbd2n0IDQH/GGsXc0byGjVQo/sFgMKa4NfyOQgAlMZeMXVyoCKWIogZRWSwhGAvMTbG+NEyGaLJ+jk+lUt39qDv6flX14Sfdk3aty5Eue8G/tqTLNFmlX/HT/o1Rz3WLOL+rVG2xHwp9xp9HYEzoxSBjbrjRfFSsWaVgL5YTKwhsHjxtRuDTduDLtyRy/Md37nRb333L7RBEJkWEbwhT9h0/wfWVgMNIBJN4ndQbKTgQBWk2LGb5rh1uj4SbnDxWnddhrFNHj1o0HdiZIx+059DhZvlBDqw0yy/qYtH9ArkrRLeJtuMOkNZr+RwoOtawp1JJi8STsspOd4VEipL3GbfuYnAEm3sEfdj70ZiVvuI+9B8/yVKBGWx1SQiEhoLdpnEZOHmy5vRmE0agd6qhQXNZYkJOENaKkGT56dlff6pa/BAU9XRUXgzfcI6uUiTMI4E/hB9xBsUREEXBMk58lnnjWqAqBF+KkMZq+Z7viiKeK9LwlOoNikJ2LRr1s61lhw5dtq29LlfBp3DCcw+Ny0kfqp+T9tMPajYou7U2KZmiCpsgJoBKtJHXLnRzvvRlqysn/cVEYgl2LVtifjW+LgtvWrN+7REWlCg8KaXVP3/ayl6xElT8sWqNVXY0gsQ/xLpSXUc8ASRAugl4j7KBEWluAWPhilzz1V+Rrz9Nfx8zq0ZOPbew2Bah4Pf3HTdBQhyRolhm99Bj8GATYlwA3ASW8ZJ6xBcP79PGw0+b4uHzXfv0M/hqq+80HmGrbIQqrATE1cD6wcy2QCedsnUAKAaUS7cBAww5kPrMMLtd72ITlZOkQolXTBOCQykRsPzw5z9zm994zRZM5RQXmVJgDcF+Un5SiCdYMQmSGjjQlH9nKCzqgm8QfuoXsOrsWAR64Dy9R46W8GeCueKHYKVjMBbwY3hokAqlfLdG096WsvLyCpaGl4VvXUZ0WQo+e9K9XVI4NHIsNUhsSH5+hpi6m4b5LNeJyVnhhv/LwppZj37JmmXENIkUxmBx8efJ4Y+Yv8CsY2u70XRETPTWt990Zf/09273B4stpcS16EmHlUTg8YXx+bEMVh8gq0tNOeWlVNsBo2FOhA2hxUdFkIjkU71HJH3YrLlutJAKCAVICSoxqy8LQ5UeaIV4BX475yMTgWtjQi0/lZV1ZCjoZYeLQNQaVHJs+1ZDPFYOLF953+rV1q5qr+4ZP/mABAY/mvLkwxs3mr8LxKamHyWFkgg3yAwDp4zpRVUAmtutFBitXG6Iadp9D7pKPcu655/Ts6wxxcs6e+oS6NRzRsgIJc9CpSGzZttcdx842OVL2YL6OuPO8TwgIxQM431wwzq7BpkCUIEhsREjLDjKmgCCoWF3pmZj4XmNmv+dXo5XdVNJ90K/W4/IwokVZ8r2mc26bOiyEnypRS85qPdQ+cafTybTX06mkrfLd5ohce+n2WjqahFCLSZ45ucfdZPuvMcEBQuJYO1cusQsBs0sYYSSAYMswHc+hKUkaowlOCPhYuMI/G2uh9BRNoqwkd4jGMWqPSAprbqAnvjuQE+CfpSSggZowImPD/SHKUk5Trr7bkvdUbKL4sCigyCw8qWC/qTu2AwTpUBqC0tI6SquwM4li4UMllpmgBJea0ctQWD/uvqaU/KFM5tXSqBgUnMHYnG7f65v1iqZMiFH0YCQ6CpkikNKgPUEKI/9a9aYQBzdutnWCJyS0OECcQIgN+e7EIS/ve6F590pjfnohTdaYROwn9cHCT3NfOQL1piE9CybcnA/ZDjgBVAdWRDQDcpji9BUlcYCBY170B4xNrhqnIvnqTx8UC7iIXMZbOm1kBQLo1j6iyIkvoDSDb+bIZZ8d0klkpMSqeSClJ8Ykz7drebeAUNOXk65/svL4g8b1isV8W5O+elviknnydKPElf1FmMhtXSQMC3LROAfwwDU3OMvM/BUzsH8lM9ifQdNmWoBKxj9fAnIZ/3ydT6EHqHCIiCIQECgNH43UB1oj0UOC2DYdKJCbkC5voPgE5gicIbwW/BInyW1R7MPCzbqdYPXep3vR3XfLCRBEFkQdGj9ekMy3EPVoQPuDGksBE8QFJ8Ui4WFZDFKD1k8IuBck/EhdchP1tbzs5f+5j0QEwcFLOZOSDkBe3GfinsGTUFJbZHGRLES3KJnPgiHhUoGr/Xc3B+FUKQ1UZZ4v0DozljbbAJVkLLc/v67Zl2nCs0xJjTWRNhAXKwdKBGUhw8IdhK0HX3d9dbABEWMlafxyOpnf2b3hDtFwJMxBTk1s9CtEEoC4cdtYhcjKxLSd5gfCoEwKNwbSMj8/tpafVZKNVCinvi2m45Bem2YjqF6yTUkGw8uqqwOygYvA7qsBH9ez27ksR4UTL5TQ5ij6RFL2z0a9xDIYwcZLP2U+x5w0x940IQEohxzv+AsdehWjSaLQODq4xJKg8lGMEj1HNq4Ttb2oPl4eVh1CR+r6xBGCnko9ywdNkKKoo+5FljQ3UsWWeCPe8VyUEeONafSjqIRmAhWxOJakYp+R9iB3UHjy60GvYGXVLPhJiCQ5K37CCWQlhw4dYbFDgZNmWLFOb1HjzYB575xP1BUYb6feyjQwU+UF6+jMLg/gll8hz39wsIgkAgr/QyBSKlx/9Q9MB8wvfXHk9JFyJgHBI30GHlwlADxB54JK9qR0KFU1vzi53YerDvNP3AtrJ++XA9iIIwrVYjAflwVeGLGQ4/YvSF8IJUtcs9YgMSaCxQQVX6gE7I6vv5jnNszCARNUThcm+fCutsOSTIC8AMRf+aN5b+4bsRyID0fAT/4lieNRD1X5PtekYD+psXVNUFd+GVA7c/CJSK0pG7E/6ORQxckk8nf8VOJ+zKvnyWYRxPVf+IkE3r8PoQJQtjxYenLNmzmHFuLjm92oQn4SCvqLW+/ZdFdKuOwuCxp5XpAwHJB40l33+Om6h6B6UDk1//qz8xiznz0MTf2xpszZxPpmVhAhCXDcnD/FJUg5LgJPD/wFOuLu2KBNgkqiAELH5aoIlgIIZF8BIPS1CTbXGX2vLM98PhpAbxgmy9QC9OPIAYbetKIk0h+rgX2ECby3QiN7dyjnwiubWedEV6CgFhSfGHiC0TWiS1gIeurq2B7UyhAchQclZEFXbvbNThHSyXAM4AiXvrj/6bnK3JT779flvwGe4+MBwqBAB/Vjjq5+fi4cOT4F3zrVy04B4GKPtRnQSc3/OZvmXASEKQ8u3T4MCGiQVbH0VuKrCNEwnjR5GPHokVm4fvLles/cbK5BLy3fzXI4hm36fXXzAWzZ2rxXLrGXo3FX/bs1f/7v7tsWX3m3Wbsfamp+R1+AvSbt92Wm79jx4jcqN9HrDs5lUzf4ieTt2hcmu4NhhCXW9NHVrGNvekWg7UQDLF/9WpbTjpkzhzXS1YOX+xiEZYMa0TQDwu96bVX5WuvcyMFNQkirn3uFxZfmCE3ZPI9n0M67DMEz7A+CD7uAUKIBSf4d0Q+Kn4ovfVQZlhdlAaWmv3miNxbS+6MDw3DYWmt9l6IA3TAUVdZZYiAghYTdAm/PmzfQTkwhiboTLuNrv6RAoAD7X0OI+IAQHUUQZ4JFAG1fMFkQwk9SgMXQPeKwgsVEIKGcgTlsDMu3W+DNmGH7DVrUS4XBBSBa4Pbk211uQfagq165mf2HkuiQ0THM1NCTLn00S1b3cFN6w0RDZ891y34xrfckFlz7HMQymPjq6/I4m9yN/7W75q7tPnNNywO00fXZsyw2iCkYXPnWvqzPeLarGvYsfh9q8FgbnAtbB6lbIm1EHj88NmfW3Uh45itUPT7LinXl/WsS3W28nS6cUPOzqMnP8le/p+o4P/BsGFdPZe6RhzziP4cqrvpqlErEdRntu3eSF9FNDFE7Oc9/lU3SgMeQngsLcEtGBkk0G88LaPOL4h3LgQjAGEJ/Lz5t//DcstsPkGKj0Db8h/9wPzlyffc6wbPmG1BP+rsY7KgCC+CQCQfBYLygIHovd+ld5BL5/mI2PM6hFLjGsBNYDTlqvjSbL+FUgRccl7gaWip+Wl5eI2dWWsOLLsOA6PZgq+DFBhBUxQSAkwREsqDg/Xshh70zLxPxoLrAbnJ73fp09sEFWQC6qHbMAQaQDlxzzwrig6FgOXEVWDJMIFSXBJ8b4jnIV5gaTSdK7unP9cGXZBuW/yv3zUBn3zXPW7OY48bSkGJco8oI1pwrX3xl1a2TDwCN6zXyBFu9A03m8KgXLlBrgiKmJZlKLKOiHLvfWs+NOhPxoW6EdKhjBdB3NVSWBtfe9kCwQwvSAoSf9Z4bKvu/Gr9dSIS895Ox3J++edbd+/Qe5+I5f/EBB+l+F9GDJrmJVO/mfZT9wpCGm5Pm+kJ7osBRZDD6D0LbRAKBA/mIOCT0u/k6AcKfiFYl4q4N9JxL//pk5ZPn/3ol2zxC9Zk63vvuLQgNyvjWBkIw6IkCEIB508dP+qS9Q3G/OGOMcDgsPacc2PBSadx1J6EcSstjUR0HsEDltMaO68oKPmFAQlCgg7Yr54AFcLfBNEF5bFCgdCbzTfC32UyOGewGy7bZCP4st6ZnD++MUgCq20962pq7W8aZKAssPgs4+X6+L1FpT3MPw6Cg0GEnHNSRBUWILGfgDXI0H0SfyCuEI5Be8VVzL25T3/956Yk8e1ZcYnQL/vR982XxwgAxwm47l2x3O4V604jkgF6vVZKc/Prr7rtmifG2pqrCq2RDegI+vMMZDbIqrCoimalPCPn4b6W//gHVuBFw5VAyTLW+k8DzpinfD8lJbBJ8/DXfir68l/s3/+JLO75xIJ7Na/PyY+fqZmTSqe+pgGx9aoZ1Wc8CROiMdlLfup998uiPmT+LXqB4g1yvGj1obPnWJnpuVbifVxCAMiL7125zJa1slY8tNIEw4iiUw6LAGMNWAfP57HaucWFbsj0WcZwRPSBjggp3WNpt83nD65dY/4sqSp64pOSIyrdc9hQY17cBhieVFe/CRPNauIiIHDEBYDm3Evgs2PtJfzyuQPhhxHDI+g4a2hAAspnsdh8F2USZgoInLEUGCVLypKsClkDljAj9LgeWHTSfMQoKg7uD9wPuUQoEeaHc6Hk+gqZAfkJsBEUpAloxYF9QWFMMmUFRSg27skkJosoIbb981avcmOuv9GWN1O7Qa8CdgTavXSpCX+ATNIWHCV4SeUfY0XpLTEOApSMEQ1YGG/iIPa8Grv2hB8lCzpACdoKzUiw8o8sDUqL90EXKGxSfYwxBG9nLFpELFyqN3ZE496WRRU1ny3Bv7VfvwK/8TT9zG7U8ZGuOTR7JKrMYpuZn/9CkF4R0Y0FTc5yTHx9Is1M/KUm/GcsCUKC0BPJz/YVYVAYiqq8He+/Z9YRV2TCrbe7sWJC/FwEOSGGAzoSnd727luWeyZzQPCwSMyJpWJZrzH5vGvM5UHAGQ/gsAnHJSauCdoAigN5DXFNmWLoBuVA8BGlTKyDijqEr/Igbk2dIQ+UCnECgmv9J022KjsED/dn36qVFhxEYBAm4jWh8ECMOxF0XACEnutjDJISdJQI6bdTJ45bwBf0hZICjQ2ZOdNchNVSDlvfeccQFKv0BkyeZPEVtijDJWHMUWah8KM8zMWR62NKUweBPfL5CDh1DizCIouDkqXnAqgL3mBeQQJ291nP4Hv083ero6nUuvera09kXr6k1EzYLgX9813TCw7sqKDd9ZCkn5rrJ1IPSwOzrj5qWlEDDbHsdObnv2jNM5hciKKX3bKcQE8q3XqNktBn+YCXkrhPhBkmJFCEEEIoJNAIVok0D0t/YW6rupNFYPENVHP0mAWfiDSz4QUMUtyH2vpBlqbDBciVYiAbEML1bAG4HIkxCeMfLKBB+eHbgwCsll4CCbIB1rNhCSnCoh5sheXrs6cscEbnIXbxIcsBeqG4CeUXKn7OT5SezTZ5LYyD4DaABPGz2VOfLAJokHFHmA9v3uiWP/UjK6/GtaFQisApWQO2NF/106csLcuiqllf/LL577hLzBH9FQjakX4dPH2moZ/gnmvcjkXvmxvHM1FHwFwRXN21ZIlboesB+wl42twF80du84zcoxf05/t+JLIl5fJ2/eXOnYf0bgb0Xny6pObiicmTu1Udr7g7lWj8snzzO2TVp8izpEAHqQkaaGg00Kak62iESU4eIk1EyygCUWhxLOYnJfQQ9wl8xSox2cBakAhbTbOFc05RofmaVJLRDpsCICwTVhBG2vb+uwYVeWZ6vqMcDLaPm2DpL5iV4FkA01vfAfZyI+6Re2VcEEgEE0hN0I8VhkBkFFitFGK5nh2/nG3IIpGYuXEIOhaT78QkdJTiMkYn9uwRAkxa0I7zYlmtwCkL6eEaUGhENyPuAzRArwV4CfTE3FBrQeqPWAyIg7SnFd/o80c2bTJFjUVncRVFOtQnMFd0JcJFI4OE0cFl4VlAe9wHwVd8f5R3OG+FPVjhV2TKjOCi7eMXoDOL5ukfNmsdn077U/XFfu/2LDn6paEjql46cuSSRPovmeDTCbchVTvBb0j8Bz/t3y4gNVIC30vCkCuWjoSWnlJVNOf0hx42X5lJJFBCMwYmCY0c+PSfnNBnE/eEHw4SoXEFvj9oZbhgOTvfUEWHxqfZI89g7bP3sqNLypUMGGBKIWzsiZVnRRi+76eFEE58aRSfNRmRIKIssbjkvREMDiw8ipH4BDGPEllQ0n90/7XPSLCA1ug/FEC20IeE7x4iQroRMw8QMRLKjglUzv3yV2y8QQK4K8d377BqTwqyiNUMmjrDUEo4ryA45gVDQ0YBBUBANOj7FzcER7oTaE/wlmezNKeEHuWCsKNIgviFYD/ugoZFz9FNv/WV8I9waX+A+PzIidP1+5ZWV0sTXXy6ZIK/sGfPrsn6umulub+qB++qOTZco9/1P5OWtOAYudvZjz1uUVm0OANPqSqFLQOnTTN/Evj7SRPanRQbJaO02z62fbtZARp6jr3hJoODMKL5j/Jbtwny4fPzGr4+8Qkad9BCC6txSXx1Bh1CekQIWtNrouDl4L2LQVh76hQswKd5pPotWce6hV2GkhA4LCPuAFWSQWXiWAuYoSypxCOASH0BVhXlH/riEAqWPgScg+aqCCwPRbyBdmQURYEgQQ0ILJkGin1QCkD7OV983GoxmCNWBlIzQFr2mq99w/ojshEqu/XguxNbwvJzfRQb7p5VF4pfqQ4k/sF1esh1A/rTbo0aEENu4fjr4O7l83f1PP+ESyfWLqk5XW5vXmS6dILfvXuhmGxCKpW+Qc9dcJbdREB8DeBgaeKZX/iiBbGAi2hRBAsYNljauL9gMBr1kyYLRG3fas046HTDHvhssDnxjmDdADlzluXy3oZXXrQCD6AsUXy2qxosnxVIiGK72ASyCIp5KK5ptJ8EyKjwozyWbb1J21kOXwzPXDA3sKYx6UUirCVjQkENSgCYzsIi2o0B1xljBArhYv0AnyFdyN6Ce5Yts8AdltXKnTPCz/0idJYaHHh2A1OyBNQ9sBqRzAoW2HL5gvC4AKCzGQ8+Yi4kROSf9uMVUjYoKnz7rnJVuvcbICRAcdJx61eA8IdzaIt7ZOFpDVZXVWkxnzAAC8ohLkHdAYgwW1llKOm7yBadbOmSqprjmdcuKl10wZdV8dxLTwnzpEek/dRYQfoZepWmBRm1B3DyLYAT9Ki71bQ50J+mFSfl37GwBGEJJ/KTJGDjZvnxW996U0xw2vxIGn/gflBGS4EK72147RUx8C5B3H72/kj5nFSrwawX2mfHQmVbkrPkW4ScYCNLim3B0K6d1rLKgopiRKwXqTQsKgE4AmQIBdkTvmvFLxIaAlkoEO69NZh9PsQ9cz7cG1wBUqAsdUZIQXlH2OlH1pIgHGgKFIXrRNAN9ETFI5Ac5YBBQKBACtR6cM5QwCwWg1WW4jhdIZS2do01PqGmgL4Hs7/wmGUkYMnDG9dZCS7FOvkSXM5L5oVCo5D/UDoIP3EZBB7iWjTyhHeJR4EuKEpCeaGcWNZLMJgFTSg1+46e32bM9xJy73bE8nJO3tB3QN1dfSY3vnls90VdyXdRBf83R4zIff9//8+Z6TOJB5ONiXv8dGqql/YHyqLgoDcF84BTU+9/0NplYQl5nRJXgimkhvDJCjOVXZ8U4R9aeu6N10x4uE82miQPT+CKjqwU9BDcIyAFlKQNNqk+mAt/D4H5OAKPtSZaTiqKXDUQ2VYLarzCQGBz8izrQMHMPlk21qhTbMNyU5YvI0hYN2oHYHTOizWkPTcFRuzbB9xFWMJIOq3DWC5L4098aXL0BFxtjf5HLVmniDFBOBEQKgCp/jMrXV1lz0ixjD7kaGVOrpwgIMKPz0/gj1WZwGqsM+exhU4t7gVFQD6fNlpYfdJ9uBzhUl7cEKz/mud/qXne4IbOnufG3XSzUMBEcy0ZR3iAwCJbbgH5cUfJ4YdzSp0E94DLgWIghgFv4Low/3yXcQfZgLCoAWCOEAVh/rjc3RHpZP3YRr+m6wNjBx96dd/RuicvUveuiyb4T1x3XSxSUzPYpRq+Isb4gktb/3sTej0qSxdttNCKlLqStsP/gomZlD2yUvH8PLOk+HqfJBGxZxEQEV4CTTTBoMyTVBPCBhNQOoxw4fezeGeU/HeUgi3nPU8LiQ8OJKfJBozEtfEV8YXp5kOlGAElKt5CxdKSEAAgPbl0glc5EgAi6Qw++/LBhMQhsEKkyoCi+MQsCMJtAXpjKYHiWHyEkLgLFo1VcMwV/QVYrIRbYXEDCcL5xiwQXASbwBzXpZ8A/jlBNaw7Ag8qoFU4sRGUFWleIvBck4Bg22s1fFMUuF4okCn3fM66IPM9lMGGl1+0FX8EkKc/8JDVT1iMQUqcuaXWgjGO5eYbWgj2LwwQXEj8DupISkHzGYJ7BCzDdf4oNAqWaKsWCL8UlOdFJSOlEorh+jlBR+9EIn3gvX/oe6isvDyzt9eFpYsm+AtLG/PSCW9uOpn+ZsT3RyHsetmWK+qnBzwl8knAbt5XfsW6zzJorPIC4geR2anWyw5GCskYS2SvZL1+sYi6a4SaLjxo/PE332ZLRc3KixGBzLYIRwwDg7ArDY03WWBzPj48z4fyA14CscmBY9VBGUB1hN7aeAuGE+jCIbd16LKSrRFNQBDM4zt2Cj1JUHROlBOMyLp7gltYJvxnrkvkGeFiFVqvkaMNTrPikfXvKAe+z7DbswsBgcoItqGYGCur1CN6rQ/B1PaTL5zjXKEAKMml2xBWlU5CBOFQOhY5FxIkOIgSZpwRSgTKBA9oLQSQTTwbbmPZP/+DKbfxt9xuOwzzOYR95c+eMktPJmnu41+zpc3cA+eL6Pmo8Nv69ltWm8D18PVL5ZqYwm2RhcGywwtAe4qSSO2F94RSQxGjbFn4wwTaGGVYWgIZS6f9EjFCdSTtfVhWUVHD6xeaLprgz+qSmxdLR6drwG+mDj8Q14BYigq0sqoqiiXmzDFmw49EkKiwGikYjVbPtmIEosjJAruwTjA1q8ggJpYSSSYqhF4fl9gPn6Wge1cFm1Owx1y4XTSQmKo8rISne8A6TLzzbmvPBMOcDzEuLOjB32ZvOOrMCTKFHXwKS7qb0MIwWN+gR17aqvmwMq1B7fA1qtJALDuXvC9Br5DQ9DPoj7XkXKArYChMDSxm7wBq/oH6LHMmqEYJMa4G91gv6E+LMxp+TLnnPht3rD+xAZQU3+NegbMomfNNvyJE+PXUxbMQB0UDGqQkl2AaCo/KP46qQ0EjFowHC55ABCFhXauPHzVFh2KmdRrxFjIui//tu6YUhs6a62Y/9mVTNvAXaWRiHPAT8QfOS2YBP52YAylYXD7cnJZEUA/0AaKic1BcrpgtOtLzFPfoafeCEm88VWtjFxKsK1lplBO8K+Yay8ou0gadF03wbx4+Mc9LNg7RiM9K+65XqNGkyQy+0ugB64iwoA0ZaCAYlVJES1EKYQQfS8uWUOteetEWVjB5R2UF8f+ApUzOoY0bLU9uAZWswM75EFVg+Ou0fzpTVW2BR3q6k3pjDTrXYdcZdtblPgne0UmH7i/nc13zVWXZw3oAmBcoiMBVHtxvlq9Y0DSA+FttPLB4BI4Q/LAbUFsKB8sDVKakmJbjWDXy5Fhxrk19PZaszyhWyg0zX9iyDlK6Ffv22Np1fGOsOUU1MDoxl6ay3YGD3I7Fi61+HQWOIiFIiGCBTBCW6sNHNPVpg7rn2gaNMbUuSH37msUkC0Hwj4pHzodi4J679e1vmYvju7a741IQeRoj4HVoDHgeIvMs76ZAiEVeLOxhu/LRC683BYbQY1zWv/SCW/nTnwS78woJsBgKvsTtOrF3t567p20tRmAxZO1s4noU+BAQRBFSrky6mo1V4VH8fpAWY88chsaKn34kWhuLx1fEc3LWvHuiMtjz7ALTBRf8J8b1LLqmS+mEVF3tzS6Vmi3tNVbwlVp8kwgekgEgj01bJUorIfK4LLSAqaissmCeBgErWCm/krXORHmxtkA8BpVuN0BAtlmiMIbBHTB5qk1GOJDnSgjCflmBHe+/a8G0wdNm2tprmA6LSJddWkMR7ML6s6Ek1giGPxcC0mO5sbisM6fskyaX1UcOGUMgxJy79gSVbfJd9dygJHx8rkVgijQRSgqFE9aKt0q6FoE6lC2Kir79xB4IorGdNmOJAFPiCrIg/w2EZaxZ8Yivj2IxxtVBZaGt9vMidg6U0K7Fi0z47J40L4wdMQ5cABgfJIH1J5cN1CXIyHU7O08mSPLdqaiDN7Dg5M1Z84+wc23GgIh+sjFh6KPq4KGm2gHGjO/z3MQrjshNYWsuFOmo6xa6SXfdY/Cec7HRyPb33zNkw3XYcgseJE3IOIB0OD/l1dxPW2gGhWP9/+W2Mm/8NBdQCojzwL8s0WbnJRsFxkKH/qWF75lkItFjYY+u3a4v7d0oyH9BF/NcUMFn15vGVSW0w/6i76celdBOl+D3EJOD1wnomWCTr5/6uQdsvzomlAANsJbFDgiTKYMMQ+BXAu9Y7oj2bNpRRZPAuVj/DhzGGhLkogAIGHY+hNBjzXcuXWxWi663CB9bUzNB2xe9Z1tTMaHD5s5z4+Tv24KOzL12hmAk9mQHAhIwJACE64IiARISdIJJE40NJoQslwUyI2isymONPfEFhBGLT2qJ3nwIMDGTbNgYElYReMm9Ym1gfPxmlAsCTiCN8xlj628UJzAZwQdNEGTj3NbPb8BAE3yLcOv7vM/n6VID9Ga+CLT1GDLMSpCZF3YAohSZFZekEEFoKGmxg7lJzGPYzKMj4nPcI/eAkBJsZHPPtBQNCMO6FQnJgBLIqbMEGuG3nLrGNRyfA2tp6LHF9ZISJLLPtlnMI+nN9XLf6DRE7weUF9/H6jP2zA8LdjAMKADy+4wLyrk1ski/xjwMzuICoKj5yV6KlPuiGG2HXgbEIv0uKgPZR3M/RTc1UpogfX1pr11lJ08GnT0vAF1IwfcWNk7qmTh9+hsy04/qxIPlrBTpaeLoMSw3k0Et9gwNNFqWvuUI2N4PV1pJJsw3eAZNdc8KEtCaIBZamLZNwG7gGMwMhEVjk2bCjyTIAuwsEkw9FwvMgCN4KBC6rGCZWBU4ePp0Ow++/qY333A7Ze259sQ77jQFc06+vK6BsBAAIyhG628KfIpKSm3PfmDy6ZPBnnuk5qhlN3QjC0EhEwxLZ1lqARgnhA2FATOxgAQLCzOZX9uaImpHN/EcuFXNlIbOwd+8F7ovCAbWyphZlp/Goib4EircNbIfLJellmH0woV2f6QGYfRh866x1GGivsHmDUEgzchqOlwQaiDOJRgKuuk5fKQhlVOypgRgSaMRB8EdgA9Y5HR403rLujDHuAQEIpEvApD8TSMODA3PiLuJIsadHDpnjhuz8AaLn/QaMcriKSjZoO5hvxkC+JIsiaGndowNyAblwVoAYgklg4fa3Jq7VFhggT5QBXNo/RICdJynKSuKOG9wyk8X58SiO37tZOWeZ8RJfODj0gUTfDYOSHXtMtxvaHxINzyFu8u+QyA+FipM3ZGis4HWILKGGujKopawb1pIWAO629Li6MTeXY5dZC34tfZDs9BW/nr9jVbdxQos/GSYCL+4TejbgijEWfPLn9uaeb7HnnusHGMSCGhtfPUly80T0WdJLciiLQ3fGhGIIiBEysj2uBeEZDxgMhQLDCjO071vNWvIslL8WNbzAz+pXcd/BVKHlhFGJZZh2zzJ4iCIjC+Va+eCQM6XUACML4LEOGHVmANDBRpDqt2IxZDiI3tAvn/ja69YtobxoDAHRcGKOKwd1hrhOZd7ZyzI7YNCQD07pEhRrHnFGhfdA/eChaagBmWLkWG9AIoGI8J9oTjOKraI3RN8gDsCssCio5Bwy3Z/8IFZfpQky6up2MRgoBw5V3uxC1AWT8acg/rM6mvu4XfGktgW18j296Gofk17Xr2Q0fYNQ4avWX2BFvFcMMFnt5AFpb3z/GTDfFn30br5pnPzoAQz8C/Z7Qam4GGBhHsEnfkdiA/DtEYMEAxe0n+gCQRWhag3+VYKZKjfx7eLxXNtgulyg9oh0ou2bY+A1xteecmaJnIedsdhuyqYk+ouDjQxW0WPmDffhCyjlTtBvkWGw+6/nAdlh+UA7uNzGrwTAeOx4l2EiHrJFx8waarrIWXI9la0twJuY4GzmYK/sRxYeaA7v5+L1fxYpPsI7iW4H4SHecL6I3RBDr7GrCGKi+fEZaMdF/foy+IipKVDhxuKw83g++ci+JApQD07Vp6+DOW7dwtJ7BZijhjkpyCIYioW2BzZuNHKkplDhBe+a3Y9/QrEB33RR5GYC/EX0n30SiCVyTbjpAHH3niTxXZCpY5Lg/vBM7RG3CcygGCz9Jh0XxhHIW5CxqBaVp8mpUGmKnNflgD39sdy4m/+z/WCLxeILojg2462lcN6phsTIyT0M8XwrK+3EWDCeVgmdsLtd7lxt95mO5wAA1mWiX8zeOo06+3eFtMyaDA3gSSYZ8f7ZTZIFKAgMJbXlUZl8hON9dbHvlJIAsEgiksEtzUi4rxz0fum4VmtReUgfjXantdIf1GAQaebUfOvNavUWcJ3o0kDW2Ad3rDeFmsAxQlumY+r9/GtYT5WqlEoQsoI64XC6jFI/rYUAczC87cU+pB4zVCRzsNnzoWIH4B77aznKHBtEffBc4ZKiYAbCg2rSH07QspcWaxDAkY+fcCkIB3JjWS7eZ0lxgAewDgQY0AI2dqMcaMHAsoTV5BehfAPSgEFxf21JHgFCE6PxANrV9tScBBmRAJIpeakO+82Nw/XhsAd18DYYIhwYykuaouPMUKMDYYJpAAyBSmFSoiuRWRfWEvBeQNiUCJHIl586zU9ik99fcKU2uf37fvYO/F+bMGnQi+1Ijos1Zi83U+mbpagT/Sc30O3Gwi+NCyTzUKI6Q89YgqAqUUoiOQDTynJ5eHbI5THIXxjCWPF/r2WqsFiEnRCezKJBLhwIYCRVLZR1WYQUgqDic8mUlPbpUAQzK59ersZD3/e7g3LsG/VKtusERhLowYsfWtM0hphAbDoMANlx+bHSpsTDEQYbFtnMTy+HQEvoCjw3HxmMQ3PBBME891ZZHFu5As1pSm00SGOtkVFF0rwQzJhlCsCoyMIzC9ohug7z4Xi47lHX7tQzB802Tgfoc8mBAulibImW0JKkfw5QU2gOAro+PZgj4JQKbTmDnLv8AeWueb4UfHFYDf13vttqzZiLLiduJRHNm+2rEfYbYg6FIKFKIVWSY9nqEYuPPcHTxOopT4B628l0wQ/CeZm5l5qmZ15pKJTRV7aDTrVWN/wuX4DKl8/dqzePnCe9LEFf36uP9hPpB6UL/d76XTqOgn9ANmRJhMLtO0n333SXfcaXMYXwzcnok2uesT868xPa82ahcQ5iAYv/fd/tcAKPeZYVLFn6RLr1oKgoznxEWE2rCXEe4e3bLQJZ/IRKoaS4NKmN16zTAJNH+jSCjxtOFXrti8qc1veedMQxuR77rMijc7GCtg5h4mzHXWlVPKk0SnswW/Et8XSwRRU0oEs+o2fZMFC4hsoKAJA7Y3DhaAUJbmbN7rT77/nUkIeMSnFqFnbi3tdCKtPHQDK0FKvGlsKozqMl+AOdfL+zN+WMDHnrOpkmzJ8egS/i9xBlCsrKzEKLA5D2WcjJZQ2m3F8+MufGyKh5dn8X/mWRfhRzvAiqcBlP/6hdfthvqiJIA61Y3GZ6yaEQ8CzpaEJCYVTqLmuYm1EZYVdG+XPfaMcKa6iPgRExBPr9Prhd5GSGO2EpiVjJQ2JxJH3K6t2BWc8P/rYgn9N16J56VT6C1Jf06SjTE1xw6HvSkCKQp3xt93uiqXVIOqeieoSeUWIO4KoxAI+fPYZ88OHzJhp+X+CMqwiY4NI2myzwozBA+6zvzlpHbS97fUml4KIP9YA2vbO2xZR7yY3YNIdd5tvhuux8fVXrfcaSoI6bqLnnRV6hPvQhg1WT0CQpkqWPaJr0iwURiSwx/3hnlCKTG86lADWHYuIQrzoQi+FW/vGq67m2addUuNVsGChy5GP7em+LhWRxkTw8ceHzAiQXlvPTRaE9QDs2QdT5RbIhWgDRmcT44mQFvUszfj8eyy+AhpkbkGAuHlkhJhf5gd3CQuMv/7hL5626xCIhtdwAwkMUsOx8ZWXDCVSslxU2ssEmBJgzk/hVQPVjFIExBfaIs6NC0c2gsxAd90XSIB7xihQn2Dl2KJwbDIjRE1/17RLH5rfp//mxSdOnHd672ML/oIuXadLzG+OOJ9uImcJ31GafOjM2baxxCAxPA/BgFMmiUJgm2hLP7VDwB8g+YaXXrTgG3ALbc7SVwJmQ+dcY/EBVqsRRUaLcm4CSqSbUCpAsQLQgNwCVqKh0dH8pBTp/UYZKnXY+GkUVrAAh22RSRl2REw4tfTAerrsECzEz6RKzda/6yAyD7TFrcHfJOCEEmgG5S+y0NO89MyyJSb0jds2uzzdU9Etd7iYxvJSEu4TY4HlBN4y/20JPgVTVHOSrWF+8YlxFTpDKFRLl0n54/MD+0kNY52JOwClmavjMhpFQn3cCwLJ5hu4a8HKy3mmLKgRoLceaJBAH1WI8BIxITYXpbCMXXtxaSnUwS3ErbEitDaIjAx8SYBTGsfcDvgNRYT/j1FD2UDNhV9/RaLrcnPyVpaVl593t56PLfjXdu/SP+35E2Xhg+Z4IjQnN4sQsd0VRTAwPRCb9A1lj/hKwN32iLwsq8MoqOCcU+9/wFbwsZ565dNPmU/Fgpmhs+eaz8wiFir52M8OP6+4dy/rlU65q+V7hRwo0MFjoswWy0v5MK8xqVhgerWZksoWyjYIwSafS/AHLY0GZzccClVgIt5nlRZBO2raw2abbcHAi0lpMXTtKy+403Jj5I65optvdwWz5jhP93kpiWfHusVy4hZIgy9aG2sEiJjOYfnRLLutr5Xy1vwYH8lt4jxtKYyQQHkIuTjS6kQotcUodO3d15QvhNLGpw5cRQJ++VLOA83I8FmIzAyZH1AKsDzclZmaE9bgcx8oJBZL1ddU2b2DOljkZPGaVohnNqNUe8rKdknpWhsvKRSKtTAirK/AcDQ3EJEj0Ui0rEffwhWv7zt/P/+8BZ+g3sLCVLd0ypbaDpNgjtMA2PnQ5mwWQfMMmmuw2IbBYUDonkKaiiWNHQXMDstHYyskIrFT7r3f0ncEVWh1hcClE0ljBGAz7ZOBTJUHDlr7JWIBOWIslIsFZKTFyf0jpEC4wdOmmdZnMQnFOUzQmOtvMqFvzfXAdUHzk44C5p2prrJqNTSz5Wh5PqEZlBrn4rPkaEuERthllR5tMNsnIfQoOoJ5p9561TVs2uCiYrD8GbNdnpjba7Gy7FIQhVtYWctho3haEWDWSuxevtxiJkBp4jfkvkGAR8QDWFNiNh25ibwPumNOqMWAb1AgoEFgP0QGh41EMFTcF6nIUNjwtUEMpHXZpZfdmcnfE6Ni/YBlfK5dGOzvMGmyIU7cRcqugfwoiraMCAgGvkL58Cz53boaQuFglx/auRFnMAWXGSMv6u32Y25Dw+nIoeu7d08srKhIkEq3N8+Bzkvwn37ooWj1icOjG2rrv6IBe0C3NE5X7q6fwfmIVvbt56Y/9HnrZQazMyBEugnsDZo+vc2cfUgI2Cb53Ag6DSnJne5attR8fQaFuAETiLYEEhEk4nO0aIKZ0MgE/YBqpEc2vvKizrXV0AeBGu6Jsk0CeTDW9PsfdDRdaNWn1+Qg7MQK9q1cbn48Prs115RAsS4fZkHZ8Dn8VpQfSmfinXe50kFDXKwTFupiUlq+Y4OQTaOYzImZ4wMGuLzJ013kk1BEGgezeG0IPWQpOfn3QHyEnWIcxpD5JuvC+JLNwUp2KPy6TqGEGiPBPvucj/p9K/LpEyyvxgDwE3TWsvbjdGWlpXbpC4kw41rCP8QGWL4Mr+NKIfC4BEeFUkCXoNRgsVlRq3PPGODyEcuguhBlhsuBkiLjEWYVmqx+cI5cL+2Gp/zE6JTnR2J9ig+Wldecs69/zoIvAfeecfUDztTUflva8BEJxWRpLRxFK83FsiIE1GlTA02QjZsu373T/DXLV3cQNEPLUtLK+mgGGr8eKLb66Z/aumgEbd7jX7ein/4TJ8pPn2RQ2oI6mlD8exQAcA3lsOWtN2ytNltHT7jtTvMrEeJNb75mQUaUCNoaTdsakRNmJRcxBesOK0ZgYQVWHQhJEJGcPIwEs1JGy4T2HTvW7uF8ClMuKCFoEo5GCU0jdeGCkFj6XI1bTIzGe5cbgQYQGOA3qeB4fp6tbScVioWFH2gGkpLSB5K3BalDsmo98QJzAZrAEJFzJ9IPEsPfr8os+Ok5dHiTMmHemDoWURHUQyHlF3e1uA1Ik/fZNGT1z5+2RT+gUFZqAv2DAPbAILffxv3hjnBPrCswBaXnxXCg0IgbnDywL0jvZe5HNihX8tZDvwz2fL+/JnLvDb37Hz3Xhh3nPuODB+elUw3jkqn0N3Ub42KexxNxHrmOQbEOfjg98Udde50JAM0TrKZePjn5bDRbW4LA9/GXVz71Y5vUYFOEURYx3f7uOxYMKexWYvvVEUwxn0iDEgRKjppAFggyUQiDhielR4096Ry63+JLIZjrX3reBpQ6eRiJ87RGWHHgPJCL8k3iDjAf9492RrEBISnYIZ4Q1omDHnBnKBT5RIU+Q/jyjG1SzN0o5UkuPy5lGaf8WEJ2uRH5/4ISIHk/G2MyJiAzjAbGgyBx9cGD1k0I688CoQ6FX8YGgaRkGh6jpTc5eqo+USwocdZIBJC/tEnYCEjCH6T6Kvbtd+wAHCp/1nYQLD5BDf6AQRYYHnfLbVa+TE0ICgWDgEC3xgcYRRAGCJXiLoQf1wS54frErTiodOSzOgN1o5Go5+WnnSuR0t6VTnvbFlVUnMqcslN0zoK/sKAgJxl1I8RE9+hBWJkQCR0MGIsJIxo6+e77bAkiBFynXpr8JtAnHNDWiAEgwo6wUpUHcqDH2+qnn7LvFXYPaquZcD5LQwzqnxE+Gngg/EwuA42ltkYZ+jwQH6uOALMY5/DGjWaRWe0HSmiLrDEI1V7RmPl2TF3YYQbFAuNYnbWYiXz8EN1vnzHj7HcszOUg9CFFu3R1KSnIhJg+dey4i8hS4ufH5NdebsS4sdwV9AgCZA7onEvADPhfLd8fgSd1ypzjK2NQ2kOSENYVPx6BJF8OSkRggesoddJ5lM+yk28Y3IPvqPcgzoDyoeUZi8bwzVl0Q6wIN3PqfQ9YpgjBxWqDDra+83YQUJTyCpt1tiSEncAhfIzbitwg+HwPo8nrxAyy5Ybxwc568ciqnLi3pqy88pwadpy74A8a5KX9dInvp+dK1PtIB8VDwWciYHg0Hq2k0cDUpBMI4YFogBCUZrYuDAw8abHVz/zUBnrSPZ+zScLXXycLTUfbUTovqRKs9amjx2y/NCaehpCsTQcFsO6cZpG7li6ya7OMl/w/zHFQCGDza69aPT7nsgUy7RDoAL+y6vBBYxRcD2AYz0X7JRah4GviXlAnwKSjaC5HIl8fkWCkZa0aUWb6O1fKNS7rdDkpqGxizmgHhntmS3v1N3sRkgfHKjPnNAshCIgfT907QtMewSMoCAQcA9Ctf7DZKPl9jBduHULK+cMANHOah+Ik2CekQdQdQQSRTn/gYduuO9zAgxgCgTmyT7s+WBQIs3iDvfraGmYUXPWRo9aaG4WHC8JzcD8EjVkzkF3ZaIXWEe9EPB5/2YsXry87dux05q1O0TkL/kPjxuWfqT8j38IbrZsarMs39chH8yFMrFzCEkIMLP4RaRWq7doTCto20b+OddIs3aWlMaW3CD49zn0/ZbCM5hik44bOnGkNJIfMmeOGz51vviBReWAZ7ZlYq8/S2pELFlrknXzrhpdeECrJdWNvvs2i/R0JqS0dlhIBtaBgUFw8m2ljWwnW1Zacsljochb6kCKyRMD8hm2bMWUuZ/QYF6eARZbwcqTA8gclrQgjNQAofV5HKGtPlltQjm5FBNSw6FRBWragHcIFQ8Bw41DqtPAOU2q4ACA9lA3NNsJFWaBQfHnKc9l4Y97jX7OgM3EcFFG1UMTe5R+4Vc887dY8/wshwc3mdrJM2VaMypKz4Ko1CvkGy05swNrO6RmIdZDyO7Jxg2s8fUYC79tCIlEi4kUO6vjAS6YPLqyYeKrM7ev0yr1zEvw/mTZ+eGXlyfuSdfWPS+inSB1RihdDCzMRxRJu2hfZhoOC/ORbgUTka9mCqL01y0C2zW++Ztp84KSpUiDXWxBm0xuvWq4d94GlnVTY5Qti95ZSQPhgBoohgFZW5x6LWyHP7mVLMBdu0t332oTiq9NVpVI/6bbC/XSmBVQQFKKx4wCDYBQA2aozCQuVZwQMu+t3yytf5kIPeUJhabk7Ddu3WoAvUljgImL2qMbyUlbwnROJt0JEgqVGiMplAYn70PqazUxAdPAbfjj8SKquPRSDtYZ3qLXnPBDdg1DeRNQPrl8rWF9rCALXETRLqS+pUVJ4bNs+YMoUuz5QnBTz6qd/Zn0Ya44ethgTa/3H3nSrIRZy8ygvgtBZhrsZESQm60V1I2Xs8DfKjYAjPQ9btulKOz+m+xqc9BMDEt2rEzdN7n64bF91pxbwdFrwnxg3rqihvu7udCLxuJ9KzdelkWKiKeZs4KcgCDSpoDcZA2WBsW1bzUKSg29PCxPYQEOSukBYEeS1z/3CeqcB8akHMDitAQUyETBpbV45DwqEEtrhUhY0r+Cc+PXkf+k3R6EFyqIzZM0idS/GFH37W+oFv4v0Bv0DwoqvK4nS8lMTgscRMXWKenEJPIE+0MDlTmYFdZ/AdGItNNGAL/CnMR5E6ymiojMuef/2iKAa8R0ChbZwR/xEYJqMAcqdno6sKTDrqzFCsZM2pjkHCgGESmBv46svW8T/dEWlxbFAnuNuvsWKwViCjruK0eKe4R/citZ4BtcYIbe1HbLunAtFh5JCCdn+f0I8IGwJP9wPTOvv+W6I2DQdq4vtLTtZdYxzdUSdFvy53fIH+I2Jz/vp1B1RzzbEwLxZOy0IeEVpLlF7fF7y8ARB6FzCumXysK0R32dA6J3O7/TRZ7UeXWXYYpiFPIOnzbACHfxrBJ+JZ/UUEwY0AophcSmf3b3sA7P4fI5OqqTouI/dHywxGIi1p4LuXIlJ5/tMGtfhIA2EK9CeZbkcCaifkoKEGnfucFFB2jz5+pE2MhuXGyE0IEpcNaw2EXX2DcAA+cmUCT+dfQpL5B7IYraHxKxgpqjQUoXwIX49Vh90SqUfbgAFWAghcSesP8LJ3nobJPD0e8QHxwAA/yfLaI2+/oZMyjrP3F9SemR9DgjBcp+sTyEw3BrfIOSW15c7wS7KWH3Og6UhQ4VSII2sZ+LbOCFePOIVpdinwhNgrqzZ3Jk9ODot+AsKivunXXqhLjZRF2iK5GPZ0YYUq7C0FY3JzeOn7Fu9wvqeE/BDaFojAh+slKPTDZAceGRaTv7nKflyBNdqDh827Y4Ph4LA/6IZB8UYBPeI9GORmYA1v/yFy+1S7EYKJWANSLngbxEZpv568NTpmSufH/EcoA1Sd7gchmKuNMEXXEzLZWpY+6FLHjrockeNcQWz55obcCUQAoNAFHQJrC5djeA7AmIYHPYtZGcg5pxAMH5ye4RF5nvsnQ/fsmISBUDgluwBKTxSiBgcWshRr093XlBCn5GjbUEXS87pustaDPo5ILig1doKNtEsMmElC7Bn1QophWGmXFpr0mmBST9tWQyCkMSUMGos+CJLxYIjYhrIWEgk+dK+Xy699+Hi3z61rqzMQEG71GnBv1ED4XvpMTrjWLF5k2mgmgnBY+cYdiUBOjGIFNowAaTjsPZtWUV8suU//qEFMNhUo9eIoOQfTUxlFFaVxpO0QK6U62BbDgsFoEk5L623yPMTbSWnymATbAPmA/GppKIVM3X5LAtuSwGdCyHsKDtW1F1xQq/5SogpT7/1hjst9ydnyDBXJD80V4r7iiFxOO26sJ64kyBMdsftP36ipXUJxGKQKKmlySgC1J6bCW+S/qVghgAwnyemQyAZXqPwjNdIydFMBJcCASWST3t4+iSGef9jW7e6Vc/8zK186kdu8+uvChm8awiBll/468B11qxYv8BWXBHuhYIqkCzpalLCuB7cP/xMsJxGLsZ2Gd6T1+8L9a6I5kZf+pNf1OyzFzugTgv+wgE9ukuDjpYuGak/e9mLmgB0S4keilp6fB/8FLqIHNm22aKiVrkmjdWSLE1x7KiVv9K7HA1IgIYuKkZ6JiLxQHZgE6gBTUxQjjJJJpmdVimfZF0Aiobof+nQ4bbbLlCN19itlpwsAcewruBCkCmyzMBfKZSWQj6zdImr+flP3ZnFZS6qMSoS4wLzAY2+0BdW/7IPUmrcscZUzCGEWGJ2FyKlR4MLAntjbrzJDRA/IrxmMbMsZGsU1s0TvyGXT+kusJ6xAGniTsBrpPy4HnErUAaLvxBKOIHinw9/+ay5DKT24MXqo0cdeyPwXfiY93BFcVsp8mmt6AijxvlI4bEpB0rI3BshYSr8qDBsrKu3Z+JzkVi0Vih5SyyvcO3CvHFHyqo77tDToeA/MW5czoKSonGNdYm7037qWr1EstLW0qJVCXyxxpziBRsoTQo3DAyiAAeBbjnoBGLQovjdO2WlCbqFA0AEFGvPgxKlhUgFYv1RCuZrCQWgoVEslo+VdmSFHYJOKycCiRT44O8ziWNuuMnSPa0N8qeezO8VH2iu6lYsczW/eMad+WCx8yQM+UJFUfmmBPiSGsOILCQBvsuxhLclEXTF2pPlYQk0/fCObNlofvjwa+abEQERYnQQ3rYQZzaRBiYmdWDNaosdwGtFpT30Wtoi/1h9eA+fn7x7Nj+xi/Im+fzwtm3AcsddZpxYYsuKUdxOWwCme9m5eLEhBgwRsYGWxGfINtDzj/umcIxgdLwg35QbWYTa8qDlupEXSWmio+nGRHHCr3SzirqUL6tpv36/wxm+pltuH43FF4QRv+H5bo7n+00L6K1FsbQWG06gYUl9Ad0RfDYPYGMMrHE46PjzaL89K1bY2nc0H00NcQ8S0mA8KH46mhQ4xO6lwDm+RzAEyMSutPhu5gtlzsuCGRZI4HuPuf56U0b7P/zQUok9hw41f7+96rxPK6Vqql2qqtL59XUuKUVY/fRP3JlFZc6TsiyYO98679SvXe0axUj8njtilIuKwS57iy+yexRqtP3qJQTwDysjKROnJx6VlvY58UhnhB7CiHDgUtLxiVw/i7wwRHTywVoDveGzbCLQvHfVSqvSg+dJLxKvYikxqTn8dVwBDBIIBHeC2BWolFqVkI+bSH/TOBakQXYBBYObwTPROwL0QdGSfYvv0sI+ne6dSqcmSD57RF1027RevY6tqKiQQmid2hV8lt4mq2vGpdPJb+nEYzXUsWZRA/1BGSyVera5pYigBlCfQQOWh9aeSCUKYc1zv7TFFQRBEGY0GJtrkJIhGouQo7GJYC77wfdsHTS7yxDcoNgCRUDwBJjEuYFmbIBB7nTi7XcZhGJQQROsj8cFYRI6gnqfNkppjLDwpO2cFHIDUevnf4G2dnmySFEhsdOvveQaZY3yhcy63P+Qy9E4XQlCHxIBPoqrQHpYQaL8ZIAQzvMl4DSWFQQJ6sSw2doSjcs+IQHW4pt7mRUrOrB+rWWgcvMLrf8EOXiC1Sue+klmCflBQ69soMH6jRQI4sPVhsbo2c9ztCSUFYFEEAQVrbge3AMGD6RDoBDjGM4XcqnfBEG8nl48siMvnt696ER1m4062p/lvXtjEng2xeiuEzcTetvtVtaBHCcDbq/pQWxjAFlkBDDMVXLj+PKrn3naNBaKolT+DoLOpgdU9HHrDLr1YRsyzASbhTjAGSw69fv8tC6ksvzhA1NoQWS/ZNAQi7zyOtdisMnZY/E/axAfC1/72ss6XnLJw4ddVAo2sWeXS8sfJl8fk9A3bN7okgfpRBt1McFXVuldaQR/0RZr0p33WNks6y5Y//5xCIuPZcY/Z4ceym65DjUbbMSJBacjUEhYZdwAXh9JnX7fPlbOTayBMvKhc+ZaXQoNNUGwtAIjKJyoO22rT+FpFEBrhGtLPIFFRbizEK4GGTSqAC2V/pHv+tJIqeJUY6Jdpm9X8L+zb2+Di8eOyefYJQ10pgmS6GJpHQwy6Tr8eAjIU1ddaQLcNQzSiUxw333bFjhQagu8OXOywgIfBOyA5iiMRqECLD+wHD9p+Nx5BvvR4NREs3yW3DxBRAScwA5RUv1h/hNBHAssChkwWYNnzrRqqM8S4c83yiLUvv2ma8BH1Dg15efFfNFuJfLhYy4pC+mkQIny+wn9TCSCz1xhBO+wESjzz6rIC5G1waARIxB0tg002AGHgp1Bk6eYmwkapbAH4m9WBg6YMtWMFik6hJW2cjMf/oKbJgRA+zlW/x2Q+/nBD/7dbZRSZhMXeHXP8qUmBwS7WxJpSFwERJuKUT4DciVegPCHO0VDSKY+l9J8H4pF4zu6d89vd9FOu4Iv78iPRr26aDSyz4t4zRYBAEWw2hwEUMzaHzxk0VaaXdpiHBHCyQ4k5bt2m9YcOnOObjhmGoxJYlAIlKBpg9LEvRb4CwI3QfUSC37G3XSz+W+Dpk61oAiDQJNNeqUT/GP9PZNAa6/6mlPWaRdr8FkjX+iqYecO17h1s0vK1UnJ+iDUcVmwWL9+zisosL/Tet1JKfhCYEkhpuTRoLnjlUgoeYTtQrlz8Db8RECZdQHwIwFEBJsoPtbduvSKB1m4Q6cp+u+xUQev4a6CMim8IciNISLIF24amltYbKtFifzTVgxeJ1DeGrGWn6Ajy4iRD4gof1BXUGx/N1l9zzVGIrHDXiy3uq4or03/Hmp7pHzn/eFzA/q7hD8znfIn64XhOr9Mhy6igUFQeViqlbDI3DhFNRCpN6KrEANESSMFDET+EVoCfCxlRfCJuPNw1OOzqgmIHgQId5gSYPAn3n6nKZjsIA1witJcBiPcT4+Cnw0vPW9pQPrw4Z991igtZVm3/ANX98ESl6o46SKC+ay5jw8e6lJVFS4iawaj2Jp8MSOKgkh+rN8AlztSijLjQn3WCdRKx1usMrGivuMnWASe9tfhrkjUDqBwCNKRkwftEm9AUexZvtzWhrD2hKIbZGTIrNnBIrbb77BiH/x1lomzqhDXuDWXlLUntHmjTh/3g+ux9gWDenDtWqszQNmY6+tFEpKRE77nn06fqqu5Ibewsqy2tlUo16bg/+mzE3onG1L3+8nU78iSzpNFp7WWlehyEaqd8F0GTg7gDc0pCIhgfSnCIRIKIeQE2ihZHChfnhwre8DvXr5M54lazp1BocU1sQK+T49yBhM0QNFN6fDh4sezt4plR0tufu01ab4xAZTSYBD4YzdbYN/g6TNNOX3WCP++UT5o/ZpVLlVJRL/e4jF5gqLx/gPlz/d0ab2WFDpL4TcmBPWF0iJ5gqhi7ihuQZaC/SwTBTcYIaLwrA+xGnsJJ9WgrEGheKyp3+LxY9aBZ8VTP7Z4lLUQFxKmgG3yXffaHg3svjxQqIHgH4FtBBg7SuSeWhiEuiWxQ2/9qWpDGbjAyAoKg63kCPDR8SnoDyHB9/14Op3uq/mc4XyvIJ0TO7q4svpA5lTNqE3Bn9stb3YqkXoknU4t1J85CD2vh34GhTmT7pAllhayNcry0Y/v2mE+PykQ00AiBoUyW6L9YY9zIp303yMVwzZOLDzwIjFXLKZE+BFm2ltT44xvRV4zm9CAREVBBKTqyNGTatn81ht2b8QDuIfPJEnIaa1Vp/GhwaavsU1pbPgZFxLLGz/JxbqX2GsN27dJ8GUQ8PE1r7HevVxcLtJlu0rvEhOCbzv+7tltlYJs/Y3wI6jElvjdegESaRcKoG4EAzRk1iyz6ixPZ1UpaJS6E5AWaW7QBMqVmBgomc1XqN9HIbTmruA6wN+gW9Ax1yDiX3P0WLBwR/fWJG8BZsuTPinScXLOoIK1Hxw7/RGr36bgz+/WZaafTt0s8DEwO+wAg2DNR9C0kt5n0kAJDQ7QnDQbgktAIiT8HIIU1LUTocdaH5UG5WZjefmmPdGoKAJgEq2xKeLB6gfLbD9aagnU2rXkfUsZDpszx5QDGhhoZfvpTZjUqvb8TJAYijZNDRvXu2T5MUMAtijn2DGXlj8P9Ceqj2Unss9KPSr2aMBJ0C9n2AhDChwRjf+VUr9/sQjDdaaqOlgPIHeTgDY8jAEDprNzMvwHqiLQSGn4oGkzLJVNVx/4kEDgvpUrZZheNzeAYLilIjXu8P4eKQw6U+Gatmz0CSFzXIvWYLjKFK6xIqde8kYGK9x9OXSF7V/9EfG8HZGc+JLFx6uDBv1Z1KbgX1fao6/vp8elfH9M5iUprGDdPWWLVCZRmUckvU4Dc0hMREUTkD27fx0aDK2I389qIzQfmotcKI0y2e+Ohzp1/KjBFnL9dDchKELgA6hFCpDO3XHBUSqrGKy9Gki0KQPM98mb0puMuANI4UIFeq40ouqOZbbJ8uO2ACctv5M5o+UW6Ttbhqs5o+sOVj919IhLC3lBZARyx4x3DVs2mVJwKd/FZdU+y8JPGg6+37t6pRk0AmsYPoSNtB48TW8GeN6Wjet9hDr011lQw2Ky7Yvet4IyWr9TlceuvUTzqU2hsxPyQfNOAt0tCWtOCpuuPhQPET/DiIK0Qb64GchUM2TsRfZEY9GynMJey8uOHOm8xb9hYO90OpHuq6cep8PMJ1oFC8xuJGwtxAo1IqpcmEFgHT5azqrqsogbRxsCjVjTTleTsB85a5f7S4GgTYOCjDrz30mZsJzWqpzEnKRYuvTtY1FRqv7ou0ZqD6VyTNqYaD4IgF1t+exnmRBsT8wJ5CePT9oOheALmSWkXJNSspHu3V1cc0X/Peu6G5HC0PfypkxzDRvW2t56ZAVy2BRCvuWVUMZ7MQh+J21GJyhcUoTO1nygDFauML8bC45lD+F2SASsQaK0hAcl8F34NnB7d5oLQRsvmnJiTG3tvn62JGQM2eNc5uczd8QHnG/oGZe3+Yo9L+ki3iIXjbz63zdtlT/3UWp1NqXhvKX//o/9Usk0Qj9KhwX2uHkEuO+4CfJh7rJ2RVhgbh7oQ/COG285ANnEQBIB5QFQEDQZpDKK1Aa1zYNnzLKIvDW50ECRAmElHH48vfhZfYdbwLVHzl9gxRD02yfQwa625P1bcw8+a2RbY2kc0rJMicMHDcprsCwGwK46LMvNk0uEYkgeOiTu8kzICfDRnad+7YcuXVHpoixyEfz/RPrvXyaEQJFFYuUdQTncWTrvIoi4rET7WyscwvUlnoWhohqVrBbpaQjUgKD3lv9PzIAqvD5jx7adiRJqYxttFAAGkqAiaXFKi+kMBDIOBV8gv07Hbs+P7LixX/HR1vruf0RCn37IRb8zfdLs0xWnfi1VX/doKpnoL0Vg6+85WOoILEFDASHJmZOGQwOFO752RCgGUw74JDr4nZsmmIIFZ2BZOz/9gYdsp9LZjz5mJcEslji+a5cF91iZx+erhAbY4oh4AIPYEm18VokAHVtkdXno867wplucp3kDstohBGCNOPS7zQHKtWcvlz9rrkscOCBUsM/ac+EC4C4QI/gsE1krgtmMFY05qEFBDsilI3AYvdbI9iuUNbeae40ndfrsr7/wV3/DXaeDakPWFVCFhwxxLgxpa4TrAJqG92ntba9J1khz08fP/HvmUyQXPc9PJ6/1043fbDydfuQPhnX/SE3wRwT/yL4RhYnaUzenk6nbPN+N0hHk5TInRdMg+HQ2gYhMcjOFPdiG+uNXTUFhQYZVBurB8H2A78B83Ar8rt5yK1AYBBWJMYSr9tpDG581AqKb8N//sCu49npbiWdBICmFqBQsOX+CezH8UqGsSJcurv7DVS65f6/mW5/TfEapU/+MB/gwSvRVLO5ZalV8QHTy60TrkQpcUQS3JWGYyM+TVmanHnbjISDnyXUgo0XHZxrCEtQ+deK4rTBksVFrhP+OS0FAEJmD4HWqFW0VouaKuc1QNOq5Uin5+WnfvysSKxj8zenTm03iR6TkVDJW6CcTE/203xthD8RdpN+5eIH8aNYih5adQgL6gVmTgk5Y+49DBP+ogGL5L4OAdjwhf4kHpqX2VWv/UaKXftG8Ba7rg593eXKlSOXFEfSJk11a1sj20Zs81eXSklxuVGLLJuejDOSO5Y0a4/KnTHcxneOzTnTRYYeddGPCgs+sDMTXx2XF8JFnDwm+xAWguCZPsBwjxr6NLDpb+dOfuFVP/9Ty/Sto1vHW62bM6mW8bNs3KYbWiBgLKBsZbJTbQbMbBL9Lz96uK8VXQiCU0YeU1q/C0vmS4FF+yuvX1x1uX/ATJ+uEUNINvucnzp4GufctGkkBDosHQsuK4BNxROtcTGuLcGPdqRCkRzlaNKz3p1kBVVSXhFCGHLofDu6H2McneYQ9AO1o+T73JxiYO2Wqy5k63eVMmeZyJk11sWEjXVIMFJ8x08XkNjUcPOBql3/gUlL1vpRDbPQ4l3f9jS5OKbTmlSg056ZY5CPX+CQOnktHOA/MycUm6uMpusGvxufPlb+PLMD/BOtC3iDdTNHa5tdfc3tXLDfIj6UmAr/6Zz91m9943XgZ+E5ca9SCa22xGsKMYWuNgPKgXpC2KZUMwsgrLrKVrsTJSClmk0bElwNQ7/npRM2xaLMB0uvN6XcGDMjPi/lfTvn+NzzfZ+97e53JpsBg6n0Pupt+5/ctwABc2bF4kbUCooqP18zXuAhE1LLsH//euqeOvfkW21yBffbpxEuLa7rwAq0uJsFolHGyhoD7YdERFYv1miwmn+2xWxnSi0oEP3MKigT1cq2ogwKRYAFJ5j7C2xFD0liTFXqsx6d0N13f4CIF+YEvf+SI1e2Lde3jMVmSXLlYEavJiNgiExQs9RXpRKMp/GTDOW3XdkEI/iKVFcuhPqRA91RsPRbz9TNeWNBqHvxCEf76qmd+agtmZn/xS5ZKpgJ1x6IyWwy24OvfcGzx9uGzTzv2fkQRw5Pk+fHvu/bpZyXo1syjezd7Pa7xxH3A8rMqlUo/EG2rpDmkSI1gIMt72TMSWv/SC27pv/+ruRJhtSrj5DvvmIzxC7lFeX/8nQ07D4kVmoT/I1wqjRX5b+OGX5+oT/w6BTzSFlQAmcZCwGZ/8ctu/te+aYMPvKEBBtCG7rWtNQ+8EITAMdiL/uWfXc8RI2z9PvlO0iRozmFz5rqxN92S+fSFI57Z9kgTFKNBCOiCQA0LN9C4CD3RWDSwBWWa6dSLSywaAWERUZ509z22qIS0EDljNn5AUQfTe1YB2Aq8jGWELXQCybR+43VBWHFLcPC+rBEKgk9jsQZNm2bdY9ninG2j1r34XAB5jTLXuBTELeq56X0Hk5NlojMOmSLy7OTUyXXjCiJAFzq1u+7F543n2ciFdDKCvvaF54w/rv3mt81isz6fSjur4df88DOA/CjoPLtvrH2YdwfB1Mh4UtHXsrNPS2JpLzUuxL9Y6BO+tuTf/sWt15xY6a7NoY5IZHMsN+fHsaL4d59cvT1Y15uhZjP29EPjcnZsS4+qPX36wXQqfadM2HhZffkJEgIxN00s533167ZpBkTjv6Pbt1iKYxyCl2GaC00IIH3L6Z83bO411sIYi1P2z39v12b1HpVPH5eAaaAYBJvFGSyMALbRDIGuradOnjDhApJhVbHyIdy81MR1CTpRU3Hbf/5DN+ra68WER8x3/OB7/+bogUB1V7M5Id3D3wi/DrMK/K6fgZuW9VkpFoOOejZgPor9mq/9iq2D2L92jXvjr/7c7VmxTJ/TtzIMfEmJexaTm/XPzbH0GLyAH0zH5e79B1q9CIVi3QYMNCVgFW8f814RMppukGJmPKKxHLfmuWetjmTGQ5+3dBxGACSW36XbBUehGDo6V6E8KAtmDQvBxg++/+9u+Y9/YHKKMtcA+bqHI14sukRG4tmEn/fu3+zefTw4i1gh89NoXDSnb0N98uFUIvkNTTwtdbJUj2/dRNncgkgixE2QpqCt8cVcCYdV3SP/k4U+LI3k+pWHD1oHU5beAvvPW7OL8dl/jcAK/fmoANz27jvWuJPttembTkSWogsEC5jF54H1BjspfInFLvlhVk+WgVoH+gz2E+zE/z66davt248Mk2tu9j19p+mQEmj2k2fJPsLP2bU864Ew4pr5FqUmmIUPi3LkfbNe2de5FIfdd6DE2JoaZRxuospcHd1CGfgm41FKXetoQybLGj7T+XZINussK4+wsVEmxTQgQorO6IuHAaKQjM6/7Vnu8yUUPh2mWENAtotroLzJDFgHX2IEei7xJk9XLKM0TDq8Zzzi7bhx0pQjZfuCRpxN6g8DUHcmOiiRSN1MRL+ZXtSbaJji0l4GXewlWYI6+bgwCaW6F5OomGKVHxskFOkegsGX8tIgUA3IeoHzIRgBiIUWX/ajH7jX//ov3Gt/+Wduyb9+12199y0pgp3mx/OsDDDrDqytNowngT8Lqy49ZV8VJYR/DyS/oOij6dkCZBCem+tcFgSDS5CJeAfzk2uZHSrtbEmtkNrupUvcsh9+T3P75+61v/ozt+zH37eAGy7b+YxVgWA7PnqDBK+mPNi0hnX4lKJXSvjDBh0Xi2xVn1zqVH2DxZog3B2QDr0BwhgNpCnTPy7Ppf3p+nV848n9TYLaJN/PPPyQ9KfHKrwCzXPThhl8m0nPyQ9OTgAPSsovJK3AoBPdvFiEL4uFYfEO1XqFJd1Nu9NuiwdG4wL1zon0PEwS/fze/l9/417/yz91K374A1mxpWYdeDZjeQk2etPg4Sck4CHBpASLcHs42GuA+myUIBTcr/7Vs9H7IK33CL7xmWSCQ9/V0SwDwGt6H5eF8tLgcy2P4HPMQxPpMlie4Pu6Dz7XqGviGhi3fdJkFi8YDx0oeALQLNlGwb8mN+Wtv/tbm3/cON108LVOEKk5gtz441h+hA8Ljx9fJQSEobiYRIwgpwBZ9g1twxfcC9e3FYDGCc2eR+zr5ehzuclEThPCb/rlmc2b/ev7lBbqa6P0oREaL4vUcQoEn2YBrMgbOHW6aVWgBnX0bCFFKg1tezEIJqcWGR+KvflYDwCko04a6ztwylQb+M4QS4BZPry97F237oVf2s68WHt8eSaMVYGQWRENQBPz6PnN4omxYW47xEwwFD9bPfQZJoXDvm9nDqbFznkuxGQUUNDEMtA+pvzocESlZJF8VwJNpDhZOEK3l4oD+0xBF3Qrsc/kd6PEs4tZC4JM4XeJKud3zbyu9/kOEJXOLrxmbaT1N4qVppBsb4a1QzmSl0YBG9NL+cJ4wG/G6LyzG+E4a8zC8WtrrFlQhC+dBu2ESCd7nDPzFx6cFwUHFGazChAkTWIoN0f54SryrB0R56Ju5bjcCX5nURpjyw487PDEGv0g397Mi76ghBJDBrDwXTT/8Kv1Ddiy2Z0U5Gfs7bn1m567UaOyUX8+l59bsLWsvNxSMc3u7voRo1ORZEOetMk4CUmJvhhYfg0aZYV0Dek/YaIxIlFt6uPRMgijWcWLQATbaLtNJJnAHukQJmuPBL9k8CBLqWSvBmyLCNjROHHTW69b+mPXkkXmC4YamiARC1UYMKiJATMMhZ9L+/CcwgITCPqskaIJd1i1KLKEgjoHUEh+l2ILOJF+ZLw4B+czwdDvUHitDkkfp0CDPDLrEdhbcJAUMD0LaFxCJSU/2WiRrsNEt/E1iX/gB7J3Iakf1j/wGguiOJf9rrnrO2aMlaTSnJR14RyMK00n2byE/eNZfkqPA4Jk+LSkM8mwsEKSEmuUCVkOfGmEtbPP1jQmEmDGhe8B22nnhiDmd5dy01iD9hhvO0pBfkF7N9J5Tcu39V2QiZ0zc0DciQlCRqFzf8Rq8JVR+lTe8Ty8zzjbevl2iCwOQd8zEjZ4H2XM1toHN6yzIh/cz4tZTEblHoLP/bI6EIULHx/fvl3KZ7ONpT2vDv1zQsD1Fbmlr/7pjt1N/dWazc4T06eXpk/XLEgl6n9LgzPT8/0CGg7CeHQLXfirv+7G3HCzDRw7ie5cutQYi6DPxSKgGI06CVpd89VfEdMOs4YHq5992o2/9Q6rdUbjtkVMEhNMmmvL229Z4wM0PkzGgNnghIRwZn7ldd7Hn8KlMAuKZYMJYToCONK4KAIUAkpDIy74m7QgZIMmgrwvE0RtN+WYVuVIzryuziLl2YypC9rvrRGf41r9J022jUlBPiz/pMqL7aK4vz6jxpgyZpy4V+4BXxzmIJgFI4IOUoLmWAfuA8sJdMT6R6JxQwykwnhO3CsEAkvOxqWcG6EjkMoiKdqcUblGYJfFKgREt779pgWZOG97hiBUfFDTOOcKwuo5SGehWPN1D8RuDJkg3FKiIA/8d76fagyq4xgD+ulzf3RtZpx5Dl7nfZBCW+PMecL3qDwdMnuuLeseNmuOKc+2gnOUjm8ve8/tXfGBm/7IF9ygKdM07lvckn//Fzds9jxDxhiAi0XWl3L9Onu2CbffaXOIAqMi8P3v/mNmGbueMxLxvWhkv6bih5GU9/TAkt5bv7V6tcHaplF4YvLkbqn6mpvSieRvpJKJaXrJcI9Nkk4y4Zbb3YJvfstgJRdkI4wj0i4sVKDo4GIRa5Xp2YdVmPXoY8aIrHjitblf+Zrtt9eWm0EABkHfIAtPcQN1B0x0M2HPkD0njKCDCYfpWF+NVestmMv2yGzAiPUJ4G+wfbFZkcw5IFjaGEr3i99s0FLMyHJMGiYe27ndVhiSiyXXC3Pa9zlPK/cVUnBfOZaiGn/bHW7SHXdZ1RiZiIhex6pjbYH6UtjmvxJ7Ie/OeU/s3GGdYGHwppbQ+w+4wTNnuL7jJ0pwqh394QLFMtPamG149SVDFgg4z4FrAJI4IsGH+XMEj1Fsq5/5mdsnl4nXeG74pS2ysWEO9DtjaGvcBwyyvvGsrCwZONhQFHl5a8IqpsaamyLRecMz23ky4wxUx+1A+NmWrfLAflNAhhQlJCAUCpuMWhnn4Fxpux9abI2X8E+8625DVK3xFtc6IPS4+udP24o7msAS1aeDLtYf5UH242IRbgXyh9s69YEHDfHS0Gb9iy+4N/7HXxjyMgqeM6XHOyGF+RM/7n3/L3ccWseLTVD/2u5F49OJxCOpVOJ2/dmsfQ0MTg871tCjydDopEkSGnDKBS+mdqM+37qWCOLjZjDJtkb/yCHrx4eP2Zp1YcI3vvaKW/bD77u9yz8wCBwyZfbEw4TmM+o/kAOKjAagUz53vwnBWP3OJg0wJdtrW7VVhhmbBL/FEaaMQAsEg7CgXWVJgYX4ybRe5llwn6g0Y1MIGJN0HJxt2YIWxB3jzwJRT+7dbe3IgXy4Itw3EJxAW+2J47KG9dbskRw/TElsgK3K2DceCA8chWlQhLQ7J0UKM21fVCYFMsrgI1tE7/lgqa0IA1YzdlhlLDzR7L1SHNveedtSnvtXrzRUYNazhVBBobCn5JNHhSzoq0CnJPZXQHDYeJLiIJqmgiBRTsQNQAAWpc+MNePaNMb8rcPcAs0HPjr3CT82G+eJk01Zkk8nCIk7RMAS4jz20+452I/Pxle8w/hwbdw3zp9NfJ6gHsoThNRD5+cMrBxF6Fhi3mb13QUgEDcKF0SGO4ZbJEawxjW7lgb9LRnzDJ+TeCvU713jfnzvA3Pmbn5t585Uk+Bf163bBD+VvDPi+2d7UuvLHAwuy2Sp3sISIigIH8zfrd8AY+yLRWyDfHhLgCywvPhSBDEa6067kfOv+0hAhkgzgUAqrPDlD0tpMJmQMU2GMRk8K7QQ88DMg6fPsuo/evcj+AQN8YXpLwDTMAYm6Jnvd5r0ea7LWBmsFmRHgVD3AJODKAjMAc8RfGAadQKMu10rvB7n0RH6pyAI26FFjAyjA/1JYeHG4Hac2LtHFr/IlAJMisuEm4QwFAo+U4WIhRw+b54EY4iQR52hB/ojoEDwYfEbUficg+aO3D8MzbVBFJSqglwI9OoGmwQpJJjPlKp+IpgWo7hmgVW8jb/tdqsJ6T9hgllHXCe6ORGwPZ9x5vMoBlbNcZ8EK7G+jAvzSCyD+g+Cm4wtwsFYh+McHvAEwkvWiCAa441hI9gZEs+Jy0QFH7yPoiTOgCLFIBHwa7nN1gUlMl2SA/r89RIqoX6A8acbMMi2rkYWX58JxxAu0g/5o97a2Km81W+dPNDYJPgLuhX3k16eLFxA4U7TqPMLcGv0wutdP2lRBA3hwgoTCGFgW2sXdCGIQT+2Y6vBfXqXE2BCE7MXGYJIqW52mTB+K9H+Nb981m16/RWD1NZBFkbKMGVofXgtDILR8ph10gi+bestLY+ww0gXg5gQICTMTmDOIK6sBkoVOI+wIGi4VOHnQwoZlFQqAUtiCsPmzjMrAyNjuRkbPbAFqUjtoRBARggZTIxgA90RMoQBwWasYRYQFYqCMWKpc79x4yyz0nCqVmNCF6VeYu4j5gYck1vB97he9j0iTIwzhMAgCMNmz7GdbnBTQGoEFLHqoIiWCuNCkY2znpEVdCgXtqYmQIm7yD2TxUHJMt7h50Fb/CTYhwVljLk/0AT8bqhD74OACBYzhrZKT+OLS0HAm7m4mFBfd2nxDFrN4YIyfxQkAfeJZYEGmJdm4xrxDuvZ3qmqL/5wWc3BZJPg39DXduxgF4yxmrUiTWPwLT0kiyHG3Hhz0PxCWhm/FMEnn0mUnej1xSCsEIEj6vTZjBANbr6bDnYxpXLKorkiBoJI/9Lv/Zul604dO2bvWcsoPQMUwh+gkcHg66930x982E2++3M61xSzuheLCdsjlEx3+bkoIYSEJaAIMQJowanMfYcUMGhg4RAsWpjBbAhz+Z7drrbypLkkObJCCCGf49nYNQfmJN+ckHuB8uE7VLsxfrEcglliarkULPpBYJhrfGWQBdYe/7v6qCDlksWGIhiv7HvjenrBAp5FpT0tA4HLNO2Bh2yLKbZGawmdLxVxXeIiwTgPs7Fj/TuxIBRo0zgztuIdrD/CBPphDT38x7jyGWICoN5UY8KsO+4JMQ5axqFMEXyMy0UhXR+0hlyAHAu6Bd14QAG7ly01RIYya+JlzzstxfBmJO698ld7Nu/mpaY7+86vTTq9f1cdOb4+6URqiB4/D78XDQhsImAB1EaDwiykLgh2WY+9VgIgF4Lo7kO7I9oIBxt3dLPoacX+vRZ4w79hcHnQzW+/aYt4Dny42u7PBp1JzJBpQP0EmnGuOY992fzLgZOmGgxtxryfECEsMBF+OCkyeriz7zvQ3iaSewzvEybVxPI8oyRQMHKdICqNHZb/6Adu99JFtr5h78rl9nOXfPytFnl/2xQjMH03TSDL3pOv/pbb9t47bvv7ZVZ/T0CU6jZSnnye+ADzjsCAAnATeA2BgMKxQ3AYZxQZrtL0hz/vZn7+UYP0KIxQSX/ShLXH3eo3Vu7jqGATEYQ2jFOEAsNPngmXh8AswkUqEfcP/UYun8wNQg8/Mk8svUUmEHzG7GIQ481afyL5KGOqCXmmuhp27V0hhbDfAssofN1mMhKNbIvEcr8XK+i2tOzYMev00WTeFr9wvH8ykZ6dbmgcI4GnL7dmUocuQgCKIJVBSJFVcmmAeDB8qotFtvJNUAw4BTNBRFQJwoQbGUBMCkGNwxvoMS6/jdcz7zFDFG4EjDtRAv+4u+5bv+5GX3+T3JSgG+/lIPRGug+YDSiKbz3v8a+6Bd/4VTdC0BjflBgA4x58NvjRRPYMvj1/tXxNrAGBUZiDg4AVm0CyvXLwc6/55/YZe4+tl/VTn63MHMH7e8yyA32NH4wyv2TdAzyBkSDeAIq64Td+20299z4TLFDiZTPGGWKc2XeeRUfXfOVrbsGvfFPjvMDQrUF/JJvP6b5xlxiLHVKYGB4CqvZ98SABw7B5BsFI+AmUxHExKSYlyg7S2a4KS6Zxxak5QWFlKJJO+X1SDXU31VedmMIO2PYi/zzx0LicxJn6Wen6hvvTqTTttM2EB3IvwRdEAh4Df6Ak0WedGKE3KN1J4mYQZrQrMLYjgonxR7k+TUCwJuZ/6jwWbMkwE/4XEBmrgla2SdOBkHBQdTjquhvcnC89bkxJ3hX0cDkTio50ErGHubrvyXffG2wjpkllHKhCDInHPUuyunpmq2rjEFPYoe9YlRvv8ZO/w8Ne4zv6XZ/FveDIfh/0Fwo6PGGCzDBnvkcjCTomk3Kd9YUv2oanQOPLxcq3RfC1jfNd97jZj37JjbvldkM1DCnPZTwkWJ8noe4xZIjFSMzP1/v41vj6IS/jWmEc4VniKp0hxpk4QhhX6Swhi1yLIGNQKSnB12sWhzCZtBnjPoEtPSQzd0gd3O6O7R/GZ03wc3bkdE0mk5PkA87SB/HveS7jKLS4CZ7gPCfk5tDukKVZNAidJb5LYIi22ZWyIh0Rfi4+FE0gsNhcl9QXTJe9Gg+hJ1KMkJAiowoPBub+6INOSm72Fx9zUz53n0Fi/LUrhQhAEnSkDwKxCEvfaD4ChmRqM0eT9AeoAfjKzwt1BEo2uIb9retwfRQ/KS8CdjMf/aIpVlbygdKuJAIyj72RcZbw33prwEd6TgS7oKvcKT0ffSDYS8LIeLDYxoA4AfOBjER1sG6BGEpniGKjA2uDXaHOBSUw7gg6wVhKliET/MIi3XdzY6xbjcWjXh/9Mj2R9obzmkmAbj5HdiJXz9C8Pw9Eqaq0Iv4nhBY0wdegGEw2Jugc8b3jO7a5be++7Y5t25ph3LaJgQDewuhYcr6fSkjwdU/xgrPwkfeAlPiTxCLQ2DAegRyaVMwXjCMA1pnS3suRGGfKbUEsKACabjAnZ4U9axzttc5bjs4R52w+V8wdDMZYk49f+O1fd+P1M1y9eSUSBoZgJBWipHVZx0+mhfqVa77+TWv7DpwPKW7up2dwG95kGTQddWzBUyctPrn4re+8bWsfKMDqLMETCDqZiWyLn4Nc6D3uK5tCjoim/bNQ/2T+yQo/6RPtO9D841h8+RN6GPwJe0Wwh4dE6EzwhQg6SwwGOfi9q5Zb2qOpwqgNIo2EogHmU6ppq8hkyclTZ6fxIO6Fpgto7AkUhNx4s5vx8Bfc3C9/xfUZM+6Ks0AtifFmPcDU+x90137r29Z9BZgaRKP5gA5+0fzY8lyNm8H0rMNQQjtHE9wPjxDuJ0PIa7diQg/1HBn48wu+8S1TTBez7dWlIlBi6dDhbu5jj7t5X/m6VYde8/VvWA0LBigk5oO/zfWS8DFGfBfBZ9zg3Y6IphmVBw64g+vXWg8FMiudJUNiup7Nf8btQy6oJ0AWsgnWSKZ9/JHtfjxpUX2T2r9ddrBOU14W8aI/9qKxA77npU0B6HzkDMkHo83sJTFAKHwBBLSXO0VEQC0qb4GlPZYnbY/wUbmeCbkGGoUDI5q2A4GglbKIgadYA2a87lu/an4xabIwKHmlE+NNzQTddkzBsamJXAFztySMKGHGAMhJfhxBbDrEpCgKrBTxA3LydsiChQcrAIP3CoSOOIosqItbFaCuQMmDsAZNn+FmPvIFg7895T5drAj2J0HwF1F60OIMavGnTrPxbEk8M4IfxEMShoCA+iYjsvodEWs3aOhBPv7Iti226hHD2hkKDW8KpZz5DvxhdREIfijAcIbn1eqzr0fi0Zd7JnKtX1qTuY75OVWC9eV+xKvXdzLfQPKDIohQi6Bd0GhcuDWY3xZ85zsU31AdRh98aptZ6NMeUVrJIAaCGwwwf8Po1kGlFeI++44Za5DN/Pmse+S7BFEILrJQhUKHpkPalokga9CZSfskicDm8LnzxZSft6AUKUCEngVDrMKj3Jga7ilCB1MfeMhNue8BuUC3WLEHgVCi2fxk+SgHxSeU9bKXITn3GQ9/3k1/SMfDjwQpuUceteuFMB5lg0vFIimWZLfGB1c68UxhWi4b3mcT0JpxxxgFxlB8mRO3v+H3jqim/LgVp1l7bsnDSR2ksFujIFR3lpA/kwHJWyhzwfWljELZCL8iUBKJxuvj8by6ii9+0QJ09oknxo3LSSfr56T91L2Sjgk6kTkvCArWPii1nG85Y4IJLPI4VX7Mosz4QCFxHVIblDrWHD+aEahKR8MA0kvsi7/j/XddXW2tCTPWixVftrpKgke5KQJI5J8UEO4Aiy7IneLXUrSAq8DDDpk50+4NxdQaMTAtidJSqv7IVRNjYL0BxSkclAaf3LfHWidT/YYSsJpuPRSWLlR8lwth1RH40uHDbQyZcJiO3/tPmGyLqTiomBs0fbpVWFYIVlIXAJ/wPBadRmg1z1h3auWJyo9eeKOtALRzzArO03fsWFMWfA9EgFBc7pmRi00En/ev+dDKnOFPxpB+ePAZsQ+UBvLC+oka8RTR+zNVrCCsspz/nhXLrY6C3XlQFChUlDrKhBWdJj8yUA2nUQZE6OJNSpasAfUrnJ8iHmSJ1CKGlTZ11CTYZwNB8KJehKa51TnbNh54t7yi0qTjv44YMTyVOPObEvRv6/xNzjPQmhthZ9ybfvt37UHI5x7Zutkd3bLFCkeARNlUvmuH27V0qdv34Wr58OFa95hrkKWltvykoA03S7UfC2+A5rxv3KiDZZj09sOiUIl3lDr9UWPc5M/dZ7Bo3XO/NO234JvftiYgbQl+a0SFGivJVv70x2bZQ+hqpPNY7ECDC2MzCSVDhtl6dCwhZbXBpHT+epcLwVSs2nvlT//YKruIldiYZ4j5QKhBDzf/3n+ykuWr1D5hZRHKxf/yT+YygZBIJy/70fctYDd05hwrc2eZMMVSFNaQ0TI+h9d0IA80A2k4Uyvd65typqSYJckYXd9PCW3nud7if85FYVdYLEfTV2QMtEBVKxW0yObmN193b/7NX9kiK4vuZ/g1JiWQ9iLLhBL+z3/fue8p4/yIlxSG8/tFs4Q+JL5n1q4Fw3uxj74GsRsu2o/GEMdkUakI2/zGa9b7DMENffRkokHwZp/bsfh9t+XtN20994m9ew12Dpg0VYLX8yyczwgog8F/Uk42cOdKRD+B+li90xUnbMUeu5hQiYZ/VY1i2rfXHTVUsNyte/4X7p2//zvrw7f4X/+fLfhBGV6JxNh1RDBzdn3AVWqfsKgYC+SgCW7rd+PMjN9N1SuBT0rEQazbF73ntr79hi0tx3iGC5xAX6Bbmr3S1wCZOLh2nSE5NtOkJLtZgDq4iJVhN8UFeM1e1z9spWEYPEO6v3QqWZJINPT95+nSA/ZaLFqr+z3F1+17LYgARrM3UFr8bEX4sJbsKUY6hOAP1pIb5gGpgGoinQMozev4SqwVJ2I9+d77peHYjTQTkNMNN7sKz5L1POdE9r3AW4LBCRrSvBOXBcjcXdoWqEwgC6tInz+q3Gzhz7PPuPf/3z+bIkPLXknEEzcxpv3bnILXgn/Dz3WGUOIw6473y2x3mE1S8JvsZ9bx+mtmhWiegvvUngKydQG7dppQrPzZT9yS7/2rW/bjH9ry6qPbJCRCadlEFoKAMSsR6aaEm9ieb82zAbEJLAddk491yhdvi5qxvxeOb2Yc7d/AaLKIZ2wmy0QrePokENEHrmePN/eCYeInlp94y/T7H3JDZ9BsprXNalDUGs+mcwRIwm6B46NTWeV50ePfXOUHi3Su7z8okWis76JP9tUXcNrBgU0+PhtpDJWvSKujQCDKTSgMlrDMsQURDCRYRKUTq8J4QNsQUA/bdPO6WX4HPjMYLOIgH9xLAhgK/bHtgY8P7GZZLvAmyP87N2T6TLtO89Fvn6i5PiirTQER94KrMXzOXCv+CdZuT7ICGdKCrEKjBJI6gsbaU0IIFfL/DxjzUrhBfXYIuy53Yh5BNzsXL3JVBw+YwIa+IkTqD9erlxQu7c06u9qSgBYxlxU/+ZHbuXSxrU9nSTT16uHB0lWaVlQfP2oGAR7KvjaExWJJK81Ow7bmOxe9b/CY1uZYRluCnIn9MP5YSFJmbEGNYuBaRLThley0WzYhUPTF2/jKSzr3SvFAnS0aYh4/KlQdE0K6XxaaDBPl4GQ/SM0BudnSneAyhPATC8NVtqpAMTAxLdxNZDO8Nq+TRaEN2rSHHpHg3yv0O8Vea3l/pMZxHRrr6m1lJ1WEoFFcB3bxQd7sO8H3kinnDkY872VB/jdu/O3fO2aCT+H+gn49azQdbJ0yRndQrI9H0Kgm+KMQ/LlnBf+EBP/4cQn+EPPJ2yJumM4qBBrYdYWVYUyYKSKdmxujBHLuV77uxt50sy1+yKbj+g5bYBNUxH2oP1Vt6UAYmeWzYZqvs4S2J19KsQSTBqNPufc+N/fLj7tB02ZYww0CXMQYYFLabEEoCYo0aJlFKpIxoI0Vq7BaMjHEhDLwlimoqW77EHKwyU8FVV/h5BI0YqUVyobfqTT8OCnJiyb4YjRWaS7/4ffdoU0brC9i0xqBzIF7x2Ie3CxW51EhZ65jhrg3PrNJwrvyqR+b0BOAJUBcJ2gMr1Enj4LBNWSsusmdpD0XY7PlrdfdB9//N+sARLwJtIgxaY3I1rDLENtN4Xoy5kNmzbLnbSlYnSEEHMXGeTAa8DuKCBRLwA14nk0YKludqLEGwbAGgrkIeRjFZOXl1y5013z163aO1vgLAjEg+JQHlwwkuIfgE9yT4OvZcCsCpA4G8eq8aPQ9WftnpuyZu+IZt9lvOmtuJBrTw0ezd9yE+Mv8vhChcS794CbTncw5GqzRJNk3Ob8mG+3GpIc96qz7TAuyDSH04KGL4EWDFkyWUtSANb/T86CmEwQQiVJfJo8gyxCqtb7yNdsncNoDjzRZBpgd/3/Dyy9YSpJnyCaei+WabGn08p886V798//e5vHSn3zHvfO//9ZteedNjdHZfuxA12U//oF7+U+fdIv+9Z/F9Js+cp3LhZgfXDkKV4jyE2RCIZYMyBz6HQbu0rNPRlFnvijimVgUtOKnP7be9weEFuAN0FTfCRPcQClievyBzPgaSG3dyy8aMqBnYVO+GgYXZf/bJlFwxkcQCBO4Dj7fFsG/8KB+wpNs6cVryIVlgTJ1Ly0JlET1qRWn6feWxG68llKWcWkvpx/IJYuFwufIkO6h6cg8m+40plN19bxI0ZHbTtmNmeD/wfRhXRtOn7lBTP2g8H1fvXS2dFcnsPx55ibQH5pt6+vdGWYkcEZLIrQTN9hdsIS2S3SdMR+tulKCstGgT0uyPKkeLFQKwd8IflBN9vEo84TZg5ZF3CsFL7Rwmv7Ag5bPpiad4hXrWScmZcNQlFYz0riwjxrViVsI4rz1pgU3sWhA0uyDLjaUa7L02DR/hogWszR2qxTC3hUrhJTKM+9cfmSjqGcmBTVszjXuum//hrvjv/43d9t/+UM77vjDP7ItvuZ+9WsGc7PryEE0a577he0qS2A3T4hy9A03uRv/w++4u//oSXfPE3/i7vyj71hGCXeQLalAQqTHAsSYOVFmKoMfTZzbNjX7SCc+3waZ4OrZ4UuyJCgB4lYE/NpatYrAH9mM63LIDCIuAH0NcS9xUUCJxCBIK2MU2yRdiwI3u/1wIPS7NXHVe9mkv3Kcn5yf9hOfO75n83ReM8FPVzb0SvupCRLusTpF8zvmZAh+GO2V4MH8CH17GgniBsjFk+JDKw+aMdPNfuzLxhyzHv2SGzJ7jg0YjR3JMbdUJKxH1ygKZjdyMhtMBhUhCVBA8wc8L2oxSC0JWEqRyvhbb7P0JW4HVr/q0GG3R74UO/q0vG8mn3oGFmAw0bhIxb1pw62jd+/MEbTlBvrSIitbAcFQjfp+nVwTzmPP2rp+unxI949Py9p7YjWkY+24RcdNt1i3JPzQELryXPjlQHsQDjEhOsbOffyrbuIdd1tXIdwuVvnZCkWhr4l33iU/eXDAj3aW5hQMUScGqtlHzn9gyZsjF8gDfAxfAr15RuPdVgjBDuMAvceMtUKrBd/8VTf/69+0ACAxMcp46WQcoOTWCdmiAzbXCi0+rwW1+835Ue96cc8rEGqf4Cf8UfocuEe+RzIVlwnPjbQIoPOX7LrBDpZy2ks8lATQBN9WBbUtONw4gs93KACiOIRttifccaeV1bJ8k1VdBCp4WCK02QS0ttQf0U9dDx8J7QpSYIAvhNx3hrBm5PFhaAI0aGYYl+5AaGdiANlkY4TWj+e4Ygn7pLvutTUDLP6g/tsOWcD5X/+GlYQOmTHb6gdCAuXASDxriHIu1bOeL8F8BN6A+2R2aAeefdiqsSzfHv+WDAljyDzT03H6Aw+JT64NCpJQ8jonY0hqF7932v0PWScolvvyXkvLdimJa6PU+YmQm+BLIbF7Eb9b4LkFwSfEOyjM6Tt+vJv+0CO2FHjCrbdbRgtjSC9C9hAgsE0guS3C6NJWLnB3MmKLMmDdALLZgmFMtD259p53FuonvNwKsepeKYJjEuUmdQGsb3pAYI3IfDr5L1zYLtBcuTQRgsreegTRzF/++rcsNYGVY9KoOmOZ6bXf+jUL1GFFCUhkU05ungkE0VfepzINf5JzE+Ft+XAXk2BEC/qNHRdYfQtynpC12m3BnJbEuHF3xb16usn3fs4tkEZf8I1vW+GRHfr9um//uq24w7qRQQgp+6k+OdY+d8LitRaraUnwBAE8iokwDhSmINCDZ86ScggQQUtC+YEASBMTSEOJNKHQT4joWoywBQYpbkiE9fEoKxbLtCT4hKAlRiRYafklCyITWyLASKdhFgQRcEZG6oUKsl3AZiQZQNFEbSOYYMzguZQUT2CkEfQmOy5DL0n1Inv8nNgenTsI7v313r3HovH8t71Y9Dmd5KheStlX+KJOZssOM4LPRYgwW4Ata4FASzJNqMkBvsz6/KOWNmsZmcZC0KJp3le/6QbLDWjZuy/GSiMNImvwTfD1fbIMnJtKwEspFUxEofwxWmJhgRgPJhIXhWBMaxQMu9QnE5OZBNBD06HXOe+nhniWAES2S5RmE9egVBWGp/MNC2FAN+0RSItAYW8Ji42pmN94oNNDeAHHGh6UYPp6ZprRorAwkBwhn7YkkEDpiBEBrL+BLFbzJczwAlV60x542HL4BV0zTVBbIYwuShb0jTEOXktZeg8kwP1liF/qYvHYu5K3Z3v1GriaF+0baICigoItuXm578Si0f16IRmOEUIGRKEhBsRFbG2+TheunmuN+By+LZNEMwzgXGvEZJfKb6NlEwtGsongGto0TKfhS/EaDEZOnnu7lMSEErXGD2N80LinT5QHSqgNYhgZC2PUTzGZSyhGDN0yXLHsA4QUEnXrFOo01J62iH3fsRMMCXaGMCYhjG5CfPYjWK2W7TK1JObPLOQFULbwXt2pahN42nVBjdYxqtEyHK3VElh6e9gwC+RlN5LJJniFtDaoBsjfljLE6BL8a9rFideIMegeWioLvX/ai8c/9Api636nrMz86SZuTCRPl6aTiVHpVLq3nkk4KnidByT6yOSZkGvQbImuFwQS2oQi9rmgx3m2b9caoQmx/i39Il6j2yvXZqtsCF+RUl7zfy6x4EOsbAvaLGuIdH20PvCuLeIOw1ZX9re+k33oH3v9iiYEScjv8KYNbs1zz7ql3/9328iEg9+X/+RHVo0X9l/Ax6WeHa3IzjklMgytCUpnCUHGCB3fuT1oGlr2npW8Zh9h6TiBZBT1x1XE5sqKB+HxUIgTQoDMMwigtefBcOXkFRi/d0SBPOS2eZ9sToKiDbcVgzBEPJtF+0MBhny/QK76+NTpxIi/u+02s8BNZ21IJKckE8l7/HRqaIS8n14zzSjGxOICYULmDeEF8JuLXSyK5zOA+XbdEE4zyPj5xAPaQhsXk/DF8eGsOEJkwRQLcrYgxk5EdB5m27tima0KZOVUeOz+YImt5rLFG1co8ZQcuH4URlHF9+7f/2/33j/+fXD8/f9xi/7fP1vqkiwFBFqjeAmhIdPRWvXnORGCr3mg0u8DKZt3/+/fubJ/+L/Njnf/7//WffyTKQXuoyNj1BHBk1SSho1okRN20YVMaNtAuBeKkDueOQyAQ8ijuR/GjwH/iTxNTmE6kbzRb0xcV3P4cD9eNMF/YvDgvGQy0S+d9gfyd7YNwioRXAuKbAIhB04RyQTW2NLVi0QMKiufCDIyWQi67WYqbVpXWWkPeqnJYhrESZoGqUUBRYbC16qPHLUVW2/8zV+71/7yz93rf/0XTQdFPIv+5btW/QXjXKnEnXPQe7+2/ITt6BIelFxTsWmK2hfy0RzSj86i30JNlN82W3xyzhSMP6vbaGixf9VKq1Dc9cHS5seSxW73smVWow+CDRX3+RKGkCwUxolnQDYChYI7ys5LH+eZ2idk0oyuoD4ywjUh3HFzgVsYRObG8/3cZCrZu7HxtO0pH1j8r+xr1EDorl1NaKmM9LtdRA9pkDbToAKogvCF/tvFInMB5D8F/eUDQScXjDI4rUFHIV1qSgh5EIkO05sEcVprCmLDqLFjx5vDGzeatSeKvWeZrH3moGz04Lo1Ug50XrlyBd84Rg9Mj7rBM2faduoj518bHAuutVQuewWGVpBn5UBgAwH8OEKocdP/bBBnlYMDB7oe8qNZJ9LsGDbUdmIioAY/fazhZl4FqXFdcguLrVwWI8iqT/gh9PkvFmHRTfAl4PSeDF0H6gpsF2TxZrYx4re051LRiF8hoG45QhP8J590aReLbBRkeEdquFzfClpvQXpIHoo6d1IFEH4HwmeaW9rzYhLdTwjosYwWJcMgs1cYg06641LDfWrHgalcl3HA5yf70JKMufWTHWVhegpYKEZhu/HgmOeGSSDIalDRhuBcicQz8qQwGg07FvzKt9xt/+m/uJt//z/Z2v5b9fuNv/W7lqcOF+gQYCNohXuQavhowcm5EigMYR5+zQJLkd7xh/+f3UP2cft//q/u5t/5fTfu1tvsPgI/+PwI645lJZBJViKvuMgQANmK3KKgjdnFJK4PYoJYmBRCfQwScmFG5Cw/UWRbE43E3vNiuYvEsNbvrsnHT5UWbo3E834pv+ttTWIFy3nDr+LHsktH2CucyeOBediWxSsXmvCfsPJ0JOFa+Ph5bC4hjUdw5VLCfbQ8VWbcC+k4LBi7CTHZLSm0aFTm0QqLFA41C9d+81czx7fdwl/9DSsFJoKbraGvODI+82xFGtuaDdDBhiCkaOnkQ0lqrxGjLD7CU2I0CNLCV7gAHyl7PmcKUsd0iqK0d9Idd9uKy+xj4u13WRUhq+hAkR9H2cBz5rrod5bLkoZG6ChBzu/a3Z7vYhLIG1k0tyKDolBkpJdN8Klv0HxkOKrRi0U2S9E+HcuNLXly9Wob7CbB/+ul2065nMgODeAO/Xkmo8btPQIZ+DMhtGaSbRmgRdsvLtxG8AtLutugErEk8g+kw2IQHQaNXApiDFhQwqoqliRjYQhKlQpGwsQfIbhCxGeoSoP5gj51tzcdlKgCh6kGvNIJNkOYwgBwe8T8kbrls1TwYSnD8TofwsBBVjgjdAjfElnPPgK3sdCUtSnZj3E9kCd76nFeC0zqfLjCGCKeC8VyMQmkwcGz2MInXjP//pQFwa1WR6/xnPo/LUNdKcdgd01h/Un7sKhJ8J+4blyR30hkv+FOTWBffTGjMAKmp3demK82iCtNR2TxYvvZTFZhj57muzTogPIF9xlc6zkmFHApiCXBbEFM4Qk1+GQb2CKcvebpZd4WoT+x/p0RiE8HdSxR5KdZSoow0mCSBTosUz5vCjlViqc9S87iruD9jyH1Iir2ao4cNbeTYDME9McIXgrB5zrIHei3yb8X+sYFtSpSnhGJF9/p/4J0InGNn0rcXljtBQ0CRE2Cnzx+poff2Dg+nUiN0p/x7KFhsFhfjlaD0CQ8MJHUcBeRi0VETQt7lMgXrLeVWQgQ7YwYYHLB9W1UzXVMTXqtQ+K596xY4Ta8/KI1EUWQQSFDBGXZG73DCG5okq6SURe5P/R4YJtsdjXet3KFK99tXZ/bJ40jTB+WdjeB2UtMjadPWaaC5wD5IoSnhFoIqlHc1ZmahI/DERhg3M78rmcXPXEPoGIUAOPUfGS8Li7tJjXW+QMyL5wVfCPfpwg/t+VwItg0RcDSQVwMS4xfha/x8X20tongBX34qIWmmQRwBsEnIIavjaY9L0IY9aDhwLVF1ONveetNt/KpH9k6e3K1PDsViSOvuz6AeheZPm1qg4Aopam9R4811EjGgwattSfb31CCpaq7li21VX0YgKa5u8QDRFdorCtVnKTygPgEfbHALLOlPqFdEu8dFS+xAu98kA4tyBDwgm4lZoTtNSkClnMTf6CMGIsP8W+U330vHome1QdNXB/zCk5FItFdLhrZJfvd3HHWjdJnjrbAplFE5A/Z4YZAQ4gELgaFpb8FsvAIPuv28akZdFJl/B2WE58TNQ1Bc4KhsCqUldJNZe0vn3Wrn/mpbT/N1sTcD337CSINmDTpI9WGLYmJAY6FkOxcyb4vBduRgrociHsMd1xqj3geutOMuGaBtcoidkJ13eY3X7PmpzS4yCYMD6256N23XqiLXvTAdhuTNubxYhFCR4wHOejSp6/BeiztaRmILr36WNC7I6LUln4LVDnSj8EW+5wDIeQoTJRMyBcE9VgAxHr8bJJOTKV8v1qfW+tF40072Jzlps0PVeXm5a6K5MSf96IRcBcbawQk5muoOWVricMKOlbKsfMKNcNtbQLQGeqMm2BdcQYMtDwpVh6Nyvpt7oumGOejNYnKs/iHAhNaP9GPnH5+tJKi4GPdi8+79//ln92Sf/8Xt2PR+6bcKI8szSzPZSNLtiTuiEyRaKJAKjALk5Z9oGQsMwECaYWCghehqsxnQVf8zrnCWoJzposgLMQyuDfcMXiEqrbsg+fPjnPQco3+BgOnTbeA3P7VK92KH//ArX/xOat0ZF6IK6EIjmze7NY+/wu36umnrP6BcbDhusRCD50W8mVPCYqOikp7mmLG2uMKE7foDMxn3giW71qyxNq971u10ua0M0QwmzUB8D7INxR8ZID7QCFCmaFJScKPyei8JXv/YklecdMONk2VJ2WuzL923MQq30/u8pKpYg3sIH25exND6gd+GUso8zP52Jpj8rFrT1k6Awt8LkQukr77KBN8ZLNqepjWCJ+aOgI69bB3fC/dB0RtOEQfeCahI7KeexvWWdGMCZuEisE6KEaj2mt72bvWGIKGj9ukiTk/9wfDMtEsrqB/+sQ777Zegq36mLpX1pjThJEAEBaBKHawhJfurjvkz+6yg56C9PrnXgrYrCKz2OLkvn1uz/Ll1mCStQpYERiDfmpUntkCFwkXAoPy7YhQrs167oXWMkPn23MPq8M+CXTZhQ9oPwUyZMkt5bvBnnBrTZkSvSe1STkr12a+4SPGhwImYDylywRPj27faj0a6a9I0RNKeMvrr8nS77B7s1Th9OlWyHJAc4n1ZBEQm1v2mzCxzfvnfo9s2WLl0lQZws+gDj7fFu+1JDZeYV8J6jNGzl+gZ4la4076C7JNeNd+/e3Z2iNq61EQ8B5jU3FgnzUYgYc7Qoa4GPSAgCetKEp8yfxS+r1d80DA28ZXzyPIf0ZWflW8S7f/Ux/N/+DJ9eubAmLN7vDR0tJozanq/slEgh11xnq+Y0taY28EtWTwUBN8GiFAaHI0PIMWdhRti9AfwBEabuwXUxhse/EF0+D04rddWtp4aK6P8O9fu8b8a1Y4wfAwE22ugDwdXR8Kmm2utd5uMApuCggitPhMHsIWxBJqTCBBF/QOGLHgWmuUMO7Gm63/XiikHyET/C1WOlqt+yP1g5DTDJJKPdAEPeP26Ni+qMw+y3OztXToNtBcEr+Xnn5Yt0r9xK/dpe9T379z8ftmXelnR3+6jigUfASUcyEAxuh6HaLmG0ZE8Iefo+CXa+y2v/eOWRzScuyGzDwh+Bx03kUB8B59F1h5FgoGKVl25CFOQjEY44WfihI4pvOwj8EhKWrbZkqWFpePNftsB0Y1HnOIEqfkGfRGR6f+Eybo/ltvtmmCL/SAMgHBEWcYMX++fb6zgr9/zSoTfjZipRsuMB/lQzR9zPU32bN0dC7eRwlabwr9TS9BDAD1ILzenvuIYNO2i9gXLieuJ0YA1IBiJw6H4HMNiZw1zvC95K78hNtWdvJkE6w4q/ZFuysrCxoSiUlilIni37N7Y+kk+NH4EOQvQzLLr0lk0s2CZhGC2qDBwHrR7heYVvZP/9e9+b/+hyv7x793655/Toy8yCbhqDRoe1AHRmFASCHCAFgIcpg0NMA/YvPNMPbQPkmJSWARNFMyPJfum5V/REURUgaN52KHHyrtpt3/oG2zTfcc9tnH5ehIK5vGzVyDworqzJ6Bx3fv1M/gIIpdvnOH9e1HKEKIBjFpPDOCgWbHnbHPc8ja8xM0gVLoHJHP9ex81B9wsMLSGpvQ0BTExeuRGJ/MfKdzZPfKufR9XBJqK4h4sw0ZR41gMdAYAWnJIxABMbrrzP3S49aRiW7Hpgj0bJwLpiZyzl6IM7/wqPV2QEna6khTXMGcBvvFce8d37/xgD5/ruXCuCvWi19zGraBp6OO5e+FRAtKzvrcHZLGDT4jSM0doDxp0LroX7/r1r7wnAkyfN6yTgVji/vHmDCfEGlu0IMFuhF6vQZO153Q0rqf35Can/ISzSxEM7N1bY/cLi4dudal/dtiES8/2/vGKjAhPUeMDCrN9BoHVpfFCQghmgpGCD6ftKDNxtdfMfjM6jQgHIs4YmI4WiGTzwUFoHFpi0xnm1ZJ52RhUPne3cZAwMNew0da110sOAxgvcV1f+0RFh6rz42zs0mvESOsooyKL2Afkfp+4ydYM1D2nKPmfPQNNxqE663PtdZVpTUKeu3VB27JyJHmFvS0a42wn03H0OHWNnxgprNPGA3GGtHai9blfLeXxpbxtfvldyklutEA9Trj4oBC6GfAfeF2sHlmTz0P57RD56P/G/fB81sRTCeIcWf1IUFWUBHn6j1S48h4hoeuwxZo8MzQmbObynazCbTRbUCwfRQBM9pnM59sdML9MBdjb7zFmrpQGYiygFCKuBZUAIJ+OD/PAn+0RlS00eodJd+13wA3iL0UJk2yz4d82x6dECKkPTsCN0Z8wThhuFiMxHUHTJqsT7V/HjpHhe7GnlXLzegRx8DwoUCQGdrVgUI5v7lHWc/D51GKuNZhDwNQNDUmoB8kPnwWRlkyHNXf1VGX8/77lZUH7Q1Rs7t8YvDgbomI/2AynfwjqYpBMAyaAwJWIawzPv8Ft/DXftOi+gw8+4Kx7RSTYl1UTfOSV6yXsC93r/3Vn5lWLBk0xAamz5gxxhw9hg61G/7gB9+zh14gq8qmHe3RjsVlttECzD7v8a/b3RN8I8o6Qv7WqAXXZT7ZOmFx8JEYYIobbHzCB9TJ8L1QXqyuYvFDTicFvSXRcgzNzBjYJDQb5bOE4CDsKD6URDhhwEZiC1Yjob+beDJzr6CpIHUkH1n32iFlBJ9zsjeA/hRl31Ta5g2/lS5DHSGakLgPotwgFnghOG9w5qZhFXH/0dwc2/y0o70QsGYoEtZhoKi5F1wPAqktFQafZZx5LuIULMBB+bd1/2GsiHgLVptxLy4NFu10hja++rLb9+GHJgdzHvuSCeBiWWj4d/wtt8pgWAPbNokxwo17///9k7mbGEzqVOje3GvYCLtv0JK5eOIdNpmZcs/nDGVC8O/6l16w8WO/fva1gFhqvOTf/p9lRbJrSjKjfMqLRV+I5ub9+X/fsmtT8FLTewF9c/r0eN/TlaMTjakn/HTjDRqpEsp+oXCgJt19r7v19/9A1rqXMSo+HLuT9JNvBQQLrRYWnyDUy3/yHT1Q3HYFoUzVUIEEDKiGQkDw2aJqwTe+ZSWt4fdbIxTFh794xlDCNV/7hnVvIVawZ+VyizvQBz9cotgWMflNHNoaZZgyFMLzIp3frtNZ0rWaXY/vZ362SS2/0wnqzLOf83Nzry3PySlaXuZczs05Mz/te/ze1nezr9+Za5zr5zOEILKEGoSDa0KfRHZb/uCH3zPem/nwF2SQmrfSaklYe+Iei3UefHOC1MTMSG0SFATV4k5UHz1s7h1NSgj6kb7mnoHy6+QGYCQISoYId+XPngo2FZEstsgq1Edi0Q0yYP/LxROvPLluX1M322Yq9LurV8skpnZGY/7/8qI5/yAJXaWRsWVMpL/QbKRZ2N2GAYTydHFujIgsGi0ktBfbUKEdsaQoAtJyCHYYGEPzWlS7hR/TFtF9FeiTkC9+bOd2GwxchHxZhCopBQJYgd/XNjHRWI42j3Nghjapo2u0PFpeL3MPrX42PM7jHi/GOe1eP3KeFn/ba+dwbs4Znpfvtffd8HOdvca5fl4EX8On+NwIW+nwYYY2yF7wrAQoEcaOCASDuzjj4c8bap7zxS9bPQjbwxWVlBiyAcJjQFnDgVsXIjr4mkA6QXbQHqk8CIVEsA/UyzNB9lSed1hC/2xOLO/PCgu7v7N51KxmOfdmPj5UVl2dvLv/4Ir6hob+vktP1CXZB9uGiIvid+IL95JPw4XoPgN8Rkv1lj+brXEQchQFfglBOSAN/hVxAdwANllkXzX861ELrzc/sT1CmeDToWTQjP3HjzefkSgwaACoBwoI3Y2Q2NQDPwzlg9/EQNnCED1VCw35EaJOgdJgUm9cn2fGJ+P7TEDLa7VGXJfsAYuaOEd73yFIiQJDKdr57XrH7ft8zyK+7TCs+d2CyaQOCXpiOYKKrkYLiLaHiAKrcsrV6vnYtAIYjVsEBXsaNIfa2YTyBsHZllmWGTkuBvQM2nc0RgTwGGPuk3UY7V2HsQTaE+Q8sWeXwWKKZ7h+XL5we9cCKp+UDw2cDoKBzjIu8CZR8rai6QTY6O7D9mB9x42zxqCgTviXhTrERrr1b593uTYZnJ2LF5uiIOZB2TnXZI6zKZxn47fMXIO4yW4wH2E2h/mCL0g/kxYkDsfYBYIfqfe9yPrcnNirf7hu457NmzdnYE5ArY2SN69bt9Jkou4OCf4Cz3cBntANcHE0ELvgULUW5t9hFvK5PYYMM60V3qzdhDQikIjcNumaE3v2WKCPopjj27daQI+Wyf0EeUhndKSFeZdoMflwlliiaQmEoZEbaqqtXXHL4BQ5ddI4nJqACDu3ck8ETUAR7RFdS9k1h51wwqj00S2bTNGUDh1qzQ7txG0QkwNSIpWHf4niJJfdFuGLUxqMQiTqy2SSQqK7TBcxDKipvTEKrNMhMcMr7sSuXRKmCqtuhNFJmYaruVoj7pVSUrZqRnFQZEJajVRZXpdijVcbNQOmMKqtIAUfGMXKXKNomN+OlCvGgTmiToFAa1sCCPF8FMuEm0OSWuP6WGKu1Z6ryPwh6OS8a23j1xMWrKO9NTC9rXnB0m5+6w2XI2Q7ZPoMg/bEtba++7brK35D8MOAY1vEHBAP2/Dqy0FgV4azo3HJJgzC/jUfGm9TT0J8h+fGIOHbkyGCK+CNgDt8JuuMXtj55MTqHd/fR5zvLH1EtT6h7zamz1CdMi3ieQObqQm9CPOSmrLouIibZ9CJsGOlgB7ZRLR6/C23W559j3z59S89b4UGaFmKLaY/+IgQxGgrYmATARi/PSru3dsivgS+yjX5DAg+Er4QGhHLke1yQFi+Y1Iy/GRXGqwSMI0MQUeEpUSpoPG3v/+eCTAxifLdO4yRmo9PK4Tgy6KRf0crN2T6srVFTCwWBuuwa+liy+cbo54ol9AXZCa1bSLIxXMRe8G60ZWFe8DSt1l7EJI+F/S7/8DmgvOwT+De1SsNhbRFjEGD/NeKg/sl9Af0jATQyi2VFzZJbY/IYiDAGAdTrrqPtggrCLLrO2acjSupLHgCJRzPbVthQCiF7rLMBE83vfaqW/X0T034u/Tp02bzDOYCBENammuwBRz3S2NPDBvZIbJTHVGllCHPR0NOqhZ5jnMhjAf3iqHDIEDwufWHKD9hfB0aBEYvpl895w/V71NW5fT+iLZvFVOlIl5K32I7jmaMBiQhQAGkqxGUI40C5clSs3tprV5ruWCH1Aftl276rd91d/7X/6afv+du+4P/4m74zd8WvL/BcrXv/cP/dS985wm36pmfmh/VHpFNwCVgsA9tXG/Khso90oz4XUxICE9DAqVwr0D0ysMHXa2uyaS1Z1lCIr9O9RyppgETJ7vjQhpYZKuvFprpLLFemhptrGp7xBgTt+gzdqxZiLXP/1KXiRq8tBLhdqx9SFyDqjbGHkUS00HDBoKqHRHdW3EXEChL1WoszYelpXg7RKqMzwBD87t1tcIq0APM2inSsGRCeu0SzM0zFZX2MGElvsQqPxbLME7tEeiUDVHxq1EeLOlmJyfbt64NJIS1x1WFB3BvcS3h88MbN1jjka69+3asUEUgYioRqXAEbZrxFFLuDKG8rYJUwk2xWoguMLJYeoyojVwz3rBluWkph8baishHBvYjd1ymY2GfUucnUoPFQENk9ZuVQVHuSdEHAQjaIgPnYBQQAEtWqaHn5rIJTYsLwFLeZKJB1v1AUIlmVnCdo3Gm+V1ieoIb5Ku58baIwouG02espBa3g8nk81TdVcn/RzEQWAyJCcdyU1DEQhsGjBw4QZWOqtQoXEIIeM7h8xeY4sHFIcVii3Q6gPpYL653bMdWS0Oyf0AYmGmLSCOSYmLDCSzDkBkzrItNZ6AhQt9w+pQU3CGD5qQmIe67SNaivXPwXcpB+cnYsHMQwsEYYVVxFVojnh4eQIlTgcc8ch1y+D0F3Sk2aY/C9Qf49+TtTSG3M6YIP5wMzwDvqR/oSDE1kb4L/7K0la29hs6abbC5LfcJBLRTfNpTyoFuQrgDB4XciFENv+Yai091NC+4JixCgt9xS0Fi5Nw5N8iIuAX8Ze20W7kPvgNKJaoP0kHRMUeUzFPOzHmYJ/gc4hSsmPdcZJlc7WejPUfsKtu3rxnUb1VVPTZoWF31mdMkoRMu4uH4IB1xnc8DSuJFAK956NAKYVGBh8AYhD/7AVi6SzAGC8YqN4puWJJYqQFAKbAZIg8DdIOBKNJgINoivsP5SV9Qukv9AN+nKSj+OEyAYIb+HlaByQUi5RV1MbeDATTIlRmstgglg4XB6lFQQlaBYpNSQTziAx19H+JemVQyHMDK9p4N4pzWckwoishu37Hj7bqdIa6FskD5dh9AEKiPPSdCm9+9W6Co2iGEljgIaSauzRJaxg4L2SbiyFyTQBfXpQiH7xJvQdmFFWZtEc/Ls6LA8bU7M6YQFh9DwfOh2DpLdj0pIxbV4K/HuL9WnosYB/GO4zt2uLE33mSo0nZCluuDBWYjVQLWjFl7dEgGatu775jgsp0c808VLFafhWHEUVh9yPVwyahQDaoKAzp94qS5CaTTKegCwVJlimu74aUXXLVcUeSG+5BCTOqXA0J3b3te7BeNOfmL/uLDDz/StKLVEX7pyJH0jVU1B2J9usuxi8pkpEcLNhTJ+ntcAIIZBkyakhGeIPp4dOtWY1j8kOyJwKdC4Jd979/lr643IeV7CC2QnV50CBNVS5XyEwdMnmwM1DLaGRITh9ZGC7JiD6YBisN4BGvwE2H0UFhMEHRNlAHxARgMK9YZBuPZGPCQIYFZKDYYujMQj3EJfEuYrLdB7s4QVo/7pC1XRxYzm7gejAHk5rucw1wjQeMOhV7fDTMjjD/3gMJDOGhwGkbCWyPGhu8giPjR/GReOhJ6CKUITxDl7sycQDA5Cr4lr3WGuAb3xrOacWhF6CEQ5YG1a3X+HFuRiQHZJ6R6WC4mHXuHz57bobWnDRZVdUe2bHI9h41w87/2DUNSYVC59mS5GcWjW6jgO55BMMObjQMxBqr5CHwyN9wzbgL1K9veecuqEU1W9Bx6ksZILLo2Fo//KN6j98t/sX598w0pM9SmqnpS0u7S3hnBkGg65RfqhOYoMOAEFfAt0DThHt7AJoQYWEPUPZvIXQKRqFICHt/4W7/jbv2P/8VKYvFPiFjjNmBFSSEd3bzZSl7bI9yGoTNnmZakBBKoiDIZNH2aDeZBTU67+4tfYkKDI1iXmrhmcN1OXlsfa3mfMNq5BqOudKIq7+CGDZaqpnswzWDgVYLExHeA/R2WcON2UYVInETKd6gUBWm84XPm2e7Jd/zhH7m7n/gTM3yUDrPsm8wZWYaQiKlxXVxVkFgYi0BOjmzaZOc2Y3x2zuLptF+aSiYj4wfXtilE7WKURMIfrh9z9QRF4WlhCi6ED3k8kwOF6C1fKqsLXGchQzZhOcK668AXiVm9eN+xweoiVq7pF6tkAloCaxDk9ohz9Bs3QVq7h/n2R6QxYdAh02dpAPNMi57Y27T8+CpdpXMiAnG4oriHA6dMMz49tH6d8TZWl7LzjpQh6+ZxR6k1QHGAwoJdbiQvsbi5Cbi1Mx58JGhD/pu/Y+tCspEuMQCKczCsLN0OURcBxuP49o2N2UIPRaU9xsjJn7Buc0PvzGsfoXYF33lpYUMT+rMqiItkNBkXtj3Q7GXPAm0gAm6UDRGzCW3Vf+Jk+94JCSURSnwmioHwm3idWn72DAcKdVQ/zfUYCJQJCIQ8MEE0oG3fUWNsDwDWtHdu1d5VukpnCdd094plxuv9xV8gSVqusdwYCE52B5e2I4L32EadYCAL1dhRidV3tA8D1hOgw1jhPpYOGWYxsy49kdWzgkzxGelRc2UJeoospS43N1yXn43Q+M33XK4OwYecNuW7XYfqmpKi7gKKw+Xfj9K5o2dPLz+ASKSgDv4IN8zF8V8rDx0wq0/BR3YZIw8IUmA1k63t14Pgg/IwpEhYqYYvTdAiXPpIiqYjH4rAG80liJTS+NL86Lxcc0Mo1gBZWNQ2S4tepavUFgVB6m1u+3vvWZqPVDTxDWJT1FTAsywI64zgI4YYNLIWuAyVsvycm8IqaxRbXWNGlGXNwa63zcuIqWk5JHcDt2PglCkWl+B9zrO97B3r7WDBdr6jg28KT7AlxvZILPJSl+Luq986cqRVy9eu4N/Ys6i+Me0nPRfp73yHBKJy7DusbkM4CZYh+ASUuHHacOHnE2CjuCF8EDQlwTDgN4UhZpnHEVnvZVHgxjNsLrne7Vj8vtu1ZJEUS8qgUbbyaI0IfDGoBAYpFsGlIBhFBJV8KRqR87RXLXeVrlJItSdOui3vvGkluSzEwZ2sFb9a5aYMFp2VyXh0RPAdAgukp2mIGSAZOIJyxAnoJlW+Y4fVltAnr7hHqRmxbMGnjoLIPxWm7LgUBkrJim1+8w1zZ0Oh95F5z6uNRLydvhd5XurgtT/evG2/faEValfwy07WnpnXO3dv3OVvDYorvN66hiXpuT00EtFtyg9tGyiRLmypCgJ8QPkQnkCW8snJM8uOdSY9RMSSjjIfPvO0W/fCLyX8Gy1oQp0A6SC0XPsE0sizAcWfIlWH4DOI5N+pskM5WRQ+K1J6la5SSyJoR3XlVsFyWpCxvp+WaxTrbH37Tcv500WoM9YeBErZ9IfPPmOGjv4JbKAyWD/hUXiRoPah9WsNJVPFyrLlkEdBx1RsksMn7QjUh+Dz7e+9a+XCGDziAQSO9bM2Es9ZKdT99/Gcop/n9Bu4u2XuPps6lISlJ+sSt/UfWJdINMzz/fSkiPO7mAqQBsCHIYXWfUB/q5vnNYSWHCfaisAbOcnwYfhZXNrLBJ+A3MbXXnarn37KcpysTQY5TLzjTttnje43nc2T5xQVmr9EgI9sAAiCqiq+S70APht+WlsFKFfpKkEgxB1l72G9LEdP+hckiZBh98bccJNB/Y6IYB4Vlyt/8kOLdyHoGEcWErFmhApT4lkoA9qdgQgGT51u6DW0+AS3SdflFRaZAQyLvvDtt7z9hnXo0YkC90Cv6/aiEc877kXjb3gFRZuf/OCDdoNbHUrV0w89FC0/ebJfoqHuEV1pvOef3WyDB5BqMh8aKIKVRdhQCAg/2qqbIH24MISHAgGc2LPHbXz1JbftvXcMOqA0xtx4k+1tBryi4itbYXRELATCRwJa0aEVSIWGJFdPTf9hwSoroJHmzEYgV+kqhYR7ylbaZJSs++/kKQbt9yxfZm3Wgx1/J3UYcyJvv+2dt61xKwiXZhpUQdK9Z8MrL7mtciOObdtiFaF0kRo2d651gcLI4RZAXJdFYJSfEwujhNtkQcZtx5L3ZSjfthr97BoJCX1EqDwpp39rtKF8Q1lFXbuC32HEq3L37oifbpC68Xt6vpcfCj3EhcmjH922zbqiEvCDsK7d+w2wmn568bckcpIE34At5EjpZzfrC49Zo0ei/wQCz5VY9UZfNoNmEnSCKBRcsEstSoT0DDDuciZSMwSCLEXzKSJgK9YOv/dyJNAiDWCPyeJTWUkXX1LCoEUKb3A3ba1EB+XdEBF3fPC6mmpr2zb57ntljX0TVpQBpcKsX6CBDFWmYbFVaBwhlq7TxAb+NYVA4ZXukXLzQ+s3GKIwzzuLEGQ/nSr2U+mSvMaiDi1mh4LffdiwdNpPVeqjB3WtYElehoAZrDGvOnjQBi7MvZNzxNJTQMPKNgQ8m6hAwqchakoag26hrflNMAxWnO8HSqXF02YRGpF0IsEXlnmyqozsAhVkKBTgfpBGOWYTfaEJlBP22mOSzpUQipP79xoUpJkmzEFEGCVAEJWxuFKI8eV5EHbmDh+WxikYifMRfiLX+LMIzYWeO8YV60rtPQuy6K6D4eJeiQ+BBEKD1GFmSPfG87JwDFYt6NrdDA5+PlWALD2/4df/g5v5+S/qw551rqIVV0uqqwp67yFD+P0QKACkjDt75mSFjG5z2U4yLr4rj0S9PfVFdR/tatqCOtQMz2ze7C8s6HLGl/suzVWi0/cUOmcEOKyEF3iD4FHCix8dpiUIarC6iT5ulCKGhJDTl+7kvj22Wo4CCdyFbOK8aLadS5dYGgWrzSKO9uA/q7PQkKzVZk04kfwSKRfKTmkMcWL3HoP+rIc+H1TRHpE63CufjKYSQWzi3CrdsPTkelm8RLSXiScOckbKhJoEGMkTwupMCewnScwbzM96/CNietaQ2/oMGQZKehGqcxl7zsdK0C1vv60xCsY2hMQXgsJ2VqTXgPejr79BjO25rXJDibwDtcfffqfLAeJn/O82Se+TjSIox3eP0HgD90HjAPJkq/SRUiwUse1fu9qK1QgYEowOibEjks/cD5o+Qwqnj8kSm7Jseet1C+xR1BMWD3nOS+n9BiH97TpelOg9E9l+rKLMOKZt6lDwobLq6tSskvwjUS+yKxKPnpBgd5G0l2oY2AXDNDIaiXX1pOlYhGDaUe8BufOKiyzqn60xEWBWVx1YtcoCJtZzLFPHTu9w/P8VP/2J2yi/iKW69DEP65TbIgaI1AdWATeDJbR9hC5QRigbrOjhDetsMGHA9pTIuRKNGVirj8BSlGQLWtogUp0sDYbCmAMZCISEQBAFTBQngZiYZPr9E3jieSr3H3C1lScNCbEUlqW2gfbvgCkvEoFIsI6MNwxOAxFcKnxaEBfp2ECp+7aopmRAEPOh2ApLCwym11xb1pTn3FFWZgu8aF9NoOtCKT/ugTEnoNd3/AT59tebcqLPAzv35MtYjbr2uiCiLt7qDGF8opoT2sNVHT4iy+jbOabcc5+hXFYwEt8iFTdw0mQ3euH1zRqcEBRn2TeGkoVkloaGnzVW7LpDTT/oMsO7fiQSPaH5f0kX/b5w40s5Aw8feHKf6xBWdZrzP6g8ffremUOPJU8li9Mpf45gUb+M5TdBA9axaIJ20kw2N0aBD+uQKYpAELDaIZGC4wFojsHAojCAybs/+MCte/EFt/mNV8Xw+11Rz1Jrrzx4avPNGNojgnvA5DDuQHSWSD/MB4pgJRTZhcLSUlMWF4Jo/wTjk8ahNoGjtVV43A+KjT3TEBY0uQVDhYwQlgETJ1nEN7+4q40rz4KPGc/PQ7vbZxE0XBasAs8Cs5A+pXya9d7sEsNYomAMWktBoP75fmefl2uj0JM6BxYKIcZvRWGxwy3jCPPa2nLNsbVD05iTWiI6TQUaC69YYs0CHISMg/3lQDf7Vq60FtMIcdCCqpWxEvSmAQZGAORI/rzP6LFtKolzIcYF2EzbKsaXgB5BZRqObHrzNVsRN2z2XFndmR0qGsaK6lN8eJqngGbpEUHr9KFyPek7ARIgbb3ptZfd7uXLLJ3Nij+Wh4dzQuyLFa6VGluC5SAB+B0UwG49pLtPyxBA4Rj4npf0otFF+fH4q3+yY//WshaddtqiczJ58/J65KYa66Zq0O4RI3XV7cJJPHng0+nhSMlhwblhKvmI7NccO6730800J5Yb+EQ7IywBPeyIqtI+mDbatNZiOSodeibfdY8Jb2eEHkLgWIdugZb1a8VYpYY4KJLg6vhuiAIKquM6gc4RMQSYxtYuaDwINpoCbMGkLLpgcokWI8QcCHGFlADKEz+QmgMfBSGIixDRzw1GQZnE8wslJHEJZdJiKjwj/i++6GkhAfrWMZagG37a3xJWc7v0Ge4v6KWn7/BTwszvdXod4WK/OnzUU8fLzT0KmqseMSgM8kJRI+S8zjW4flKuCEEqUBSLUWhOgZXPKeQ13bPmg3PSJkqDY2WoLCnlHIwVc9ta4IzPYZFx2/K7FNsClzCf/XEJ1wwYflJ+84Q77pT1nWLoxXakEboYPG2GwXPc1I4Iocc1WPnTH9uae6wzz41go1DgPQR3/YvPW7CwoHsPu2bL7crov4CxgnABGFMIJUtr75BnQjQt4p88Deleqfe1iyqqm/rmd0TnJPgLexaUpBLpBRLz23SxJswdiLLgqjQdwTQEP/TZgd601YK5gOoGXTLCT24yzJUSAEH7ssyWJazCsdZnn24p+FkwCBYDBYOG7EjrM6A5spJBf7WTBuG6ywKxvJb+Z0e3bdYjOEcLY1ZFfVwiElt/+pSLeLYm2tYiYMWwZtnEONCUAyjH86Eg2IaK0kwEHCsBOmL3HZaABvXYaXNVqJkAFqMEWO9OOghBoPFirtwpKiNxD6iCRLhrhQIQVmtGqjHmXCf37NXP3bLSuyxYRC05zE/rK4QB68398DrfAU2gmKzJxpk6G3sUNdHvUirShg63Aim2FeMemSOaobB5CudlHoDoKCAsImNPSoy8dh9ruXbArCMrO7PRCHUd5ifLKsNTpIrZOi3bHz5fArWAIoDUQ2bNNb+eeyIav033SGqYehKi7SGvtkUIIi3Z1vzi56Ycu/bpZ64ZqK6L5gWUAs/SvBS+YNsuDBntsbObxYi9LW3IONOshRJ2iPkk7rPmlzr/4aA7VTbvU0efdt4R/bN2cXVNoDU6Qeck+Hf1Hew3JhsG+Glvtm4Vix8Qg6MDSEg6DQZmFxUIwa+rrDKLQ+PIbmKQ7BsHju6RliQWQKXfnMced5PuvkeMUmEMi/XmXMDiTYL/J/fvt3MiyO0R12DxA0K0b9Uqs47U8cNkREphcLavIpLLQHcWArdFRN6pvcYKAu+oXiR4SS/CbMuPFWXZMUJDTKSnfHpcILYmo5MMgkwRFIoEdIA15TkSskYwKoqMtdkIJBY8UddgAgfjspKM8cUPRqhAX+SAe+v5EFCE1Q4xJJYZgeWnHVKKJQMkwLo+veVMsbALkASUhh7W30Df5dwsn6YIi33icU+sX+KObaY4iNvgFoBY6BFI7QTPn6yrt/sePGOGG37NfMvk4NtSvsq9YygQbgjLy5oOBAgXkPbp8Bf30VHv+o6Ic2NgjmzaYM876c677dogkK3vvGUohNw7PNGZLb8PCFGue+F5QyXzHv+am/PFLxlkJzbDvPH8oCI9gP3eX24c9QC2023Ic5J6rst6AKw8aemwXgCjSOoP19C66GZkjW9y4MiJt970IjnvLq6qar4sth06J8F/89ixxDXdu6TExXTj6SUllaOD/hzG1fhkdGRlolliy+IGCIgOrDwpyEL6LjtCikAACWFSliSyzpmqOxptwCj4kEAn9kWnfRHLGpmUzmwWiTvBpGJlEXR8JRga3x6FAITCLw87uXSEItojhgD/GqsKJCX6TISfFYxYOZggLoUFfOWZ+k2caEoIK40A0d+AQg+UE/cNCinsEXQzsnXYuXlmTYnwYw1xLfDBYRqKOfC7aX2GwsEKVerZzN1Ciehv/E6sP/4oqIGgGffEgQ9LQUngowd7IFgaVdc5JYiOCxBmGRhDu7bOQ/qRCDTKGWVsTTwE80FWNJ1g3QSCSh6acxIAZSlqgA6EUHRd2kfhDuLSwDeMGY0rWMjCHDOWjGkoRNlxonMlXCms8w4dxBporkGTVpS1BZE1N6SD4cOwZVmbpOenSG31z592R7dssczU7Ecfs30mSA3SEAYEwJp5yn1xX2uEhEAsKNZstzUlucEVaBT/lA4dYmMHMca4v5T+Ek+x75jc0BMzUieWO+7k30fisZ/n9IitKTtU0emlqOck+NDMwi6ncuN5RyIxV+48n+Q6tYQ2G+ghAktEqrEiWDM0FJod64WgwSQEAcPoPIzGhPfIWJ8wys2g4ovvXw3c3W2+KBYK4cB/YsNH3IaOhNUsoZgFC4kF1liaxQKSYe1hZiAp98Ca6c7GEVoSTIywAJO7iPlxIQjMYf1YghkG5FBiMPrAKUGJJoinSuOCUGANinQPPBPpQJ4PxcUqRZRlXmGxCRLQubCHLHBpL4v+EyxjnElVAvETDXUG41EWRP1BS5WyysBIBJR7xUIF8YFqc4WwOKyK5BlY640vj9VC2TB3BCFpoYbwMEZAcwSa8QWC99DzAo1RoCgrFB/Pdzb15ts5CXIx/7g63DONJLk/FANokTXv5LYJxtKcAlcBP59zc5xrt52QeA4WgeEr417RZJO18DwbadTDcimoK2GPvs6UdiOUQHDr1Ctly7kIyrLDL1taUb/C87DYp66mypQxc8dnGKOwexPpSsYZXkcp9B1Nm/nAYHIOMgAoQvgIIxmYS1ev3zcLkTwbiXjP5eTHlj/54a6OW0Zn0Tlz+bKamuT7FRVH75swZWtdbXVPP+2P9pxvC/6ZSBiZKD5My0OacIr5aCDAIMD4Xfv0NmEMCUYnDQJigDkPb9xoDxvW2cNk1O6PXnijWQo2NkCbGiNkIFF7ZEym88PspEOAuzAmMQeEAGZDMOkUjE/ekTIB1sNICAk1DDhvCANoh9ZhWOKumkQTAjEwY4I1BsEgYASMiNqi5MgjE7kmtkEaDwjdkphsrDJpUTIbwF+KO0hLYmVRWviL1DkAl4GL3FcXjTOBtTMSbO4VQeSZ+QydW7DeCH9j/RnzQ4nIc08sjbYYRV6u69Z3gCkfmJJrcH9dpHixlFhurDAxGevJJyHl3CgEeKE5ebYZCsqFgCrWnM8gyNRdIPwWTNS8dte5sbw8H8oCPx/XAIQkfGlChIEBHWjoDcG0R2QmOAdtqqiLYB8HFuDgP7NF9cbXXrFaDwJxuDadIdwsFoXBOxglFqehgIlj8Iylw4aaH0+AGtTC4hw68AyYMNGaqerh7TwYAYq2eHbiO6RzmXDmg1WqWHvcYBQF48W39LNRgv9hvLDwu9GHH1v85NPPtd+zvRU6P/Omay/s4uefqUs9IGmdKzEpYAKMNAAIBUKMbw7jw7T0LcPKE8RCo+Gjt0x30R+cnvtsF4zWhIFYGDHj84+aoBCAWvfic5bTRVMOYo2yFMhHmeyjhBWmbRHNDU8ItloEmki//H2Ux+7lH1gcAKFsGZBrSUwWOXX2RbfqOllCLBavk1Yjug6TIpAIHn47AU+EDIZhYwyCPigLot3AaKjvuAn2+c4Q2h9m4Bz4+PiMICGqF8mVEy9BMBFaLBhBVJZJ8xkURFFJqYR2gM0P75lPP2K0/c6iEeICfUaNtWInhLubDj5bXIqS6W39ElGarQt5KyQLyRiV79llLiBKGwWLomBLtmNyuVAMozXfuHsoYcbWirGkTEsH///tnQd4VeeZ50+590pCoiNTTW8G04xtcAkY947txE6mJJNks5nZZMrOzszzZGZ3HocpmZ3JzrObzeaZycykOsXGFRt3O6YajA2YJnoTRYCECkKo3XvO/n/vuUdcCwkEiGZ47YukW8495ztv+b/1GyYLmufUMaNO7gUWEkuLm3iqeA9j2HATq4Sspn72CRNClAXxktXzXjQ0Nf6++60ArQNXYkLKHniMIseI4HujQBj8wtxJ9pGkBP36x7/gDM129HFs+IBSYC1Y9kjRvH0Kv4jBWHt7lwJDE7gfK5992tmlY8I3uSlFyVtK7zmWSQcrE1u27VxYXn7KvH1rOiPBl5C77/Tr3TXdlHlAf07QZeDrG8EE3GCsHFFo8q5oeCwufiv+KdYaYTMNnkNcLAUg+N1jbrvNuUECz37p+K8sQsmbr9uxR0mTTn54tjFlW/nftghrBjNRTkz0ligzkXCsJ8LAYoMwSF3FVrQ9ImCHv2wQUZ8hggs8RXPjUsDQ7CoUl1tCWDYsA4EfvhNh4n3AuarSUvs+3JhToY2TEhYBhSBlgOW238UwBKk4R4vMyx0g0IrbhWtF4AwYD3PhBpBGRZEQVyD2AcNxPBRNpMDzDcKe7nnyfmoRULzAfwQmhu3ER7CWCCPNMOzToGftOZQilYzV4pmKHduMN2iTRdCA5hiX9nb4gSeJlK9//TVLV7Jp67AbpxsK3a3nuX9A6Osee9zSqLH7eTLCBSXQ9sEvn7LvHX/XPc7IW2cIxhebEq8VsgNdsUYoJNwa7kFbxPuZ2c99sW5U8SHyw3XvWPa+s/rF501Z8VyuchUrE9SrlM5dXJ3xtq6orDw/gj9Hj9sG5Ydhc3K0IOVoHeQTKhchQkCx/H1GjJBl7W+MyAIg8ASyqPRDwLgJMcEAwFngDgJPZJvBHPhl7NJCRJko7Ph77zchIQDTIWuTJRAGkW+gOF1Y+MMInEFm+V9YfNwIFpvcv5Uft3F887X0IGiG9sd69ZO2hhHR6vQiIFS51wYRpELAGMqAUuDY5v4I5kbxB7buptMw2SEmPBkRM9i5fJkpKBSw5cOlZMjT15Qx4GGHoTKUKsFGcvMIOIqXe0S+f/fKDw1Z4SLEzNuaCTtCGAGUOmOqga0IBAGuGPHhIuDS0euAMcCdYH15pAoK5ZZRHzDA1pSRbKAq/kaISW22pYRwx1Dw61571XiRibgjb77V0CaVhZsXkFqssso52mNReqci4PfWRYucta++bC4aLgPIzRBXUVchptH2E0FGQcHnWlRz+0A2rYlafdaeYB78g7KA4IeVz851SrX+uDPx2nOVvtZeTlnG9/0VybzEiwX9Bh88Wd99e3SmUN9ZWHa0+fZ+fUMJUSpwwiKpV3bU5gzZiN9q+NlSmMAUKaJYmwHzoqKSSltIrF/MSMBcIDj+JEUu+DfU6UM0Skye/aj5YQhahyFmK4KpCyV0RNqpsuM84sg5EJ+FJsdNJJvxYflSFAhEa4JRUAzAfF8IgJJj89Ek/F11/pHQHz8/lCDWDuUCFCRWwflzbFwE5rntlXDa9GJZZ86Pc8EPjRRC9N6OUbQVFi4RCIs9EFAAKB3uCxtuoOD4O1I60VZbRONJoSGIIAS2DSvs2cN8+DjoeipCyLlGhIo+jIObN9scevxV+sux8rg0jKdGgUKk2DgP8usINzEZQxla1yguMdD4BOSC5U5rTUYJGbS3zx4xAApl2O+OtR0uuE0wD3eItOPGd9424Rwg35s6Ea73VER5NJtgUISDYRgz6w7nmjvv0u+7LYrPEA/GdBEjQLmQScLXJ5bUX6g3DtjFBDIk7sB6MXXXULHuMZ/bvmyZ1QWQGrV7r3WSbEnenerAcQ/IOCz1E6mXG5y8Jd9ZufKMhkqeseBDj0294WDmWC0F1weFPzgxqisinCYiyEeKiJtWjIYXLDctLogEdCPQhbVFiGIh5nUCN6tfeNY0do/+A20K6dTPCo6Nlw9MYOQsKU/fh3DWyUckN87ILhN++d78ZLurffpu0mycW8yIucT5osRQVvicMC1+r2UGjKE/qZRQglg8kA5lubGLgtVDGcEkm999Rzd9ifmPWAxSZQgsFXgIKbCUqDoKk6IeshLiDDsOFK8h3w2aQXmAaLBKTD7ivTAYkJ3IPVYoRmcEDYdMvdFQFuiHgCy+a+8hw00YDYHovbwf5RG5c01RoE2CTlwDRAGSoC0av5WGkpK33jAXjbw876N8lcAdAyYglBubVjAiHaXAngqs4/Fria6L6DtuFdAfBQUiZN1aE0qE9zHchYzNNXfcZVAcoQcFbXjrTXNzGPOO4FJOfCrierm2D375c3MdQJvTfudLdp8/kmWm5Ra+HS4Bjt040oWkLvuNHWsINjeeRbCRydIoR2ZWEriMrxd+XP3SC/Y6a2y8BLb3PPa6XyMc9FKen//rLv0HLPib1as/uVfcadBZCf4b27Zl3iuvPDir38DtYp98Wf9bXCe0leRCuBQYEOHpMWCQLQqEhsUPwh+iOYUbmQttgTYsJGWU1wrWo607q7Q2JiAZrgbnQX01N7eod7FZfmAkN4pJq1RLwYhtbYPMNVoAT74rlXYUgQBTgbKxNYspkJAA68j19xo81CxAfLNRhAhXJtNslgALjAXEHdmzeqUxAVYTv5asREXpLoO7KCYgMswet+6aYOrBtTEvDhTCdyHECAqlr/jYKB6GRmJ9e/QbYEwKWuGcUMa4VeSmDZFJ6WGZQC3cL/xcFBJCTrB2h9aP4hcKY6hFL3nzDUHiBeY2UD/BeYLkpj7xefnE95pyhVAEoJIVv/qFKanh06fL1x7fsi4Q14LS27Z0kQkuNR4jZVlza0Fi4r1s+Ml8PFKnNMZgTbl+lDOWnp2O+by13+bEYE5GwHriBCufn2sR+WvvfcDWFci/8e03jGeue+xzhqxIozJVl7UmUGkxCNBf9lxR2lwHRq2rFCyBzFgpgITJ+VMQRAqQz8RyJOPaJOOzxs/L//e/3bJ9+bulpSffeOIUdFaCH9NtxcXdm5sb7pS/P1MaKb/FBumk0W4wJ8JPNVkciGExgMlAUgIjROdjq4rQYJHRlKR9ztbfbY+AkQgIRP8+QonF5kbC/MBxpqAAG5k2ZAoq62/FxI1B0Lku0mPRdtxRIDEXhnJzYSAyE/vWr9F393DYXBI4y/thzu5SLgglyhI0RPUbWt+GN1QcljIotZQg0W6zdvocgoXCYXddHhQMUfxChSPFMaQRaw7sNwiJdcZ1ADfyfQiPKQudH11knD/QmPfi82NdUVZlsqDkwHngl+KO4ApgschuUPyC1abI5MiBg+ar23eR85ePS4Xi5Ec/60x55HO2hhC9CcRulv74RxZnYBLN+LvvFV8c97VZc+bSUV6LS9ZvtJTRlKkRNNe15xIKCWi/8a3X5SsnnYkPP2JbWhOgZAsrqt9w4fDpscytA8vtEYgVZcvQDNwjhmGgpDh/EA3XM1nfxeQo1uODXz3lbFn0nt17ix3kCD2EEiPlB9oaIOWBwo+JFDbKhHU2gc9+LvtpIXyvKZnyFy4srzqxif80qZMEv0tRkA4myw/6jOzccUwD6eSbtHhwF1aFGmSsOZCdSD+lqtSUU4iCIMafYeF4dNyvPQPS9wABibwyNx3GAALDWNwQhB+BpcAibodEyBGaXEJRkS0gyAMcrxKUhDlQWLHvBsGEvE6VFpuF8h5ew4ogyBwbZME6UEmHBbDUqKwEAooggVDIlICCYCziDMQmKBZC+fhJLb+OiUthFlrXRTaBn3HeHuEmV4//f6y60p7jNWoZiCgT5cdn5fuwoiAwrg2Xx7ruhIiI25A6ZBALjSkoAkq2qR8geMo5s47Dpk2zGYoTH3jYCrDwrVGy+MrrXnvF0nj0nV97/4N2XTFRWARkJ/YBmiHqTpsq59Ca6FAk0k4MgVjSmJmzWsperf5er5H6G3zddc4owf6OCj2E2/KxoHetro/YDMFG4gSWypVBQ1mNE4qBV0E8616db/eDHD7WHl6PCYSDX09BGm4rFaixUQMF8D108HE/Yr6HcziCxMcX5N/j+d6biyqq252e21HqHMHvXuwFYRppGJsJQ/JgmEUzJDA2MBGmgNg9J869A5ERGiAtlpScs1my80icB8IJ7CNwBMwGRpsFFgTuNWSwhB8ov9ep2LXLrgNlgKDnwnluFILLtQHTassPmgXAYnNzk2IMBJNgJxFumkGo2aeoCIGDiRAW0mswJsqIgBJBNwvw6Xe+DwYDQpJGIpAEOsHqxMVCMD4oBgHhXFBsuB+gF1AXD1wXfuJTs95YJV4nmMlnuA58fo6F8jO/VYKOK2CZiyFDLQDL6ygk/F6yG/xuKT8dD8VJExJDLIi+c69BC1tkvRGOTe++Y2gFVHf9E18wQeFc8PnxzS3GIdiM4qEQDEHBPcslXBwQI8Na2M8Od2LcnXfL0t+gzzGGek2EFqRgKaTB3+ecT4dAPNQA4MoxRAP+5Z5ybmRFaJRirRmVRaMZa0C0H1ciCvBGxHUg3CgM1o523Nh95ZpL3nrTCokwPnGxji6BgDmXwujsA1Iir0sJL1hUoQs6S+ocwf+jymZ/d/8apznwdYFJnamOC1SxWfwm/FgqLA9MTSMJATZgLkyJZcNi8DcMfCGIm0DBC1Zyn+XmyyI0IB++99XRRpvAXxgMS40QA9XZOowLhbhOPtN7yDCDqRYxF3Onm6Jtw/CrLUrdf4BzpOyA+cC7P1xh1h/GweqSZ0e4uw+ICms4Nq4Sab+4InLcXXc7AydObkEeeIEcn0Ajz6FACdDhS7OeUcAp2kQTP5QCHfs9fsTPSbh5H++3QKfuFUqEElcsPgqvNQKrr62x9BgwHwUPqiG4RfyAcdIUAuHi7Fi+1Fk59xmz8vjAuCukuSY/8pis5j0mtPAB60AakbVGQEbefIsdI9fFQojgJyo8mYFPLpwg2iT59GxtZRtR6D6te/UVE3qgPYVgKLPTJXpDOC9QCmvKdQ2bfpOtA0obdwjlQ20BDUuTZz8i5XOXVZvmErUrIBgCtWNm3mboF35BeRH0ZZed/evW2Y7PcfpOVK/3HBJs2CJ0vNBLJJ9KNARbF9bUnPWmkJ0i+AsXOuFtBw7XFYzsv8kNMh+Fvr9PtrAoCMOhEgmaeEwTAi+BmVSJwVgsHg/gKoEiLCQWp7MDeR0la9bRecHkMCewDGHlOW4k5w2MgdGZh84NghlaoxSetyDhwKvtdxgDC0Z6BugHFKTkFjiL/42Pi3BjwfHxKVPFlyeXHglbwqLtwHWsMVVmbEZyqt1vzwchgBHjM8jUNQtOlRpuAAKP8rNqxorDgrGLhQzKDdkg1EDy6x5/wpQZQoHLQBCO4h4CfdS/txV1J9UKYsJdwNUYc8edzrX33C9FFTVGbVm80Co8AZ0TH5ytY91kMZczIXiC9m7LKAgNcm4EDJmmA+qr3L3T2bViucOmGyg6ioHodITnY0K4SY2yFoz3oqoyVmQEc1e/9LwVExFbMcWa/ax4pdxLJp7387v8S5dU4Yuz+vbf+pU1azplEmunCD7EjK9391fU3/bN/1qeXrP6Kpm8W6WaEfzYHBLSdOpgZgkTgk+OkwXC+qPFicRarbYExkpXj6/deSNgKsJMA0yVfHXSK5br1w0nCMkW0AQAsVhY7Op9e8z6gwxy/Tl+B07HBUIoE4JeMDbWEWSBFqmXsrP8tRTBTV/8stWQx1C6SJ+NSm4j2I01ppGH9BSKJff7LhSh0FFKOhnzaek3ID1FeXDvwVHrMelElN1eIRuyASjKAePHO4OnTLWA6qFt2w3twBMIBpF90Eqc8owJAdq3dq3z8fyXTBBRlMB31ox4Am3c6+a/Ynl1MjTUfRBAi7tET0VcB2O3dq9cab0KFIihlEA8+Oc05RA7AR1dNXykITJDRN17GNKgnZfCpE8EgHWPCQxSoAWCYqp0KmsoUPwoQxp9mFHIWra6p7Kd4fuel/fOnE2bdv/sDAp12qNOE/yYFi5cGNzaq/sYSfJdbhi2hCxNA2oRYHhuNj6stejiB+k1IDCLiwYE0nLjj3d2nV/C98XC4/cC64FwWGsYARiMT422Tzc3WqkuwSWivygwXJeYuGZgOz4glprXYHqcNiboQPj2EOmhSQ/NtuMj7PYZrRGMhbIhEISVwd/F326NMi4UUb7M+TJii2Aj+XGQURR3IEDa3xQX1YhMmq0u26e/+9heCr0lJDa5RwoVpED/P8oNdyXuXouJYitaVKkHICbCWhDgHHTtRNt7DhSG1SRGg8tGYQ7NMR3tfYDwwdk8gyAb2RmMEOjEFLjug20SK/4EhUUNVV2lrPrrOobreqKxYNzvmBBkZhUw1Yf4BEgIYxe9GNrzq+e9YO6e5eyRER5ZCp2QDP4Kr6F5+eJawadOpE4XfGhmnx5Xh64zSX7uCMP5MWUvDEgP4XPhXxK0IgBGdJuoN7vpRlH+jm+q0dmE1kYI0fZEvw/KDyMyzGBLhJLoO623BN/w82zKkN5nrapiDKtnz7l0mAUBoMQU5GCBtS4FpkCw8OzAaoU2WUblus1nF1LA9UEBRAG14pb3XAzEeaK0EXIeIBNTcmJ0lFN8/4j2sz4gKmoHmFNPhx9z7rhu4gIo2lyLh+AAf0lXUvmHcIMCh90w3eIcfB9zBggubl74GyuyIfg2dtYd5gp1FBERm8AV27VihQR+vQUXic0Q2Kss3WXpVa4FX5+AJKlDJumAyLgeFBfWvDWvghRBHxg7kAdlubFgExxkzBwFTnRKWqBYr/Fqy1m77kEvDN8Lk8GqJdUSjE6kcyJVM/r3aQ7TToEbZkbJuBHa9PSTi5IsRKkmhJ+f9OxbTbwuHCZH+BEiesRhhI5UVp1L4qYCWf2kbxq6fNdOO29mpiOEBJXQ+qSp9gr6wzDcQLqsSFnGNzQmrh8LguYnmAYsxooDk/Oy6OfTSMQ6cGcoWKERh+IgFB5K9IQ6DVlD6j8onsI33vDG63K79jj9pCAmyGcnW0CnZZXchq2LFjqbF0T7yI2/9wEbo0VMpqOEcgFB0AS2bckSQy9sn4VrBzK1HD4jz2WMqDshXkGMAYPAvUeBt0Wk5KirADmQWqQgyq5T10aci8Ey7KxDbMuej+47YpLRP00ynNWu670jR3j+lBtu2ciYe97QWXROBP/2cROPSY3t1c0u1S3fF3rOMUl+ni7OcDCQhqEOWHfKEeNGB4i0Dz7T/vUbDPpbvXwOfL4QhKAypgnfDh8VRrCpMIJ6+JJo+2gq0ECHoRtUj8Eo5J9p88UqtEdYCW68+YWfUqGHUOysI+iAn62tYy4dqSi35iyEg7gAnY4TH3zYGf2ZGU4PuQ7UF5SuWe2sfn6upQjxq6/77BOGmjrqz0PcH4SQc2Gic+nKj5yyTSXmu0944CFn9MzbdV/HSGkloxSjBBm3jtHZoDF23EEB5CI7CFfVahCEROBtUndxBoY4BX79h8/8yjIPpGlZGzuC69Tr9/Wu57/qJhPz3dB5JpN3bO2fLvrorKr02qJzIvh0C/WbddfRvhXVu9NepsRpyvTQMo8VkInyKSyUNB818lh+RmGhpfH3uQl5RYXoA+vII+jTYwDdfRcW3iKcxCWwBJwLCoCcLFuEAcURfvL+WH9cFGID1J8zdBKoR3QYBHM5EwISP1oTwV3WlJw8Fp7qwC49e1hHHUU3WEysK2PGKJTZtniB3Kk8s/74+sSLcv3rUxEZJvZZZHQWgVoQF+lZoDxWGuUENMcvp+KUhiBcLZQ4cQtQC5N4eV8ucR30+aMkcHfITrBxBtcMUqRmhZp/hnjwvXE6mBWRSZfMex8n8/N+mfTDtxLJrru+s6m0Pjpy59I5EXyoRNBkYXl5/ZKK6sO39ug6VVd1s+eEPWK8gpZjIYBEpIQo0WVBETDSV0DAeGILgxrJ+QIXO5OiiLSQh5BFR4JlKCX8dNJGtLqitKr2lFr6DRiIAsDvxF8l8ENgqK6SQRt6j2AruXjdWGOek1m8y4lYfwZtUPILUjq0ebOYg2m0Yyz/PkSuAbGgaDzVB1bWSoScrAsdm0TJ4ZvcYqqOEKPgyZ+T68e/JwuBH46CZqt2SrWpLO09dIjNDrTCJWodpGCw4EOvZwecvsbHMSH0fI5YhOd6Fuy0tuGsoiN4SAqSXgL8f1OCOZ9P0JPtOlsLirq99uS6rVvOZMBGR+mcc9+TM51E5kjXafr1el3+Jx12XTjlneSxCZpF47AG2oIQJGPmPoGP8u07DCohTOYPdRKROweSo30JxuGXdySTQPoOJqBSDsVVsWOrdXyRQwYCcp4EroD/uC3EK/D9q/fucerkT2JtuOEwKwog9+ZfDmT9B4LY9CNgXfHjKa2luIXiLoJzo26dacFVKiXxgwnuMXWHlChVeOTtLWp/OtkNWR06Gm3tZVxwGaiwZF49NQc0Tw2efJ3xHw1RWH/4k0AuhVkELXEruK9xXComjAg1CgzQ4DNkaag2jInYALGIlXOfthmLnAyKBUItcKQQReB6GxKJ5KL3DlWU2YvniM654LOzx4xevXq4bjg4CMIRoa4y0n+sbwT7SIsdPcR+YElLVcUBPfw10j31NVUGmVl4rGpnWUsKZOgOo2qKklMgOkMsO6JcOG9uPlaia3Ff+zy+P5FgWmZJ/YFa8BexEKS3iGlQFETbLcUctLWCYnAd+GnrouN+KknWELRnvQzyk8ltU7a7XdCelKYJ830PWhrOKhZFBPRI3xEEYyNR8vb43jTanG7QlyGfZBVqpWzwwbnHZEpIH9IvEs+0Z6rTiOk3mSDjpzNKi3Mn+0QcivveFoH+2BmIcmzqE1BKsWJgpuGmd95yPpr7jMUszLAfVxo6umRez4aeu0O+/esFYa933q3Yf04gfkznBW8+MmZgZVNTUKlb3+x5foMEl+EB4HZz3PFwiKAC7WF8/DnL7/MGLTYBIaAyUV6ExNopO0E+8AnR/KAK9r1Dw3NDiDd01JIgsJRfUtBBAQpDM7FgRIOJTxCYREHgH2Iprho92gJ+zJmjlpwAEBYt3VDv+EIL5gbkWJJPA5Euwx0qJUIv/5x6fdaaDkVaZEnN0aNPeTFBTiAxOXkgMak8Rk7TCku5LIL6iQKZDhLfT/qMoFo0jWivBZhBZxgbSxtu2WyKgXw8Mx4xMJwnu0FjvaPakhO/GwMCYqHaEteD/Rpj/sGd3bZ4kbPq+efMVUEBwWOwr5RIo+v7ByUTJXpulZtIPOsEidfmbN0QDWE8h3ReBP+tveX19w3odqgp8DclvMTHcoASYZgZ6IVO5PNL2NGwNopYN4A8NX4y1p5FIoCS37XIgj8U0ujNdhPOVvq5sZZN0GGwPHRiVQmG0aFGAQ8wvT0Nn0ucI8eh4o9YRL5QCXEDqsCoI8c/ZWSU5eJxZ6Qg6CtHYWB5CASyvRRVgigB6suJD4CATqcA5WIhfF0guTWlSMhAVUBgGlC0WA4pXBppGEQJGiIwyv0vl3/MAA3aVtmNp6j4Kmf4tGm2h525TTIArHVHiYg5rhg9IrhioAxmBTDdCReP9cYfP1Z12AJt9Itwz0AEIJBiWXmMAGlI/HUQXGulzCgzXEU+N2DcOFMQKBOI4+yRcl/5zNOGXKgHiBUHXCWwn9bxStxU8sdC/fOES95P5RXuOZe+fUznRfChdw/VNCyurDnwh3f8ye4DBz6eIMae7Dlhz9xgH8MqYJhj1TUSimKD0GhOqriwmtzIWPgJwkSplLOzjlhla5b56MMWlEGDiOXqZZlxNzoaVCQuQYUXqT+UBgIAU9HMAVphuCLWD38R/5XZe2QBLF0pTgAGUyTC6C3SR1Qxcq3EDvgcRHCwdVXbhSbOjaIWFByVjFTogWaAylhMethR5sRFBsuS0q1H5Z2NOpPAYWmxhlbaWlpqVX5MubFNKyVwILwzsfIEjbe9T7XfMkNitC7jPjDXAMUMz/ETniI3j7vJvaK6kIi81VjofNnhiAAi55VLxClADyg4lDouQtxnwr3HPQHeM9YbHx+lERuSSPD103W3+oWpp/6+ZOeHiyuP1J4PoYfOOwc9Pv4q/8D+Pbc4QTBZEJ/99lvIhF+WDgEh2ht1mPXL+tyuWUi0KEJEIIXXQQOnYwVyCaZjIOUHv/qFpRYnP/KoGO16C/TQMw1TEIjihsfooyPE+XLeuCxYdwtQSSCw6ggzO6ZYm60QB9VfRIyxFPiRWAtqxrF4bPTBeQBL8UOxGIzwYm0ITAEbsZT20PfCTMZWHUApp0ViYhiZe0MNO8FJxqNRa24bfmY71MhL71m92gZfoLh4P9aSfDdtqsOn3SxYPdhcLHxiBINOvO1CA2ylRSccNfzX3Hm3NdaAns5E4GMidsDkHDalwPKjSLr2vcqpK68wJDVQaz5ELgZt1yhd5i1ArDEuIJCf7AJIg3uVS/BGvAc+k3Ro3EH4Y6KhZx1Te5592oLXdm9yjmGcxNxM+fUpN/Gb28ZPLD+ToZlnSp3MIR2jv7pm6OywofkbQSa4O9J7OQST6Qd172PFAFMf/7yN046tLsx0QEzGuCw6rmzOWTYYdFqk72G3VCamEJSZ8tnHnWm/9bvWVVa2aZNNldn07luWKyZPTI81ud4zKZfFIhL8219S4rB7Lx1doIM4hUSDBxkNqwLTHUG5mVAdOGjwmDp1rBKCj8Wgp5+SZj7DbDfSXVgaMh+gFrYnZwsymPVMERHKhLWmgi5DsZUYnX4EzgvLTpqVa8JNQVBQNvQWAI3xmalfB8KDbkx4td7MzUNRMHR0/4YNsr67TaGQLqMTr98115gi7CjCaos4byg2InT8Lfq3fzXFxO61Uz/3hPXo02PPvZz+xd8TArnJho/YtKFNG22z0KuFNFBWVFe2JhAYQVoKfvrIBaHysptcw5hoFqLen3w9gUyotcuICghcd6/rJ57uVZT87p+v3VGud7QShnNHF0Tw/37atX3rK2vvk+DP1o0fo6cSYrM+ThB2EyeYWuQGwkhjb7/Dmf67X9KNuL7FvyIog0ZFcCn2gWnQzKdD1N4v+9mPbFZcv7HjnNv/8E+s8w0mJaC04Affd7YuXWTfaR12YmjGelNMAjzviO+fS1wPfeIEgoCTDNJkDBeRZEZFcXygJaOW2dQydju4VnapJSJ99HC5pbzYzw6XACGEYXFLIIQ9kVdgKAjFSdyB/fpwl9jTwE/oIWvL+2KFQHqLQR/RwA9Zc50jEJk4h80BkGVv2T6LwJSuG8Hk+LhaCGqRoHhhH372iXbzkeKJFSRCwvUyr598OZWNzCpAWfUdOdJhIwlSuCgukMCZojfWF8hdKUGLsi3j7BpRWB/PezG71dUh59avfd0q/Kytd/7L5m7c/sd/asU4nDOuZuPROqsYpeCqdYaHIDSFP8wCwAVgKg/9CTE32EYYz821KbnM95Mfb2tm/OK6dbLwh5zQq5PYV/ue956bynvR37htzRw9kT3EeaELIvhS8u63x47pnw6bhwukDnXDYJQg9aNiiPFeGFpdP5bAcqhiirHS1OymM3Dctca4kE1fYRil/HM34Qu2TbBA0akYBwaB+T74xc8swkys4DNf+32r8eZGU1ixXs8v/fG/6bsFU6X5sRxE6hEwGGTsHXc5V0tJnIn1h5jia76/XBasA11gQF+uCbfC5v4NGCDr2V8KYaAxcvxdwHxcEYQeJrWxWmJUBAx3hW28OA7lqLgpCBkLbv9pYY8zIUfTP7ym97DmZFfsfwkMU3ZBDChC1jyZT8Yhqj60TIsE1R7dupt7Ep9fk9wUi1Po2oikEy9B2THsk4wMMRAUJx2HKLuTbThxOgSawMoyLx93gg0s6fiD8OvpeV/57DOmVGd87Q8sALvx7TctVUjqbfoXv2ybWpyMf+ANqjVJxeLKXT3lOos/2HqKQEHMzFuj80A5cB9iF4FKVL3xsJtILtZzr4RhsF+f2+n7XXbOKSnplB7706FPOi7nieZIvS08fLh28eGq0jtuv2tTcKAsP8g0sxXX1THWYTERfvxwAiMoAev8khCwmDyAuuTCKQQBdmIlYUL8s/YI35hc6qrn55qFI0006eFHogCbCJ9z5XPPOHs//tg6yNjAg+oxrGjVvj1mNWx2oLT96ZSI5hLnDixHACgIQbkhQHSwMZ8QFMA1RYGmSDnwvQzdJDbAubB/Hf4zpapEvMk/M8+QwiEGQXBsztM2BpFwYZ2B3QStKIxCeBFi1otAZBdZbpqOCGLhOlnPuY5JnIL4A8KBYqX2nHO2oKSOhdKol2BTXk0KkykyBPf43dqVa2ut/xzITIqMJh2OhUvAOZyphW9NKGUMwdZF7xmaosgKRIH/joJiqy3KqwnioqRAdwQQ6+S2sJMRnZY9pTDaS+OimK1HQ6iC6D6zBLkHsdATk9ko13CVrD3ZAuI6uQqNq5QKrpdC/aiwMPmv396wc+2iw9WHz1cwrzVFZ30Baa6Uz6pRQ+5xmpv+2g2d6Wbps69BMBanWdi7p3Pd5z7vTH7oEWPEeFF5P2k4hjLyweHTpluut70bCGTFKnwsC0D55dTHHrc+cIiuwA+f/pWNe0Zb0z464b4HnNEzZzlFxX2szppIdW8xCZ1i5gM3NQr2RrUG5ODPhpG5VlJ5WBTSQzQC4U8DV6npLhDDkekgQIWlAQlYj38B8/PyzDoTQOIczC3KMmVrYs1aFllviZn3BNL7QAycF9dK7IHSZAZxgjRQUOx3SOYBxQsK4b2sR6GUMmk7rC6KDWFp93s6ibC4S370Q5veS8//nf/tz51hN6C0C+1+kjl4/Tt/awr/5q98TQp/tlO+bZuUwQqnfxYxxs00MXE9dO/Fo83ZCGTYjdPMCMVkeyLIdVj2s5/Ye2zUGpmXnOuNdsBxynVvnmsscP/H/y7Ze9Zz886Gzu2d6AA9iQGcPHxE/ZHGbwXp4DHfCXsg6rnCDwPCrPiSjDciQIM1jhcWpsS6kLohrYRVIWjWFhTnOPjLRJ25yVge/DgYgwjsKvlmdYcrneE332xjqqkrKB452pnwwIMWSMTKEygivrBHFoDIMZCVZhH2VW8rGHRaxLXqP6r/gPXUNhDRN+i8X26BkADKgf4FSbiEPl/X0dUCnbnwO5UN9OFvE6DEr2fHH9u5GP++hSn1bfouEFVa7gH+PuOs+G58fKLdCHT0qLbdZptqjxqkh8h24K9TVwECwV8nyp3SOTFg1BQRbzzHQh8TaO6DXzxl8+mHyirP+Po3hDAmmCASWHzjH//B2bn8fZv1N/P3v2HrZLshiQfaKtdmjDaDMqr277MiI6YDgZxiQujXSdHg1zOG3DY5yaH4qg3Bes4aGaz/07v3wGf+bPnyc1qZdyo6P3fjFPTPnxtUUL0xMSPdkHlYTDhdzCiJpYU300d8WSBZMIFFKKiPZ/uiG3/rdyyaCmyG0OL4kxRTIBikyCgQaatNk2Ph/5pl1Of5nQ0r3vvB962ennTStN/5ot10Ckoo8iBwNeubf2zQFbRAtJiefJ6nFh8BolTz5i9/1RBHZ0FYzrUl6IYw1rPHXOTj8+B8Go9E8/ARRhBInObTPyZw8XWa7y5n084N4bcvwKLHll2fQwnwOUifpdmE4iMUHoiGYGp+kVwGMT8KBkUD6ojnD/A+C4idJ0FvTSjwbVaG/XPzxxntPeXRz9k9obrure/+owUup/3uF51pv/3FE4J3MbF+IEnz1bXugyZNMdcndgmh2opDzuoXnnfWvvKyvRc30lBNdO2M1KnxQnevVGtaa18qJfgbNz89L7Fh/77zHcxrTReF4ENP3jiyW/ORcKSbDkYEbrqXluWhMJO+yQ3DXuJLozhQBXRE+Kc8+lkJ/0SDchBCQiCHtkjm2JFOunrSJAvEnEwQESh6vxf+yw8scMbstFv/09fNL6Y9lNw0sBYfdd3r860KDejKVFcKcchHU2LKe275yn+21F9sMQnUIRydDXNhcIu+yw3AKpvgY6H1HJN6LQqv96A0gOgxXDeFAMXnozWDDVgfC+jpp1m/ZLSvAagJgY8yBYUWDCWiz5rzfHuCcyGJIBwNMYv//YdmzQdcO9HiHfAGBUVMuZ00+xFB+4nZT3ySWFdqESjBZV3I51tbsK43JhAA9QFrXnrRfHrutxkhrSsrq1UNPM/d4Xv+zzNhZrvjJPak/Lydc7Zt2xe9fGHpohH8XHpy5qQeTXsq/zZMp5/wnPCqXPAE80JYWgYtAtkQyFxNDBxG+Ml/d+/b32ICdFi1F4xDiOjQWvPKPOujJn03euZMQfdbbfoON5RjEtz5zf/7njH7DZ//bZsHTyyBss1lP/+xtXjiDtwoS0K2Ab+XohEyA50RuT4dAsUQ8OJB0Q3Cb1F+hN+E/TiBBLhGztGi+Cb4SfvbmPkSJNZ+9fPPOWtfe8VSbCgyEAqbd1wng8FortbQnnWhVoLdgUjXgWIsoDnueJcdipIZjCVvv2UBYubwgcZy72+LULnuhmR+6o+8iYVL5zx7/iP3J6OL8q4+2N3x6xvcG2SexstSds9l0wimRnP6GcqAxUPorUdeviwURcwH6O+kaW4sMcUxWN62GJnn6J5jA0PL42/aaLv01lVUmGXjWNxYNoKg8GT4jdOFNh5rCfCgUDgPrCsRct5LrAAXoc/wYVYngCUFhnPeQHHecy6DXawT19IC0WWpLYKfheefeBDt12uW99d7+YydH2t9HghkYi6LkIspnE5QNiAUAovU+5PZoPhq3N132+Rdgo6tMz8IPdWgVB+i4EGJuIpkTHIJxICCX/7zn1pVJcq09flyV4WrgPo7nbzkK3558sCFit63Rxel4N98sC50+/RxAzccJIA6WN5pEmHXg3oI/S+R0d8IGkE6mivEpVYxFje1wEDx0AxqsxlrTb6bgpO2gn4wOVFyZp6zz3ko4dy+fJlthGARezESBR8U04yaMcPQAIIVfxYlMHDCJCvA2bNqldWd9xw00Jn04OzI1dD5lsploGAIhYWLALS2qzlPAnaxEmR1tSkAACOBSURBVKWv5NN3ffihNWehhM52TVhvlBixHhAhpbkUSKH4Tji2hJ6MzY5lS60Tj8AxTUS4BxzH3pIJHLbJXvH0L604h9JrKH5dhH0KPMEn4iie62/zksmXk36X1+eUlByN3nLx0EUp+Mzon9WvqCoM/XLdlAO6L2WyyyVa5qT+LtJSt6hrdh6hth8ojuWw/HIW9mO1YCL8ceA8abKqPaVm2azT6/hNy5KYJT+amsogSJiEoBCWgwg5myTiS1PPb1mFHEKZEEjE8q9+MdrbHOYZd899poyA3JQBUzQE9Cb/bhNn5Edac4+UzqeadBOZVUeKkki4KzkhXgBhRUveedMUZvHw4bbmKO6zJe4vyhl3jEdbKIsAKZNwQWfcB4py2KMPJBS/l3u6fflSa+kl2Ev5NBS/bv+6TpWbSLwvgf9QLyxxU4mXC3sWvrru4/H7SpzOHZTZGXRRCj60sPxI/fTifgdSQfPWjBNsTCZS20InM14MNEgLbYLPwvMg6kq1GLvDZjLpKL3VQ5BbEIwHv6MAiFbj71EQBFrAIrSV7ze00Lu3zWe3zS2kTIDq5WJQikP4DG273HAGNYAmOA+eL5MrQNSfFByKg3ZiLAxKh/wyY6PIRlA8s/rF5519a9c4ed262k6wnGtUD19tSoz+/Ji5LnXKZDIWP2F/OTIiRNb7DBlmCpN7QYCMGgnuHUG31vn0ziYbiy4jQKQf681cPBuB3SqIRwqQtmKsPEMyDV2KcuE9+CF0nUpZ+FdSieRzfir5nt+1YNVfr9iw64k5T1zQ6H17dNEKPvT+4cNNi6pqK5dWH91997D+NU2NjTMlvaO00ElUaKRpJfyCzJSEYmXpFKOxhAg0bbVxQA9GIhVI+SnNIdxQFEZUjnp8/nsuYZFIW5nPy+uyWsxpo4LvSPkh20gRC05eP1YuTJWhUISxSmyqWLlrlwWaaM4h4IjCIOpfJaYj8EShDg0eQFHQBnlofEymDuEOoHColbfSXPnBVCpS/5m7Z9/FQAS4UKpVWhNKkLGSrFkcK+B1BlIs/+VTBqnpAejat6+V7lKfQWUcHXoo5aunTLGMzLlwgVD+VIOirG2DDwk9yn3I1OuFwqJALmS1IXIjsfDU+TOoBXTAOcXvYfXtofsgH/SQ7yfm3f5bg1/9ynOrDy7cX350DiWqFymdyO0XKd3TbbRbH1SP0woP12IzwENiGC08P7ghPIjK0hNOMwsz+oH+QDhuDrAvLnWlfpzobU3ZAYP+WGCYtD2iEIVMAu8hlQM8pOILfx3XgMgvAaI1L79gzTjU8xMRJkZAxoD3EwiiNZVIPzu2UPBBCy71+DAeG2ysffkl2zWVlNyQ66eaQOz66ANzMyg3ZXAnqIagIwEsyKL0thoRE3YG5Ub+7YjZ4/I8Sta+T8/xfaQQCYqhBNe99qpZSLrcSL8yIguli+CzPTjCxu+kFdmgJOp172d/E4uhj58RW8D9zr4+hNk2udB9w9Ljt9P+O3jqVGsuionrgzdWCZFR1MU5UeBkxUjHvz9eITcInUatxIZEXmLe6jV1+1dUVl5Ugby26JIR/HcO72m+ve9V1VpumnjAgWnf9Q8yrEx/p3Q7zDxwYxhjRdCP7jf2mbeusXiajh4oBIS/i6A4gmVTWKQIqEKz+EAbvMVnQQc0gFhedyyPsc6YWXc6Ux551Orbserr5r/sDJgwwaoLJ9z/gODjtUIMeTavnezA6Bmz7HzWvPC8KQgCQcQGCAxybiVvvGFZCHrYiUYvf+pn1lxCehDfktJRZgiwgwxBQ5CG7cenB8qC+vm20AtERSAxEaC1vtjQRFuEMsJ644szDo05iaAiBJACJ/ai53niJDqkQeBF//YDOzfShhx/78erbP1RimypxXPENGrK9hmkJhBbuvojQ0UE4LgWIvv0SngJPzvOmsk8Gata5PpBPCiRGMWdDhGbYVtyNtTElQLSM6WXNuxETlqPys/tS5c6y576qe1yg6J1EfGctRIv1AnR7dGyHBavVMjgLNV6PpN08hb807ZtF7Qir6N0yQg+NKuwW1UmP7En4brrnSBc6SY9qe2gv5ivv25CFn8Bu0IJf6Pl12l0QagRPiAl/jtCDPMwR52pLFhxhIqb3HD0iEF8lEBrss/JJ439f1I9CD+5fgSFXV32lax3Jt73kDEVQom/WLZxgxj3Y2sfpqwXl2SjtQNfY4xM8QelvjThIEQoJibPMJSTQRIoLToUmQvQ8+oh1pJMQAyhY3jHpvfesRJVLCkC03pcV9TAstlgK+9lDBT+NgFPlA4uBoRg42djtalG27TgXYO4xDHQhYn8PHOlEArSkig76vZX/Pop5/DOXc7IW2c6k2c/ZoFPzpn+BtseS9eGT89obIZSjJox0xkm1FOxa4ezb81a+/5egtkoXZQwFZgEZEEBWxcvtlgI5dggN5qQTsf/Z03os6eis2LHTlO61HX0HT3aBmfkKr94Zj+KFneNxijOAUsfE5vBhK57OJnKe1MfflqPt7yE93azk/rgH7Zvv6D196dDl5Tgsy/4koqqQ7MmTN5alKjbEvheWaYhc4MEfYxuny85MEJAecDwCCQbHSL83ESsFIIdFa0kLHpLig/OxuJQfktTBrCcHva2Un8wCxYQBoz75rFGoAc63ygsgkFRKCAP4DtWHOFFWez44H2b+Tb2rrvNxUDp8D1HKw5Z9xcCRSZh7fx5ErBj1idAsRARZ/LRfBe93lwT1nTbkkUWP6C7ju2acrd1AoYjzDDzjmVLpDB2mgUFyqI8QBwIANdDd9uHz/zaKhM5X8Asa0HHHaXC+d2x8LgzL9ka9B4yzMqHPxIc5vcbHv+CEM0MO3cUGUoIv5l14py3Ll5g3x2Pq6ZeAsjNMRBIugpx1ZjTR5aGDMA+nTvrgtLGdaIDMTf41h4RHOUYKF3Wmp4KYgq0U+NKxG4EhJUHrRB8XTv/FUvFwgvwUC56QvllBf+gUMILRfmDnhs/4ZrVf7J42a5lVVWdurfduaZLSvBjYkTRO2VVjfcN6pVubMhQdzlcd6UbN0YUyT/C77Flp2vMxOireKQ1lgUfOYaMCB2BNJgLS4bwHTmwX4oiNG0fF5VwrPYIq4X7wJBG2lY5PgU7TGpZ/eILxtT4/czMW//qfDsm20IhpAz+IACIkuCcoshyvu0ow5z3SbMfNYHnM9bKqu8j70wQrc+QofY7CoKZBGwZnRurQMCxmOTJuwjh0I7K8AugN7CaohXam0E4bPaAUBfp72vvvc8UGHUNWD4gfLe+/a1cmvn2KAx+R7FsFvSnY23UrbdamTPrBNqhtoF1gAiMEddgbemlwKrj47PTLZNtcXsQftqC961bY30SuC7cF4axTH54tsN+e+ZenIRQ2ARCQSb716+TC7TNzoHhG0OnXm8l1MSCIDMMQl8oupXPz3U2SPBJr2IgiAdl7zdA36bC85ec97Q4bH3oOa+UbFq/aU5JyUXvz7dFl6Tgx4TwzyzuGUpAqe7rr6d8+V7VukPNujlwP9JqQgtDIFxE4EnJYOGAk7maH8uEzwfzkVZjQq4F0yQkKAuD0BEznEAIG5+HeWOUAOOSMjq4bYsNeQD2EngElgM3ESxQBwyKD8uoLfxfXms4Umu+PCOlmQeAIMVEJJrIf0N1jQnmoa2b9axre8vjIsSEEqOLcM28F60YZcbX/8C5QciBY+JmEHikjZT1wYJTe04cgwalKY991tAJk42AxYMmRRt7Ug25c8UHZhFRZgwOIXiJ60OcguuPifegGFCg/I6bAewGfvM+Apq0POMGkCalco9GJ5QQ1zLxwYesb4LhnET5T+Xbk6IDJaCYsOAILiW6jLy2DEmO9cbNYaovZdrLf/kzC9SinLiPsWLg8/q9XuiwygmCtJ5o0nNrfd99qSkRvPEfh48eu3jj9ienS1rwoYcH5R8M3MKtoacb4rofJpKJBdLY+fJXB0hEW3A68ooPS2qMZg2ab6yUVwoAnz2uwqN9E/jN9BuEJdPYZJAYhQFjYomxuh0hGI2UYv/x461eH8VxcOsmOx5NRlhzzunQli1OqawvKmXsnXea4FunoZgR6E4jEqnCmPYIijInkOg++8PTQUb6EqEHLcSE24JfDXQdectnnHH33GuwHsZG4dVLceBTE8XmuX2C9MVCK+PuvNsEJS5hrdR6cT7EIgyhoDxlpQl0IsAoLewiyiGefwjUZhpNydtvWo1FqqjQFB7rPWX2Y87NX/qqM1zKkJoGzom2YvYeRPCvnhwpMLrhWL9cgW2LSB2iUNhth3mJvJ9W3CHXX+/0Gnj1J5Q7RJqO81rx619aAI+WbhQBTJK18kb8Lr7aLp56xnX95yXwb+rYLzl+l/f+cevuQ7BU9q2XHF3ygv/2wbpmJpSmm4OdbtCwyUn4W8TIo8SI46UIurT4/YgVN1IwDgaGGW3CjXxO/D+stVXzSQB4YLWtx12WlphAhBgOmrvAgEneg7Dxsz3iNZgOyBvX8APXGekFY7MBJ2kiUAFWCh+awR+MngadYPH5HFYdFAIRs1j90gsWrMPKDpgw0dm1YrltPIplI0IeE70GpALx3dm4gqBbHMiDqWuFMID7CC3XDxrB/yYwiUDvlVJgGhGBLlKJWG0EO94SjDHi+MusCe4KMQYCeQRSD0oQGWSKgqV+AkWK64Igo1iYX4AC5b18jvMGYZB+pdSadYvTsO2R5f71vcQJiF2w3sQWKM3FnWHjkly3p6462q9+7cvzzJ8nlsCgE9KO+O484m/jp/nzgbPN9ZJPJ53E210Ku6+v7lG/47trd1VeqpY+pkte8CF8/iWHDjUwl3xxRXXNrT26DtbTI6WP+8sVFekGWrqVuAwpfwp+2KM/mnZDfTYBHpQCFgmoCRPxQCAY80wQkOEYwEFmtJMxoB3WmEYWJs4WtEUcBwKqYt2YKks8gc/xGVpoSTExZ3+MoC+DP3ATgPDAes6VI2N1yRxgrWiNHXnTrVYQxHMIHPUBsYKACKjtW/uxCf4AmzBDC3M2N67z3r9xgykN0AT7xpGqo/AIK4wAMlKL3DrIgEGZpAIZLomdo/+cayBTwXpReESOPBpyss8CjigLmp+GS5GQmiO9h+swZOpUQ1MxmZKV24X/zTqejLDMfA/KkvU5vHu3ITHqBXBfGLJJajDXLcBtAxFsXbjAYhjEGlBIuELmy3N/6ANxHOsA152HdG9DInxL3NCf93e7du1+Vzy2fO+RaLLpJU6fCsFvTbcU90l7QZgSg/amq8f13HKJOzOgdYcZ8hEJIw+L/uLrbt7oVAvSEmRCOBhnFTMFTIBwYE3Y5oloD5H4ll1vmrNDPXi/3stD/9i5tCaEHaaM00h8BqXCrqwE564aFc1xZ04dTEjbJ+k0otOU925dtMCY3zaWnDFTVqzK2SyGBpoTQ0AYuSYIhUJlIHvIk99nXFjsgxOtB3pTUMN4bxAI14QbhOAgsCAS0pVYZp5HWQyS700KkN1tQQ8E9fDtWQcCY9Qy4B4QSUcJsdcdKUxKcbHs+PXxbP2OEt8bBe2OmKIu21Ri542rxjFBMvRP2BZXQgnRh0Kr4GSrsl3LP7A4Bz0UFrE/UqPbE92v+D5prTO6b4d1H/fpj3rHDWt0J5cIB7w4rPiqZfPLyi7K0tszpU+l4I8fVl1ZlOm53fVS63Rj1+kGv6GbWikOusoLw2IECjIhzSoAhImoOpaNSHBzQ6MEsKsJPMIaU1T8M9CaSRj8iTWk1BQBpVkIi0kcoKOMzTmQEuwpXxQYbVF7PUfKCiuOQJNWJOVFzhyhmfjgbGfCgw+ZC4FF3y7rCgynWpFzZ6tmXBgUGHEAglgVEkQbsqnrAalQTPPRs7/Wd3nOuLvudUbJFQBl7FhBkU1UckvQ7eCWraYg2NUWpTJ8+i1mXYkxcJ5kCUiz0dFItR3C11vnOOKWzziTH37EGXY921z3MUXG68D4OPjZESKwynWBKAgqcn9QAsQyQDggma46fu49gti9hwo90phE7KldwL3jnInj8DOX9Ffac/3FTjL5H6HrLPAS3ptJL/FSMpG/4s83bLgkinJOh9o2S58Cmvu44+/ePDH/cFNFfl5h//qmmvL7xTDf8ENnVhCPlsoSioAgG1bChE4CQxkp02BhdOrogeett1AiOg3MhDGJkLP1VWPtESchobWNJRAEWb2OBgNbUxyMPCprioUmFQnER+ARIKYFUfCzZv48uR9VfMIq4ej3R8iJ4JNLp/hl5TO/dpiLj8Vn/h5KinTj+Hvut2EmROxJtTFolHgDlW6WL8fa6jxwBdillt1sgchsaIlCIkNgbczUrR47KqVyTC5R2j5LDMQUYCshOxXxec6PoJvFVATtGaGO4gFxkX6kASp2yXKJ2Ai5f1J0KCfiFtb0lHWXTNFHb20h/g5cr06v/UdeUf7/qj7SfLRHMhk4qVTDhRh9fT7oUyv4relbY4eNdpuavySf/Kti5v4IuDR7g2x+RgJWICkzDgJWRgMT3SwEH2ZWDYg68NpJBvcZ1ZxLCCi+P0yH24D/TwMQuW5yyJSt4osTgANyt7Y2Z0pYQ2tM2rfHqa+qNqvPhg+M6EaZEaTrf801tgFHBOvXW0AMYnYeNQdUA6IcEFDiFcD1aAff7Wb1maffTUoMNwIri/UmOMr3IkS0E8e5+rMhlCgFSWQSaKACjqcbmyJXSCiFmEBXuSB8X+vKRO4ZWQbQANOWOX+Kg6xVW2vEeZprdXzddXNc8vEpPZWSYmvy/MT7Ui4//Ietu5/OvudTTZeN4D85c0h+UBZOTaeDx4J081THpXPMP6aXegoJXC/pPR7+hSTMWAmsaL6sCwM2EH5y6v3GjjFL3lZdPI0gdJhZ0LBsnykEBJ1KNYQGS83voAB8ZASutdU6U0IB0ZvAnLl0utnckjiYh9WjKIZIP4KCm4ISI8re2iIj2LyfHDxRd0qbsd6dSQgkwo5ysS3SpZCA4jZBWOfPPHyQDXUVFAq1hZpAHryf3D0pRVwBlBt1Gpk0SiPZEkuJya7U9UpD392iW3tUSKWP9PNBP5F43UkWvvP3Gzee8y2qLwa6bAQfenLmzIRzrLxP+kjjcC8RNDsZv0vQ3HiHBPxPJTRtFoAjTAgKhJDid1M6S1fXoMnXRRtDSLhadW4ZmX8qxqSKjPl/sdCBJCgfpSgFZYBiiRUAx7DjtDrWpUysIYqUa0cx4h4h6CAkXCRcJQKSuCcEFSn5taq/oqITGJRjoNyOVlZYPQF+PAVEZRs3GkqwLjrWsR1lasfzvAVeMvWTZEH+8nRjcx/XC8v9Lj33zVm5EkNwWdCnh7s6SMzxd2bO9OYsXJh5ctKk7pmGI/fLd54TZIKREdaPQn8SdX45vj7Z5xFIglP4m1S0gQCYt040nkKgthjVmJWotKw/Zao1B8sEQwVnBc35GlKGMDqWjRlxQFsgNoHCS52ISxBMrKusirbU0rUj9IGE14qn+jAerZ9lElg/novTnK2VH0gE1MIuRztXLLOKx6o9NFYdNTflhLXX/zwXH4k7GISOYL3/o0Qi8e9/t233ajMGCxcGF3rc9fmm1mt12dF/Hz9yRNjY+LkgHTwo5hmkFan1XLdafl9/NwyHaIFs6IcRViv7AEISwLL98NlZZ+xYqxbDbyY6j1VvTXwOeAtEbag7anl26spRCETtYWyIoBkpM4p3OA7lwtZfILhrwbKLkFBuFEIx5AKFxjXZddXquurZbjxj8/mjQql4wKce3bpakM4EnvRaKyLbQjyB2ANBO6A8OXiLA+h74tRljJZyKNSfpHBXY+L1d7HjBs2e6690Q/dXTXnHln1382E072VJl73go/HTZTuvDjLhDUEmLWH3j3gpN8w0Zx4SLr3Pd92CjCQ/d6FQBDFsRRmwUw0pLvzRqLZ9rAXMSGvR8BI1lpy41CgClAD5aYqJsIT4u/TDM5eP70HBUM9PDT1Ig7iA7ZBTwBy57CYWep4dd9kpx6xlvFtOZ5DOEWsaoxZSaTYtWEqK8yQFaBt56Dp4jtfYjSdaG52/zgVFRhk0VZDEFGiFBsbHZdKtyXYV1npEu+xG6ckDgvKUOhOww1WAYkhv7pE9c5xYOz2/X9//f10/USp13VXPhfl+cn1eU1jyrR07aqJ3Xp502Qt+TOJv99vjxyVJ33xn7NjeR5uOfjWTznzTdcMhcJFwYCD+atT7klo0MHjL2kVKIG3clpBAdiuONtUkEt537DXOVSNGWFTaGn0ktCer8qPRBOuPEiDKTWchlo0gGK9BWEa2pzLBL2Akdr6TkMXkOWbF+6mEhJ8ts2i+0alK+FAg5ve2ISRGSEWLkEc76tiOuxJgBN6CcbKu9pCAk+PHkiPsvAaGZoAG52FCjlWXoKMQ+clz7VGkTJqi1ChVeaW7rRSXoiUi9TX79hp64FxQbBZQzVk/bo/+atJPtF1C/3i6X0ddz12e8Ls8OfiOOz78+g9/mF7w7W/7s+bM+VRU3p0ttc19lzk9OW5cSlbn2iBs+KYEYIbnhD2d0K91k4ndYr4RQZDp5zqtsgBZMldAwoNgR6WovawGgPpxOu/Y1Zb0GAJBxNwsFh9sRxGgkRAsrCBR9ghKC0ZLIdTXHBFCOGLPY2XjfdsiIY8EBKtqEFrCb3P6TrjlEpfsc8yjA5IjYCb0WHh+1/XoHztXUzp5+ZbSJDvRpVvkjlCZZ5kKFJsUUOtoei6xRlwXxwbhEPcgMs+4LoZuErQjFmAl0Tofzi5WWq3JnnLdWi+Z2pLJpAOtfbG0dL7Wf7OTSv40382bP2fLloro3VcophNX8goZzZXwrw0bR8mJHC+e7yWWP+Lkp6oz9fV/KIG4zQudgjgaFPMj/Jz7i4mUXgSqE6yzHvW+/SwzQMEMKUK2o6a0NV/CY5asPdIxTanwMKssIaVYB8ssxWAWWYgAnxe4TQ4cKxrtoCOrnZFVNiueFeTsORry0MPmDuhhpaxssAly0E/SasQVzNXIPngN645yMcXFg2Nkf56MQAoU59Dxd3jHjqhbcdcuq5qkYYYhnHQLEp1nBa3kmg9y/PjY6A1bXekzPaWrKU0UFPyr2xyuas409dCbU24iWdo1kb9+9aZN1c/qyu3NV6iFTn6XLnOa+/jj/o4dK4tqarxUqlCSldc3aKw68HUnnf49Cb7tq5QJw4wEpkJylJCVpGk+R3oRUoQVQYN3o33pqAzE4pNLJ5pNNJ80lu02KyVAdR2KgBx8Iq497wBFSiG22FIOWSGPFYX+aVEen6CsUEWPrCDzMBchQg4ohpNZ8dbEd1gQU24KKU0CdExCYgovNQ70BZDepN6eqDxBTxAGxHfH5xRTJPxereu7dbqMLm4Y2OAVrX+t3vemUMg/eYmCjU5Tk9fY1OTnDXPr5yzcHUVLr9AJdEXwT5P+cvSwiTKtD0t8Zoi5xXxuWSKZ3CtBG5NpbvqMFjQfsYoXFual5BU6bqkjrMBrWFJ8/yIpAeIANMZQHETNOwqgqHex7YtPsRD1AkBpC+adJE5wPsn8cyENC/JJ0Jvq2BegxjYtJT9PMRMFNeTrCcxh7Sk/bq6vsziC1lHX0X4MIlZRWPbQ9bd4vrdCn6mVchsThi7xls2O577Vu2v6tb9Ye/CSGn91IenCc84lSH81atTA0Gsa7WfC3m7o7ksWJY7U1zY+EDRn/iB0w6GwrxgWnmWMLtJOE/yJa521vrFV5m+qzdis0fxnCTz5fVMIluu+yuoHeN5q1btkA3tCBXSlAdGJordYbRQDghT/5Dv5vS2KlZP9zKICQys8dH4SUoJ8VATiWsQBPtsApFqCjpCXHzJBZ5QW6TaEv0FCTlyCXXT4jk8givbORR6BTjaj0yCOEjVIcAme95KU3o/CILkhzBwbreMJeLl7Uj377ricim86g9pd+St0evStoUOnBWHjFyXBj0jEeounK4WPd4m7G8JM801a6lNPiBRFgme/2O8IBwE1HjQJ0S5Mhx2CX0h6TEiBFBmogOfIk8fIgNw4qUYCfCCEFsiuRy7Fgh0F9IjiN0exgoZGS9Uh4ETcyTbUH6l26AugIOdYdWWUr7fOwTpTBnHKz9AN14LCyT46SKHOb5OEfL/OqYdcF3atDN2EvyWRTPy4e1Gf5/585corwbqzpCuC30n0Z337Fqa6JEa4nn+j+H2A+PyA2HWPbNIACcJfuUEwHA/Z7KlelEjLQoU48AmE/BOE0Gd/5pLdrNha6oEAm4UndWdpPAJyKScJAsgG5BD46AEaQIFkA3KyvHY2/C/BZ4urEKGV8JMhoCyWqjt62jMECwkU8ly6yZSDPYgnxGglFvRcQuCzP1uT3kkKrlkKQScSJoFIvC2tS/c8/ycJPzlPvzZJDV2rMw48P7kxr6Dr2v+xZk20W+UVOis68Y5coTMmK/8sK+uR9psKg+bEsT59+hytrK0Y4DY0fS2dab5XgjFY/F0v6d0pAdzrpDM3i+kHx4LOzcAy8vsJQgTxvuzz9jP7N49ItvQP/wOnDVJnra0pCt6Q/Wn/83dE8TE4Ho9ImHkuK8wtQs3r+mEfzVpxviP+3Z4+ftwW4m36YYfXT/z1TOjUScJX+567T4pjjL5vkF5qCD13vR/6P0wVdlvkFBcfcw4c6JV068PmwuKaK3C+86iNu3SFOpO+PnVqsn9j5TXN9Q0zMoE7Qsx/zHO9Ei+VqAiamr8sIbtHwLuniVUYNkpIyyRySQkCw0Jb7o/9IqHSa5H0tEnRa5GQxj+j547/3T61CC/E73rE35v7s72jxJ+OX0fHBKFbI2VTpe9mp+MBDDyXGuE9azzP+7mQyMdOJrgmyITDgzCocxKJlfl+eumcLWVX4Pw5pPheXaFzTP88fVDBkcouhfl5eZkRfz32SNmPaxMHtm6YHWQyn5fFuyGyzImdru8uFe7ulwkyjwj+9tANsmFwerleb6iXABVKgHARcu9dLGvn+n6a0daXYMBzCchRqX8T+pVYhuUgo2vylgm6fyAV4KUzmTv1nu56/oBw/ts62E+/u2v/lu+NvDdVmSotLChoyHxr5eVdSnu+6Irgn1+K19sE9cmpU7s4tZUjmwJntNz1lB7bnILkjqbahklBU/obbhDcISnr5gROjZdIrPJTiY3p5vSd8sXZONSi3XYgzz8sLOALJRTqmZYxQaHrIqRBlGIIT6gO0tP42ZxTfF4ifg3jgpdPfEYCW6d/aqSo2Mw/L/tZ0pWNXl7ePJ1DY5AOxjtBZoIUVOgnEgfkm/8okZ+am0x7NQ2Z+imZTKabl/AOJfJSW+as24a/bpcgis8h/vsKnUM6gRmu0PmjhWVlzb89dETlsdDZ5aXDrY6fv3fO2k21dxT1qJIY7JIzvNvz/Q2e574R+t5zyS55i83fDsJ+EuTeOgT1rDv0nqckkAdlj/skXbc7EuTrBUlQqev7GwW1j+mvYp7PhvQCwewyWeLt+rNbws1a6Oi1Y14iuVpCe0iyW+xLfmGSQEpE37MqkUo9K9+/Rt/VS+8vktWucV1/qb7jR15B8h3f8TbqGNv12fddP/Gcn/DenLDxum3/pWJR7axhI/f5TZntR+ubd+dt21W98IqQXzCKtewVusjoeyNH5h3KC69KuOnCdJioSxxNlztDh6YzB0qvCdLNM4MgGE3sTQK8JRX47zb44QA3yNwvEb1Dt7W7HlIe7tsJzy2R5R+aSae/IKUxAEyuz2x3E/57buBtSYfN9+r5aRLBrvraOjnmyxKpvPl6j59ubr43DDLjXAm/UMU2L+m/lpfKe+tYQ/3VYXN6ejYOUSk//cMgmVly3YRbqjds2dLVOVbVq66h3k30KKjMW1dac7n1ul8KdEXwL0H63o0jux2qTfckP9CjW7eKv1i7tu7xxx1/5EcDx3uOe4OEul/gObLoiQ+6BonS6rBhoJvOPCRlMUa33HUT3vpUfsG7jW7DHq8+vDXIBJ8RXu8vLVKZdLy3/YKi9wUEZI8PX5cJ0pP0i4CCv9lPuasEz/dyDn85eWSxd6ypSK80TP6baYeeeOLZK/XwlxBdEfxPGYVPPunN3fBmXsmz9zTOcee0WNr/OXV49+p6t9jxvSDPa6qcs2Z3Nc//cOrU5P76+t7yvbv7qVTdgFTq4O+vXNlsHxL95Pdm5vftNjG8//vfb8w+dYUueXKc/w9CNpAzmdQS9gAAAABJRU5ErkJggg=="/>
          <p:cNvSpPr>
            <a:spLocks noChangeAspect="1" noChangeArrowheads="1"/>
          </p:cNvSpPr>
          <p:nvPr/>
        </p:nvSpPr>
        <p:spPr bwMode="auto">
          <a:xfrm>
            <a:off x="66992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2" name="AutoShape 12" descr="data:image/png;base64,%20iVBORw0KGgoAAAANSUhEUgAAAP4AAAD8CAYAAABXXhlaAAAAAXNSR0IArs4c6QAAAARnQU1BAACxjwv8YQUAAAAJcEhZcwAADsMAAA7DAcdvqGQAAP+lSURBVHhe7L0FgB3XleZ/60FzC1otZmZmWbJlZjvmxHHiwASGdnB3dmf/s45ndnhnZ2d3h7IDYSd2nJiZ2gILLWZmaKlJLTU8qP/3O/Wq9brdJFmSJVvHLnX3g4J7D3wH7rnuKl2lq/TZIy/z8ypdwfTEuHFFZ1Ipr6BPn7ony8qSvPYfR48uzk03DEv6qd7RtDvTkBfZ+T827zv6xHXXxRqP7B3hpSPjPd8vSEe8vf7phs1/cfjwyb++eVJh5e6q0V7KL3VRrzaW6+1+Ut+xi4iemD69oL6yMp73pd2nnnzSpTMvX6UrkK4K/hVA/zx9enxvdXW3iGvo4nJzGmOlyfIny/bVPzFqVGnCNcxMJRLjPOfleJ6/JxqNr4vGXWV9XcNNEu7rfOcGec4/FYnHVuYVFL1Rd6a2NJ1I3uJ5kTl6L9fz3V4vkn7dj+etj6XTI5PJ5M1+OtXPeV5NJBpZHc3v9ny0sPBUsub4uGRD40Qv7fK8uLdPymR5dOCIPZt79fLHbdvWw52u6OK8vHrXtWvFk6tXn8nc+lW6TOmq4F9GJMudU19fn5+X1xgtipU0/P769Wf+55w5eVVVh8clG/0ZaecPjnreKS83vtyLxg+l6uvHu2TyG+lUeoq+nu8ibrOLeO9FvdjuVDLxmPPTs2Kel5+ShHux6J5ILPZCOpHqk06lro9FvF6+Xk+m02kvGvkgGott9FOpsXpvTsxzOXzH97zd0dzc73mR6OlUY+MCl0rOc77L0TUO+C7yw2g09+1ITo6fajw9z6XTA6VgqnWhtX6X7qv+bO3aE9+5bnBuQ4Wfn5tKe64yVf/kkSNXFcJlQlcF/5Mh7wkd30G2dPDC38yZk19VVT4ulWgc73uRwphLH2zIz10TS7gB6UT9l10qda/z/Z4SxoZoPL44Eo3tSCaS/dPJxntktSWrOpHvJySUJ7xo9KifTI+SIBbaySHBgUgkUqHP5Ogo1oeDl3Xot3pP500L+uvveNbrCSmM/for5qfSPT0/XdD0XiS6Ropkhe97cUn+HX463cOLeEnd11IvnvfDbt3zX62pOjVa5xwj3ZLjN3i7cp1b9p19+6r1fa7O8zcbg6t06Yg5vEqXkPwnXOQ7L40qSTV6faMNfiK/uPiIl5ubrq0+Nq/xTP2vuVR6ssQi3/PcoWhuzvsu7RcLfs+XPz4qlA4Jaa0UQJ3v/LiX9rtlXjbSZ2ReXUq/xnQ0m1+9Z6fQi63NO++19roBBr0RyfxtH9JFZL0jZ6RcIrrf7rzM67qvikgsujYez13a2FC/QChihO4zx3mR/REX+VFxcfenGnv0qE4e2dPX95NdvVhO5ZlTyeN/e/BgHee+SpeGWpvoq3SR6O9GjMg94iem+anknZKSUXopFY1G13ix+FFZ7vny1R+QdJUggpLcZNSLHPVlqP20X6LX88Jomk2a/vHtH5PlJgontPmr50+dOR+f4X1+6h7TXiRSo99P+n66n9BIPhoj6VyjFMLynNz87ycTibhckRn6TA99qVxK4d1U3Cv7620HDuujV+kSUDivV+kC059PnNj9dPJMv2gy1cPF4/Uulr83kTw1xK9vfCidTD0qQSnlc4LfuzwvciztpwfJTx6qCZGsBBMjy24CJYvZXPKyhF2wvdlP3gs+z2H/B5N89p92yL4ZfEkUfEX/8r/Zc/ul6XX7Cdl7Zyn4bPPr208pBLkCa9PpVBFIQK8U6s0z+sKiSDT6/aK+Pd6tPV7dN+KlS1Kea5A7cWj6+N2HHn7GEMxVuoDUfMau0sehkL/lr48rOVlZd71LJa/3U26oF/VqYpGc95N+clA60Xhn1PcnprKENx1Ia1oCE828dJbsreBnSzIBQwAjEfvdfkb4GQ3+jkZRLPa6BEs3KNtr7+sw4eS0Oj/nTgc/5atL/6ScBNN+F9rQW/wevGdH5nNN99T05CJuyV7g98zPDNk98Vp4TV7ToTPVROPxl6I5uYuS9XWT9dIQP+Kd1v0vyYlEXnZb9+x80u4wODFn4OdVOn9qPjNX6ZzpoYceio5bsb24MlKTm+9V1feL9KiviqVuqm9o/A+pVPoGOcAxRESWbr8+LhlKlciOd+0M55pwZAuJhAYBtiMed7F4jovn5bl4Qb7LKSh0uUVFwVGo33XE9Vo8P9/Fc/NcLDdXSiDqorHg+ygDBNMEGyHXwc9UotEl6+tdo45EXZ1rOH06c9S6htpa16ifjWfOuER9nUs2NOjzieB7yWSgDOw++SdQRp0hfS7lopETUgu1Ot9A/Z3Dd71oZHskFv9xQTr2j0UlJQ2nkslCx7V711U+WbavQV+9qgDOk64K/scgCmcazpy6QR75QolnX9/3jkXjkQ0ukZ4l//a2iOcNSmeEFt9XPxBjRAK39yzpVfscP1OoibQJTVTCakJc3MUVdO3mCnuUuMKSHq6otKcr6lHqCruXuPxuXV1ecbHLQdAR8pw8fS9HAh5zEY5QUUjokchAFvVP+BPZsUtzn1jyQBGkU0knl8R+JhsTOhoChSDBa6g95epqatyZykpXW3HS1Z444U6fDI4zVZWurrrGFEWyrl4KIRFcLkQhmSNzI02kqxOUJMJvqIe3076svhdZHYlFf6w3hmgEh+kjZCBXxmKRl2L9D+x7sozwwVU6V2o++lepM8SY+b85YkRul3TdNYlU+ndlN6eJc4vEnLURL3JYQtRNEtRPLJ6POEHhQEu0zlrZjLCJuZ2grqx1ocvv2l1C3cMV9+zlinv3dsW9ermiklJXUFLiCrp3d3ldJeiFRWbhc/Kx5DpyCJo31yVtUUsUgYQ1CWMnCSuPtU+gCOrOmDKor6mW0Fe505UVUgAVUgbH3anjx13NsWOu9mS5KYm66mp9r96eHUlvcktwRTLXzx4vlKV+VuivnXqhr34v4db11m4vGvthcWHsx/91455jTzzxhD38k08+GUCOq9QhdX62P8NE5dz+qqo+qXTdaAltsWwSkehYJOXfIuvzm1HPKzJB0mgSaTfrLvOvP4PxzQhaCIVlfk1YcwoKJOhdZbllxXuWum79+rmuffvr6Ou69O6j13q6gm4Sdix6vqXQmxHCl2xsDOC2DuC2HYLrZrX1u1lus+DckpCEvtfsXgx/SAAzt2oxARCCuQQgBh1SStF4zFBENBbX3zHdf649A2gim7gXXIO6GikBKYBTx4+56iOHdRxxlYcOutry41IEJ00RgBwSegbukzEyJcT1s5UQQ6d/oxagCAYUtRGNxt6J5+b8g57oSLKxvm/ai6Qi6fSenGj+3id37qzhs1epbcoa4avUFv3ncQNGeA3uXkHfu/VnTw3bQQnLCQnQQAnQXHFkLLRUTYRw6Uc4wIEwxSTA+YLn3V3XPr1d9wGDXM9hI1zP4cNd94EDJfD9TBEgXCEhpIEA40fL0jb53oLc+NuyuPydNJ9bSiAj/KHPjoBzJ5zHxNsES5qpyR/X3etvUwZSDiZzGWUQxgIQfhN6CToCT1wB1yK3sCCILUiBxfLyA0WQ5V6cJd+Uwanj5a7q8CF3cu8eV75rl/3k79oT5a5eSgAlxn03G7tsJZAhvUe14bFYLLqUAiLNy0gptYTe+EAK4GfJlLfsal1A+/TRUb1KRixmYcHLE5Mnd2s8U/GIn0z9ZwnGQL0VFeMlJTCNYs+05/uFeq35OCKsJli+CQ2WvUuvPibgfcaOdb1Hj3WlQ4bqtV4S9G4SmrxmTI6gN0qYG8+cdqcrKgWfT+onVrLKJSTwqXTSBBb3wIJ7eQij/Hv9ThDPgnkSQgTVDn3OLLdgdSQqQefIJovYB4oCZBCgBiEICaL59oLnhi50cF8J/Z3Af9d7IAq7FymEvC5dXKFcElwT4hG5+hukYq5I5tlCRdYoRYDlrxIKOLZjmzuyZYs7vn2bqziw39wGUwIgFFNULe5XJDWmOfATOp3AgMsxZeBcnXDW96K5ed/98+171j/xxHUx5xamr7oAH6VgNq6SEb5i8qmnBvt+wxRJwmD560fhq1Si4aZ0OvU4IpP5qFmkzA8bQ2NoLKwOYHGeBLp7/wGu18hRru/Ycfaz+4CB5r8D3RFUmBpCyBBsC5Lp52nBYCwggofAmFsgvz63qDgI9hXIumYi9SbgCDaWNuMvB8KSse6y3PqnSfCaYHQ485kHgXjPngOUEB4SvuD3LOWQSLok0X9TCigD+fpCH/Wnag2FEPE3hYDSk+Dnd+kqZSCFINelkOfXc4SEgKPg6qqqXPXRI658z253dOtWHVuECHbLNSg3ZcPthghENxp8WXT2t8zv0ejiaF78Bf2yQ4ppeCTi1cYi8dVdujdu+r1lV1FASNnj9pmnJ8aNGNdY33CPhPd233O9JBWVArxnxPF9JBDjMx87SxKIUEiA8rkSaOB6z6HDXK9Ro1yvESNl2Ye5bv37WyQeuAzx+SAIJmGXoMP0wHXy58BxhBhLjVuAoBucJqBnkXusea6dK1QcF4pQQAg/1+8cYb1TUgK4ICAU3A8dZwIF0HgGF0TIQO/bGOl+eS5SjmQkUIKFPUrtOUOqk7UnIFixb6/cgZ3u2M4d7viO7a5y/35TiigaBD+sT/iIEohEj8kN2CeFVSeE1lfjifZcHo/Eno0MHPJmuGz5s06facEHztc07IoP0O8luVF/+0H/S34q+c2o788wQyjrJ4+TqjEOHG9MollFDoQEq1vQrZsJfOnwEa7/hElm4XsOH2YBuhCmIthYcVJdddVV7kxFhTsjJm+sP2NWNxfLqPMgEETvcQGwjNGcs/7+xSLureLgAXds21b9JY2n5ygZMqSZQJ4rgRQapQQQZFJ8BPPOyG0xXz6ZsDhGfpdijZ2eV89NbCNPyABFF8YH6k/VCPpzX9vcoY3r7f5O7t9nMQFcBdBHIOxnEY1+0Vxp1D1f/+stfSLp+VVCb0/FuxT9VZeTp4/V9O7tVVRXp/7Pzp3UAnwm6TMr+NaoIpIc5KX8PmIxOYj5damGuq+JYT8X8V2PNp1CCbz4yiwXDNtj8FA3cNo0N2T6TNd33HjXrV//JsaFMfGHTwvCA2OrDh+WX3vC4G2erDjpOuA/CiJf/jBKpC1C0di1RcbkWZbu49IRQet1L/zSbX3rDUMTQ+fOcxNuu8MNnj4j84kLQ0Hs4ow7JcGtOnTIov0oQKlRE3rGoZsUKD9JbUbjZ2MDZ6orLSB4YM0at2/lcnd0+zZXozEFZVAD0d5o2Cki3tJoNP4PaT912Pdj+VEpAz/u9vzp1v1H9XYwsJ8hunDcc+WQ98S4cYUNjbW3u2TqcxKmyTILSUHCI+m0P0CCP0Q2uqglJ4SQHp+6S9++ZtmHz53rBkyeasIfROMDiJySD1xz/JhFrU8KsmLxEOpiwf2u/cTYvXpbIQ7BuCa/tR3CX66vEVKoOSUYHnX5xV0MLl8IqI9lXvPLZ92qn/3Uztlv/ARXefCguSfTHnjQXJULSaECYzxJQdbJquPHk+6rPnbUEAJjjAIolcuEYiQmEn43IUGv0eeObt/qdn+w1O1bvcpcAsYHwuVqsv5ZJAhwWC7MtnQiyZLkYr1QLhTwRrygy/fd5s0HKQnOfPQzQZ9FwXd/OHTorHS64T9KkG/UCHQTK6Yk+A1irKh4BmwdmGwxGhFuCAtUMmiorOB0N0iWEDgPUxK4Ci28+aaCoggOMJXXSd116d3LIDxRb/z1uJQAUXaEDuuPJSRA9xGLr+tX65y7li4Wg68UXK6Qj19g8YKSgYMsYNh71Cg798ehVU8/5Ta/8bobff1NbvTChYLVGwxed+vfz026+15DAReLEGaChJairK21IiAQASip4cxpK0umiKlUyrVb/wEW44Cw9BQIle/e6Q6sAwWsdEe2bDY3gDkLgp3NFGNCCqFR1yMDQCZAP7xNkZzYP9XX+9/7rKX/PhOCT684V1dZmmyMxFOxVDSSiixMNZ75fYnryLCkloHgNzuwRviP0gIIa8mgwWbhB06dJgs/2SxRGJmGAauPBgUqBOsa6+uEKqP6XrEEtJeEvrd+lpp1D4lzH9++XYy6Sd89atcrEnMPnzffdRciCC05gax1L71gQonQ9xgyWAqoiyELSxPKH+7ahzRhUAuAEgopLNgh5UYOnQAbisgKcCjO0Tn43YtG3LZ333G7ly2VUpvlJt5xp5TWKbet7B13Ys8eN+3+By07cakIJECw81Q5VX9HzRVI6Bmiet7AHehthU4oP4hsQ+WhA+6ohP7AurVyBT609OApoQjLimgsLRCouQznGELDJ33/lBDCsxqLv0unU7Up3/dikfyqP9ux84TeDj/6qaRPteA/Ic+uanDXLoW53ea6VHqaBEzmOVIvD31oKtV4W8T3S0PBh0IYCpNQ9w6k7zd+ohs2a44bMnO2CVdolYGWROQReHLRWHjy513l4/cYPMR17dvHUnatEaWuOxcvcmt+8axBVq5X1LOXmyChG33tdaZoIM75yp//qZTEVkMZU+970AJujbWnrfDlxP697pSEg8q6AZOnWFAuFs8NAmqVVYLIRfY8IJBKfZ5AIWgjSAFSjEP1YL7ckX0WOGNRz7ibbnZd+vS1YNq+D1e7oXr2oTNnZVCF2OUScgyKC2VaeeCAO5FxmUBGCD8VjrhMxFl4DQIBIPwosf1rVpniQomAqKBs14jHELY/o9fWSzG866dTORoqX/B/ezTXfz8a7bbnyc2bG4NPf/ro0y34PXsWNRTGb9BT/q6Efqb4iEqZ+kgkSoqui1iLyW4iGA0rSIqp34QJbuyNt7hhc+aaIBtz6cOUmBJUOr5zhysXY+Gn4g8Du3tIYPGTOyIsPFH0DS+/6CokdMxCg5BD4nStG3X9jYLcN8ry97cI+Bt//ZeWFht3y61u3M236BaoF8gEyY4eM1i+8bVXZSmTFkNAoCmCOS1LSXCOe688sM/tFRQOi21CF4P8OFF0EAToAlQAeqC4iPNTYlvcu4+UwS1uwMRJQUoyI2SXmri3mvJj5s9zgGK6SkGRMu0xaIjFWELB5tkPbVjvtr79ltslJVAhBUlswEhKNiRNfVrjIYivUU2n4Q395+2NRryf5EQLv/vkzp0HMx/91NGnWvD/cOTI/n6y7r+l0smHor7rHkZvbMKDZ7f0XFqCgDAScCNYN3rhDW743HkmNKEgIygn9+x2hzZtNBiK5e0hASGwRz4ahGA+ZRZjtUf4oaAGs0b6Dr7tlrdeN+vbd+x4g9zU72969RW3e/kyczmGzZkn6HtSn9kjlHHY4CxZAtwAWSpZ7AJzIwgsDpszx42/9Q7Xd8w4PVvKrGWivsFqBer0O8+x6dWXpeAmuX7jxpv1J9WIckC5oDwOy+qjEEqHDRfkf8iUD6sCPylijliHQKFQ1eGDpgCYi2hOnutNodSYsVYgBHHfpzQ2h6UAtr0nV2bpEndirxS1xhsFkWX9Uf02afwjHmnUPG6Mx6O//cc7DizWa1mm4dNDQVTq00JC6X/4kwH9F3QvHHnDgN59o/HIME303X4qPVwT2FRPr98ReA8hwfpREYf/Pvnue92Uz93vRlyzwIQeWI9VPLZju9u7YoU7LkYDEZQOG2bR717DRrjinj3tc8ZInRR6CCURFuhwoDyA2FSxUbEGk/oSQtDF3pUr3J4Vyw2OH9u+zSr8EOCErHKVkENxrz7mJowVTKcG4MSuXW74NfP1HPMNiZAq5FnL9+wyv5lr89rhzZuk4K5xE2+/0+ILfceNc30kPCieWG6Oq5EbQ6xg2Jxr3KBp0yzS/pEA5CUkXCJiE7a4Sf5+oRAI9Q7MYdWRQ1b1hzLl3nmd7Afp1R5DhrnuAwfZ93CfCCKaAtD5dDRNWuYXJlLcEd30bvcu+Qt6dO83v1ePbvdOHXj6zd3HEsFHrnz61Aj+7wwYkL/gHwonein/AcnEnbKoc1wyPdFP++PFGDSDbHpWLAeCgOCRrholv5ro9dibbnUDJk02QcRiYFkPyzKSlsMvJ0hHNJ+DZbMm8Ocg7K0R16G4BetNZRr16vvXrHZHNm90qcaErcmvOXrUndi9y4Ju/SdOdAOFSog5dOnTx77H/U659z43auH1ejjf7V210oR4oPx+UmG1gr6bXn/F7VhUpmfZa9fNLSiystgeQ4dZsAyLT8ScQB7PyYKdcl0TcZj+4MN2LgQny1J+IkQwjzHH5eDZiPjnScB5raH2tAUDQUEU+FBrgQuAckaR85yG4GQBwsVN8ILNYWYezThEvJQsQ1xjOVnjMF+DMTZVl8q5pX9p+TtHKz4VLcI/NYK/sHc3inEeF27/qvT4teL/yem0P1KWUb68y9ERVN3xi5gXy4jfOkHWbtoDj5iFZIEJloCAEjDyoGAiFhfrCOMPmjrdmAiGwf/FKqMQYjlxE5zOEIyGsLMQpVpw/bB8dAQd63tg7Rq3/8NVstg7LSLdbcBAQyLcF9/BF5/3tV9x42++1fUZPdqxZDdIHx5wA6dMdaVDh5oi2Ln4fRPePmPG2Gfwd5d+/19dsr7RimNY9kuEn2s2SJnw/aPbtlmgMr9rF41NiZDBcfseAoLbgeX8pIQe1wPlaHURel6agBDlR7B5DhQA6U2CfbhkFnCVK2A1/hJo5gaBR6n1HjHKxgYxZ30B4+przo0v9Fle1xHVC8PELdP0iwyHP1FHn2TS2zGlpPTQiooKKjmvaPpUCD4bUVjX1nTqN8QjQzRxGQ714/qdIxB6HVgK8sHjb7vDzXr0MQn+HZaPB/6SmgPW71n+ga0WI1g2dNZsC5JZ+a0+c0Jwcus7b7nVP/+Z2/DyS2YVWYhSkCnIaY9QGBSpHNm6yVJoa5//pY5fSNhXi4Ejsl5i3ESw9BYLde03vu2G6fpkF7BkRwX1B02Z5koGD9azpG0xC8G9I1s3u96jRlvWgTXuO5cssnQiGQmU1vEd2wy5zNbzzv3SV9zgGTNNwW0vezeT+z7hErKQVUcOm6CTmUAgDq1f585UV5nLgFB9UoQAb3z1ZbfiqR9rzF8whcT9FWnMeb7QWoN8yIiUaD6Z8qN67vKdOy0ga41LhFhQAMQDGK/CklJXT+1AZYVLS2EYmflHLmTx9VfGPYxLYffxXXp33DXuWlJZWx28fOXSFS34dLKd0T2/Tywn1leSMFHw/Xb97GKCnkVWJSZoT/eaQdNnujmPfdlNvutzrt+4CcYMKAQEeOfSRZZfhzmGzJxlsB+BJ1IOYa13L/vA8urlu3dbDp1oM5CZIBM+JdYkm4jWE1Xeu2KZ2/DqS27Nc79wW958Qwpkl0ucCYpW6K4z4+EvuPG33OZY4IN1I0VofrWUVG5xkZX7HpQgFnTvZn54laza2ueedZtee9msvBXzjB4jBRYV1F9uz9vPiowG2TWObtvuCmX9QSdY+G3vvq3PrZDf3tfShLMeedRiFygI0JAGxfLhRMhHzr/WxuGTIItN7NrlPnz2aYvk45phwcnXo0gJyIKIQkJuCbSitEv69zdLbgt+UABSasRSKEjiOyiJXiNGWNyGdRMoORRiWJCVTeIR6f3IZn325A29SmI3lfTqcm3v3mfKysuvSOt/RQr+38ifnz2wx9S607WP+4nkfalE47WSyimanOGe7xN9MsFHoIOJjEkwRrpxt97upj/wsAXvug8YYIUsCA3w+sjGjXxFPu9QUwhhaq4ZvBVTAe0RJIJM3QcNMsbB0tRVVZvFRGBoUEEqDktMRHnDSy8ajKden+BaIEwL3JgbbjIEQkQfKxQiCz53RMoEpdR71Bj544UWlT+6bYv5+QMmTTFLR3cbfH8sNlC8n/x6BOHI5s2uWlAXZdBr+EjL87NgBssPmiFQCFrg+7gwE++4yw2dM9eeDxRAzp6cP9Ca8Rm54FpLnX0SxNgcXPuhlT4Pmz3HTfncfa6PxoSlzzw7S4AJimYv9UX4GVfGCCVmMRtZdGofcAMgXBq+w3h3GzjQxg3FbisANcch9A9JvxNckN+fGpdMJK9LpBIzvVRjwfW9u54sO1lzKvOxK4auSMGf3qvbKFmCL/up9GMStPk6xkriUO9gbSTVYxIhIvYIysQ777KoPQUpYfAOq42fi3UFrvcdO9aEHj8ewW5JMAKsQLqMgJtekWUpNQVheWYJNSWklO5iOUmZVR044OrFvKTBsK4QFh3lM+HWO8xPPb5rhzH4gAmC5kIlwHXqBKqPHJXvPsVQBN11Tgo5HN+xww2cNMmKdUAKVO9hAcm/E43Hpz+heyA4aK+NG28KJE/3iPJA6UCckx54fMYChRKAYzu3u+3vvWv+MkJTsXevKYeR115nqw8vNaE8D23Y4Da/9brFIoixkIVAyVFrwBygJJkHqilx15qR5osALi4UQp7SGDI3xHBQ4BRYWYCwZy9zrWhcirEAWZBdAW1wjkAB6B/flcphHKO/JuhjY3TZXmkXP3jPwEEH3zx2ZUX8rzjBf+Ih+fNHG+enk6nf0CzhzzMtBGPA4zyPCT2WGi2OPzvz0UfdxNvvsuAXBBMBz6nyorYbqzh83jzznTsK0rFK7KC+h2DCELbEVkIb5PGjVlePj80achQMlnTUtQtNqVAZRydaFARWdSCWu1s3V3X0sPn5feR30oKLBpQ1EvoD6z60PHyPIUMsBnDq2HG3d+Vy13PESNdTsBxh7CN4j78arh2AUBD7hGKA7n1G67p5eQZt+R4lx8Nmz3X9pWRABuT+QRtkKDa88rKVvg6aNt0Uw3EpAqrhRi64ziLil5pQUruWLHbrXnjOxs1KjK1BZ8Qq9ii0ApFQ2UdNxUcQWoaYJ+ogQGigscpDh2y5LwqWsQkVAG4WY8g18Ptx02isgtjrH36wR6FdQD9zxH8DvGjkgBeNb3+3vLyS168UumIEHx+r35Ej8VNbT/ZIN5ye5afx583C27yEZD3bNNElmuTxt93urvnK181KYEnR4OSmty8uC4J3PUvdCPmvAyZMMAHoDOWISbr3H+iGCHZyXi5PU406W29+UhD7sC0yoYR2+oOPmN9O33t8+/WC/KSaiMAPmTHLgnEoJ3zV/atXCWXETcgJpBG53rNimUHVUlkjfNPTsth7ln1g6AFGR3mgqLBYVNUhvCAPim/2rVxhC1sozkEBQXF9FkSAEkA5bi97z/xdSmDJXhA8wzpSIUjjj4Pr1ul+yy3diZW91ESVIXl36hjoN3imqsLm7ZAUb40UEigFfzy04LhnIKi2CERgY6dxQRkQZ6EuAqWNYkAJkB7sO2aMEE9XuzZuFG5CawpF3BaNxqJbIwWx7fdNmVE+O2dqtKx88xXh81/2gv/EEy6ysGZ033f/9n/eVrlzx/3p+tprBbemuJQ/Um83+fPSDMbMCD0Wa5p8+Sn3PmDWkPp0GOPwpg1u1wdLxEQpE8yBFrzr3Wowpy3iszAKS0m3vfO22/TaKxYxplJuhCwjfnW9IDT3UzJoiOXdgekEBYGP/QTHhwpa40si3DAc1ubk/v2WMUBh9Rw23KXF6CASfHNgLfCb4BQWnycmyBVaeHNBdEDENFA+rAUgOt9fSo1iFqPMZyB8410fLDVlyHlQBli5UQsW2v2xMo7Yx2kpMeoDPgnBJ+V5cP1at3/Nh278rbe7CVLkKEYULesIqCzE2nOvwHOCsbg17ZLGgB6FtALDVWIcQH+gC77L/gW4h6CDIKDpuZry465R6CD4+tkxlNMvhos0pBsTA2srjs1Npg5PWNijW931xd2qyqqrL+tOP5e94M8/OHxAqr7+7mQq8fV0OrVQwj0JiK+DaI454mFnVhgcK4ylHXfzrRIOIHLUAjr71qyW77vbfGLy98Bb4GLrmrxtCpfJklbaJn+YyrkRC651Y2682eA2dfusiMMXx0oBtfGXYZj62hrB/CO6n8Mm5FTFUZMPoxET2Lt8uVkcltry2ol9e8xlAGZTjgoTHly3xmIMCCvXa0mhj0oqDutGLTuIoCXBv/TOo5cf/jEuA8qFscHqA4NZ3MOCH8aUAFo2018KYgw3v/m6WdyZD3/ejbz2ertXBJLgnKVHNbd2n0IDQH/GGsXc0byGjVQo/sFgMKa4NfyOQgAlMZeMXVyoCKWIogZRWSwhGAvMTbG+NEyGaLJ+jk+lUt39qDv6flX14Sfdk3aty5Eue8G/tqTLNFmlX/HT/o1Rz3WLOL+rVG2xHwp9xp9HYEzoxSBjbrjRfFSsWaVgL5YTKwhsHjxtRuDTduDLtyRy/Md37nRb333L7RBEJkWEbwhT9h0/wfWVgMNIBJN4ndQbKTgQBWk2LGb5rh1uj4SbnDxWnddhrFNHj1o0HdiZIx+059DhZvlBDqw0yy/qYtH9ArkrRLeJtuMOkNZr+RwoOtawp1JJi8STsspOd4VEipL3GbfuYnAEm3sEfdj70ZiVvuI+9B8/yVKBGWx1SQiEhoLdpnEZOHmy5vRmE0agd6qhQXNZYkJOENaKkGT56dlff6pa/BAU9XRUXgzfcI6uUiTMI4E/hB9xBsUREEXBMk58lnnjWqAqBF+KkMZq+Z7viiKeK9LwlOoNikJ2LRr1s61lhw5dtq29LlfBp3DCcw+Ny0kfqp+T9tMPajYou7U2KZmiCpsgJoBKtJHXLnRzvvRlqysn/cVEYgl2LVtifjW+LgtvWrN+7REWlCg8KaXVP3/ayl6xElT8sWqNVXY0gsQ/xLpSXUc8ASRAugl4j7KBEWluAWPhilzz1V+Rrz9Nfx8zq0ZOPbew2Bah4Pf3HTdBQhyRolhm99Bj8GATYlwA3ASW8ZJ6xBcP79PGw0+b4uHzXfv0M/hqq+80HmGrbIQqrATE1cD6wcy2QCedsnUAKAaUS7cBAww5kPrMMLtd72ITlZOkQolXTBOCQykRsPzw5z9zm994zRZM5RQXmVJgDcF+Un5SiCdYMQmSGjjQlH9nKCzqgm8QfuoXsOrsWAR64Dy9R46W8GeCueKHYKVjMBbwY3hokAqlfLdG096WsvLyCpaGl4VvXUZ0WQo+e9K9XVI4NHIsNUhsSH5+hpi6m4b5LNeJyVnhhv/LwppZj37JmmXENIkUxmBx8efJ4Y+Yv8CsY2u70XRETPTWt990Zf/09273B4stpcS16EmHlUTg8YXx+bEMVh8gq0tNOeWlVNsBo2FOhA2hxUdFkIjkU71HJH3YrLlutJAKCAVICSoxqy8LQ5UeaIV4BX475yMTgWtjQi0/lZV1ZCjoZYeLQNQaVHJs+1ZDPFYOLF953+rV1q5qr+4ZP/mABAY/mvLkwxs3mr8LxKamHyWFkgg3yAwDp4zpRVUAmtutFBitXG6Iadp9D7pKPcu655/Ts6wxxcs6e+oS6NRzRsgIJc9CpSGzZttcdx842OVL2YL6OuPO8TwgIxQM431wwzq7BpkCUIEhsREjLDjKmgCCoWF3pmZj4XmNmv+dXo5XdVNJ90K/W4/IwokVZ8r2mc26bOiyEnypRS85qPdQ+cafTybTX06mkrfLd5ohce+n2WjqahFCLSZ45ucfdZPuvMcEBQuJYO1cusQsBs0sYYSSAYMswHc+hKUkaowlOCPhYuMI/G2uh9BRNoqwkd4jGMWqPSAprbqAnvjuQE+CfpSSggZowImPD/SHKUk5Trr7bkvdUbKL4sCigyCw8qWC/qTu2AwTpUBqC0tI6SquwM4li4UMllpmgBJea0ctQWD/uvqaU/KFM5tXSqBgUnMHYnG7f65v1iqZMiFH0YCQ6CpkikNKgPUEKI/9a9aYQBzdutnWCJyS0OECcQIgN+e7EIS/ve6F590pjfnohTdaYROwn9cHCT3NfOQL1piE9CybcnA/ZDjgBVAdWRDQDcpji9BUlcYCBY170B4xNrhqnIvnqTx8UC7iIXMZbOm1kBQLo1j6iyIkvoDSDb+bIZZ8d0klkpMSqeSClJ8Ykz7drebeAUNOXk65/svL4g8b1isV8W5O+elviknnydKPElf1FmMhtXSQMC3LROAfwwDU3OMvM/BUzsH8lM9ifQdNmWoBKxj9fAnIZ/3ydT6EHqHCIiCIQECgNH43UB1oj0UOC2DYdKJCbkC5voPgE5gicIbwW/BInyW1R7MPCzbqdYPXep3vR3XfLCRBEFkQdGj9ekMy3EPVoQPuDGksBE8QFJ8Ui4WFZDFKD1k8IuBck/EhdchP1tbzs5f+5j0QEwcFLOZOSDkBe3GfinsGTUFJbZHGRLES3KJnPgiHhUoGr/Xc3B+FUKQ1UZZ4v0DozljbbAJVkLLc/v67Zl2nCs0xJjTWRNhAXKwdKBGUhw8IdhK0HX3d9dbABEWMlafxyOpnf2b3hDtFwJMxBTk1s9CtEEoC4cdtYhcjKxLSd5gfCoEwKNwbSMj8/tpafVZKNVCinvi2m45Bem2YjqF6yTUkGw8uqqwOygYvA7qsBH9ez27ksR4UTL5TQ5ij6RFL2z0a9xDIYwcZLP2U+x5w0x940IQEohxzv+AsdehWjSaLQODq4xJKg8lGMEj1HNq4Ttb2oPl4eVh1CR+r6xBGCnko9ywdNkKKoo+5FljQ3UsWWeCPe8VyUEeONafSjqIRmAhWxOJakYp+R9iB3UHjy60GvYGXVLPhJiCQ5K37CCWQlhw4dYbFDgZNmWLFOb1HjzYB575xP1BUYb6feyjQwU+UF6+jMLg/gll8hz39wsIgkAgr/QyBSKlx/9Q9MB8wvfXHk9JFyJgHBI30GHlwlADxB54JK9qR0KFU1vzi53YerDvNP3AtrJ++XA9iIIwrVYjAflwVeGLGQ4/YvSF8IJUtcs9YgMSaCxQQVX6gE7I6vv5jnNszCARNUThcm+fCutsOSTIC8AMRf+aN5b+4bsRyID0fAT/4lieNRD1X5PtekYD+psXVNUFd+GVA7c/CJSK0pG7E/6ORQxckk8nf8VOJ+zKvnyWYRxPVf+IkE3r8PoQJQtjxYenLNmzmHFuLjm92oQn4SCvqLW+/ZdFdKuOwuCxp5XpAwHJB40l33+Om6h6B6UDk1//qz8xiznz0MTf2xpszZxPpmVhAhCXDcnD/FJUg5LgJPD/wFOuLu2KBNgkqiAELH5aoIlgIIZF8BIPS1CTbXGX2vLM98PhpAbxgmy9QC9OPIAYbetKIk0h+rgX2ECby3QiN7dyjnwiubWedEV6CgFhSfGHiC0TWiS1gIeurq2B7UyhAchQclZEFXbvbNThHSyXAM4AiXvrj/6bnK3JT779flvwGe4+MBwqBAB/Vjjq5+fi4cOT4F3zrVy04B4GKPtRnQSc3/OZvmXASEKQ8u3T4MCGiQVbH0VuKrCNEwnjR5GPHokVm4fvLles/cbK5BLy3fzXI4hm36fXXzAWzZ2rxXLrGXo3FX/bs1f/7v7tsWX3m3Wbsfamp+R1+AvSbt92Wm79jx4jcqN9HrDs5lUzf4ieTt2hcmu4NhhCXW9NHVrGNvekWg7UQDLF/9WpbTjpkzhzXS1YOX+xiEZYMa0TQDwu96bVX5WuvcyMFNQkirn3uFxZfmCE3ZPI9n0M67DMEz7A+CD7uAUKIBSf4d0Q+Kn4ovfVQZlhdlAaWmv3miNxbS+6MDw3DYWmt9l6IA3TAUVdZZYiAghYTdAm/PmzfQTkwhiboTLuNrv6RAoAD7X0OI+IAQHUUQZ4JFAG1fMFkQwk9SgMXQPeKwgsVEIKGcgTlsDMu3W+DNmGH7DVrUS4XBBSBa4Pbk211uQfagq165mf2HkuiQ0THM1NCTLn00S1b3cFN6w0RDZ891y34xrfckFlz7HMQymPjq6/I4m9yN/7W75q7tPnNNywO00fXZsyw2iCkYXPnWvqzPeLarGvYsfh9q8FgbnAtbB6lbIm1EHj88NmfW3Uh45itUPT7LinXl/WsS3W28nS6cUPOzqMnP8le/p+o4P/BsGFdPZe6RhzziP4cqrvpqlErEdRntu3eSF9FNDFE7Oc9/lU3SgMeQngsLcEtGBkk0G88LaPOL4h3LgQjAGEJ/Lz5t//DcstsPkGKj0Db8h/9wPzlyffc6wbPmG1BP+rsY7KgCC+CQCQfBYLygIHovd+ld5BL5/mI2PM6hFLjGsBNYDTlqvjSbL+FUgRccl7gaWip+Wl5eI2dWWsOLLsOA6PZgq+DFBhBUxQSAkwREsqDg/Xshh70zLxPxoLrAbnJ73fp09sEFWQC6qHbMAQaQDlxzzwrig6FgOXEVWDJMIFSXBJ8b4jnIV5gaTSdK7unP9cGXZBuW/yv3zUBn3zXPW7OY48bSkGJco8oI1pwrX3xl1a2TDwCN6zXyBFu9A03m8KgXLlBrgiKmJZlKLKOiHLvfWs+NOhPxoW6EdKhjBdB3NVSWBtfe9kCwQwvSAoSf9Z4bKvu/Gr9dSIS895Ox3J++edbd+/Qe5+I5f/EBB+l+F9GDJrmJVO/mfZT9wpCGm5Pm+kJ7osBRZDD6D0LbRAKBA/mIOCT0u/k6AcKfiFYl4q4N9JxL//pk5ZPn/3ol2zxC9Zk63vvuLQgNyvjWBkIw6IkCEIB508dP+qS9Q3G/OGOMcDgsPacc2PBSadx1J6EcSstjUR0HsEDltMaO68oKPmFAQlCgg7Yr54AFcLfBNEF5bFCgdCbzTfC32UyOGewGy7bZCP4st6ZnD++MUgCq20962pq7W8aZKAssPgs4+X6+L1FpT3MPw6Cg0GEnHNSRBUWILGfgDXI0H0SfyCuEI5Be8VVzL25T3/956Yk8e1ZcYnQL/vR982XxwgAxwm47l2x3O4V604jkgF6vVZKc/Prr7rtmifG2pqrCq2RDegI+vMMZDbIqrCoimalPCPn4b6W//gHVuBFw5VAyTLW+k8DzpinfD8lJbBJ8/DXfir68l/s3/+JLO75xIJ7Na/PyY+fqZmTSqe+pgGx9aoZ1Wc8CROiMdlLfup998uiPmT+LXqB4g1yvGj1obPnWJnpuVbifVxCAMiL7125zJa1slY8tNIEw4iiUw6LAGMNWAfP57HaucWFbsj0WcZwRPSBjggp3WNpt83nD65dY/4sqSp64pOSIyrdc9hQY17cBhieVFe/CRPNauIiIHDEBYDm3Evgs2PtJfzyuQPhhxHDI+g4a2hAAspnsdh8F2USZgoInLEUGCVLypKsClkDljAj9LgeWHTSfMQoKg7uD9wPuUQoEeaHc6Hk+gqZAfkJsBEUpAloxYF9QWFMMmUFRSg27skkJosoIbb981avcmOuv9GWN1O7Qa8CdgTavXSpCX+ATNIWHCV4SeUfY0XpLTEOApSMEQ1YGG/iIPa8Grv2hB8lCzpACdoKzUiw8o8sDUqL90EXKGxSfYwxBG9nLFpELFyqN3ZE496WRRU1ny3Bv7VfvwK/8TT9zG7U8ZGuOTR7JKrMYpuZn/9CkF4R0Y0FTc5yTHx9Is1M/KUm/GcsCUKC0BPJz/YVYVAYiqq8He+/Z9YRV2TCrbe7sWJC/FwEOSGGAzoSnd727luWeyZzQPCwSMyJpWJZrzH5vGvM5UHAGQ/gsAnHJSauCdoAigN5DXFNmWLoBuVA8BGlTKyDijqEr/Igbk2dIQ+UCnECgmv9J022KjsED/dn36qVFhxEYBAm4jWh8ECMOxF0XACEnutjDJISdJQI6bdTJ45bwBf0hZICjQ2ZOdNchNVSDlvfeccQFKv0BkyeZPEVtijDJWHMUWah8KM8zMWR62NKUweBPfL5CDh1DizCIouDkqXnAqgL3mBeQQJ291nP4Hv083ero6nUuvera09kXr6k1EzYLgX9813TCw7sqKDd9ZCkn5rrJ1IPSwOzrj5qWlEDDbHsdObnv2jNM5hciKKX3bKcQE8q3XqNktBn+YCXkrhPhBkmJFCEEEIoJNAIVok0D0t/YW6rupNFYPENVHP0mAWfiDSz4QUMUtyH2vpBlqbDBciVYiAbEML1bAG4HIkxCeMfLKBB+eHbgwCsll4CCbIB1rNhCSnCoh5sheXrs6cscEbnIXbxIcsBeqG4CeUXKn7OT5SezTZ5LYyD4DaABPGz2VOfLAJokHFHmA9v3uiWP/UjK6/GtaFQisApWQO2NF/106csLcuiqllf/LL577hLzBH9FQjakX4dPH2moZ/gnmvcjkXvmxvHM1FHwFwRXN21ZIlboesB+wl42twF80du84zcoxf05/t+JLIl5fJ2/eXOnYf0bgb0Xny6pObiicmTu1Udr7g7lWj8snzzO2TVp8izpEAHqQkaaGg00Kak62iESU4eIk1EyygCUWhxLOYnJfQQ9wl8xSox2cBakAhbTbOFc05RofmaVJLRDpsCICwTVhBG2vb+uwYVeWZ6vqMcDLaPm2DpL5iV4FkA01vfAfZyI+6Re2VcEEgEE0hN0I8VhkBkFFitFGK5nh2/nG3IIpGYuXEIOhaT78QkdJTiMkYn9uwRAkxa0I7zYlmtwCkL6eEaUGhENyPuAzRArwV4CfTE3FBrQeqPWAyIg7SnFd/o80c2bTJFjUVncRVFOtQnMFd0JcJFI4OE0cFl4VlAe9wHwVd8f5R3OG+FPVjhV2TKjOCi7eMXoDOL5ukfNmsdn077U/XFfu/2LDn6paEjql46cuSSRPovmeDTCbchVTvBb0j8Bz/t3y4gNVIC30vCkCuWjoSWnlJVNOf0hx42X5lJJFBCMwYmCY0c+PSfnNBnE/eEHw4SoXEFvj9oZbhgOTvfUEWHxqfZI89g7bP3sqNLypUMGGBKIWzsiZVnRRi+76eFEE58aRSfNRmRIKIssbjkvREMDiw8ipH4BDGPEllQ0n90/7XPSLCA1ug/FEC20IeE7x4iQroRMw8QMRLKjglUzv3yV2y8QQK4K8d377BqTwqyiNUMmjrDUEo4ryA45gVDQ0YBBUBANOj7FzcER7oTaE/wlmezNKeEHuWCsKNIgviFYD/ugoZFz9FNv/WV8I9waX+A+PzIidP1+5ZWV0sTXXy6ZIK/sGfPrsn6umulub+qB++qOTZco9/1P5OWtOAYudvZjz1uUVm0OANPqSqFLQOnTTN/Evj7SRPanRQbJaO02z62fbtZARp6jr3hJoODMKL5j/Jbtwny4fPzGr4+8Qkad9BCC6txSXx1Bh1CekQIWtNrouDl4L2LQVh76hQswKd5pPotWce6hV2GkhA4LCPuAFWSQWXiWAuYoSypxCOASH0BVhXlH/riEAqWPgScg+aqCCwPRbyBdmQURYEgQQ0ILJkGin1QCkD7OV983GoxmCNWBlIzQFr2mq99w/ojshEqu/XguxNbwvJzfRQb7p5VF4pfqQ4k/sF1esh1A/rTbo0aEENu4fjr4O7l83f1PP+ESyfWLqk5XW5vXmS6dILfvXuhmGxCKpW+Qc9dcJbdREB8DeBgaeKZX/iiBbGAi2hRBAsYNljauL9gMBr1kyYLRG3fas046HTDHvhssDnxjmDdADlzluXy3oZXXrQCD6AsUXy2qxosnxVIiGK72ASyCIp5KK5ptJ8EyKjwozyWbb1J21kOXwzPXDA3sKYx6UUirCVjQkENSgCYzsIi2o0B1xljBArhYv0AnyFdyN6Ce5Yts8AdltXKnTPCz/0idJYaHHh2A1OyBNQ9sBqRzAoW2HL5gvC4AKCzGQ8+Yi4kROSf9uMVUjYoKnz7rnJVuvcbICRAcdJx61eA8IdzaIt7ZOFpDVZXVWkxnzAAC8ohLkHdAYgwW1llKOm7yBadbOmSqprjmdcuKl10wZdV8dxLTwnzpEek/dRYQfoZepWmBRm1B3DyLYAT9Ki71bQ50J+mFSfl37GwBGEJJ/KTJGDjZvnxW996U0xw2vxIGn/gflBGS4EK72147RUx8C5B3H72/kj5nFSrwawX2mfHQmVbkrPkW4ScYCNLim3B0K6d1rLKgopiRKwXqTQsKgE4AmQIBdkTvmvFLxIaAlkoEO69NZh9PsQ9cz7cG1wBUqAsdUZIQXlH2OlH1pIgHGgKFIXrRNAN9ETFI5Ac5YBBQKBACtR6cM5QwCwWg1WW4jhdIZS2do01PqGmgL4Hs7/wmGUkYMnDG9dZCS7FOvkSXM5L5oVCo5D/UDoIP3EZBB7iWjTyhHeJR4EuKEpCeaGcWNZLMJgFTSg1+46e32bM9xJy73bE8nJO3tB3QN1dfSY3vnls90VdyXdRBf83R4zIff9//8+Z6TOJB5ONiXv8dGqql/YHyqLgoDcF84BTU+9/0NplYQl5nRJXgimkhvDJCjOVXZ8U4R9aeu6N10x4uE82miQPT+CKjqwU9BDcIyAFlKQNNqk+mAt/D4H5OAKPtSZaTiqKXDUQ2VYLarzCQGBz8izrQMHMPlk21qhTbMNyU5YvI0hYN2oHYHTOizWkPTcFRuzbB9xFWMJIOq3DWC5L4098aXL0BFxtjf5HLVmniDFBOBEQKgCp/jMrXV1lz0ixjD7kaGVOrpwgIMKPz0/gj1WZwGqsM+exhU4t7gVFQD6fNlpYfdJ9uBzhUl7cEKz/mud/qXne4IbOnufG3XSzUMBEcy0ZR3iAwCJbbgH5cUfJ4YdzSp0E94DLgWIghgFv4Low/3yXcQfZgLCoAWCOEAVh/rjc3RHpZP3YRr+m6wNjBx96dd/RuicvUveuiyb4T1x3XSxSUzPYpRq+Isb4gktb/3sTej0qSxdttNCKlLqStsP/gomZlD2yUvH8PLOk+HqfJBGxZxEQEV4CTTTBoMyTVBPCBhNQOoxw4fezeGeU/HeUgi3nPU8LiQ8OJKfJBozEtfEV8YXp5kOlGAElKt5CxdKSEAAgPbl0glc5EgAi6Qw++/LBhMQhsEKkyoCi+MQsCMJtAXpjKYHiWHyEkLgLFo1VcMwV/QVYrIRbYXEDCcL5xiwQXASbwBzXpZ8A/jlBNaw7Ag8qoFU4sRGUFWleIvBck4Bg22s1fFMUuF4okCn3fM66IPM9lMGGl1+0FX8EkKc/8JDVT1iMQUqcuaXWgjGO5eYbWgj2LwwQXEj8DupISkHzGYJ7BCzDdf4oNAqWaKsWCL8UlOdFJSOlEorh+jlBR+9EIn3gvX/oe6isvDyzt9eFpYsm+AtLG/PSCW9uOpn+ZsT3RyHsetmWK+qnBzwl8knAbt5XfsW6zzJorPIC4geR2anWyw5GCskYS2SvZL1+sYi6a4SaLjxo/PE332ZLRc3KixGBzLYIRwwDg7ArDY03WWBzPj48z4fyA14CscmBY9VBGUB1hN7aeAuGE+jCIbd16LKSrRFNQBDM4zt2Cj1JUHROlBOMyLp7gltYJvxnrkvkGeFiFVqvkaMNTrPikfXvKAe+z7DbswsBgcoItqGYGCur1CN6rQ/B1PaTL5zjXKEAKMml2xBWlU5CBOFQOhY5FxIkOIgSZpwRSgTKBA9oLQSQTTwbbmPZP/+DKbfxt9xuOwzzOYR95c+eMktPJmnu41+zpc3cA+eL6Pmo8Nv69ltWm8D18PVL5ZqYwm2RhcGywwtAe4qSSO2F94RSQxGjbFn4wwTaGGVYWgIZS6f9EjFCdSTtfVhWUVHD6xeaLprgz+qSmxdLR6drwG+mDj8Q14BYigq0sqoqiiXmzDFmw49EkKiwGikYjVbPtmIEosjJAruwTjA1q8ggJpYSSSYqhF4fl9gPn6Wge1cFm1Owx1y4XTSQmKo8rISne8A6TLzzbmvPBMOcDzEuLOjB32ZvOOrMCTKFHXwKS7qb0MIwWN+gR17aqvmwMq1B7fA1qtJALDuXvC9Br5DQ9DPoj7XkXKArYChMDSxm7wBq/oH6LHMmqEYJMa4G91gv6E+LMxp+TLnnPht3rD+xAZQU3+NegbMomfNNvyJE+PXUxbMQB0UDGqQkl2AaCo/KP46qQ0EjFowHC55ABCFhXauPHzVFh2KmdRrxFjIui//tu6YUhs6a62Y/9mVTNvAXaWRiHPAT8QfOS2YBP52YAylYXD7cnJZEUA/0AaKic1BcrpgtOtLzFPfoafeCEm88VWtjFxKsK1lplBO8K+Yay8ou0gadF03wbx4+Mc9LNg7RiM9K+65XqNGkyQy+0ugB64iwoA0ZaCAYlVJES1EKYQQfS8uWUOteetEWVjB5R2UF8f+ApUzOoY0bLU9uAZWswM75EFVg+Ou0fzpTVW2BR3q6k3pjDTrXYdcZdtblPgne0UmH7i/nc13zVWXZw3oAmBcoiMBVHtxvlq9Y0DSA+FttPLB4BI4Q/LAbUFsKB8sDVKakmJbjWDXy5Fhxrk19PZaszyhWyg0zX9iyDlK6Ffv22Np1fGOsOUU1MDoxl6ay3YGD3I7Fi61+HQWOIiFIiGCBTBCW6sNHNPVpg7rn2gaNMbUuSH37msUkC0Hwj4pHzodi4J679e1vmYvju7a741IQeRoj4HVoDHgeIvMs76ZAiEVeLOxhu/LRC683BYbQY1zWv/SCW/nTnwS78woJsBgKvsTtOrF3t567p20tRmAxZO1s4noU+BAQRBFSrky6mo1V4VH8fpAWY88chsaKn34kWhuLx1fEc3LWvHuiMtjz7ALTBRf8J8b1LLqmS+mEVF3tzS6Vmi3tNVbwlVp8kwgekgEgj01bJUorIfK4LLSAqaissmCeBgErWCm/krXORHmxtkA8BpVuN0BAtlmiMIbBHTB5qk1GOJDnSgjCflmBHe+/a8G0wdNm2tprmA6LSJddWkMR7ML6s6Ek1giGPxcC0mO5sbisM6fskyaX1UcOGUMgxJy79gSVbfJd9dygJHx8rkVgijQRSgqFE9aKt0q6FoE6lC2Kir79xB4IorGdNmOJAFPiCrIg/w2EZaxZ8Yivj2IxxtVBZaGt9vMidg6U0K7Fi0z47J40L4wdMQ5cABgfJIH1J5cN1CXIyHU7O08mSPLdqaiDN7Dg5M1Z84+wc23GgIh+sjFh6KPq4KGm2gHGjO/z3MQrjshNYWsuFOmo6xa6SXfdY/Cec7HRyPb33zNkw3XYcgseJE3IOIB0OD/l1dxPW2gGhWP9/+W2Mm/8NBdQCojzwL8s0WbnJRsFxkKH/qWF75lkItFjYY+u3a4v7d0oyH9BF/NcUMFn15vGVSW0w/6i76celdBOl+D3EJOD1wnomWCTr5/6uQdsvzomlAANsJbFDgiTKYMMQ+BXAu9Y7oj2bNpRRZPAuVj/DhzGGhLkogAIGHY+hNBjzXcuXWxWi663CB9bUzNB2xe9Z1tTMaHD5s5z4+Tv24KOzL12hmAk9mQHAhIwJACE64IiARISdIJJE40NJoQslwUyI2isymONPfEFhBGLT2qJ3nwIMDGTbNgYElYReMm9Ym1gfPxmlAsCTiCN8xlj628UJzAZwQdNEGTj3NbPb8BAE3yLcOv7vM/n6VID9Ga+CLT1GDLMSpCZF3YAohSZFZekEEFoKGmxg7lJzGPYzKMj4nPcI/eAkBJsZHPPtBQNCMO6FQnJgBLIqbMEGuG3nLrGNRyfA2tp6LHF9ZISJLLPtlnMI+nN9XLf6DRE7weUF9/H6jP2zA8LdjAMKADy+4wLyrk1ski/xjwMzuICoKj5yV6KlPuiGG2HXgbEIv0uKgPZR3M/RTc1UpogfX1pr11lJ08GnT0vAF1IwfcWNk7qmTh9+hsy04/qxIPlrBTpaeLoMSw3k0Et9gwNNFqWvuUI2N4PV1pJJsw3eAZNdc8KEtCaIBZamLZNwG7gGMwMhEVjk2bCjyTIAuwsEkw9FwvMgCN4KBC6rGCZWBU4ePp0Ow++/qY333A7Ze259sQ77jQFc06+vK6BsBAAIyhG628KfIpKSm3PfmDy6ZPBnnuk5qhlN3QjC0EhEwxLZ1lqARgnhA2FATOxgAQLCzOZX9uaImpHN/EcuFXNlIbOwd+8F7ovCAbWyphZlp/Goib4EircNbIfLJellmH0woV2f6QGYfRh866x1GGivsHmDUEgzchqOlwQaiDOJRgKuuk5fKQhlVOypgRgSaMRB8EdgA9Y5HR403rLujDHuAQEIpEvApD8TSMODA3PiLuJIsadHDpnjhuz8AaLn/QaMcriKSjZoO5hvxkC+JIsiaGndowNyAblwVoAYgklg4fa3Jq7VFhggT5QBXNo/RICdJynKSuKOG9wyk8X58SiO37tZOWeZ8RJfODj0gUTfDYOSHXtMtxvaHxINzyFu8u+QyA+FipM3ZGis4HWILKGGujKopawb1pIWAO629Li6MTeXY5dZC34tfZDs9BW/nr9jVbdxQos/GSYCL+4TejbgijEWfPLn9uaeb7HnnusHGMSCGhtfPUly80T0WdJLciiLQ3fGhGIIiBEysj2uBeEZDxgMhQLDCjO071vNWvIslL8WNbzAz+pXcd/BVKHlhFGJZZh2zzJ4iCIjC+Va+eCQM6XUACML4LEOGHVmANDBRpDqt2IxZDiI3tAvn/ja69YtobxoDAHRcGKOKwd1hrhOZd7ZyzI7YNCQD07pEhRrHnFGhfdA/eChaagBmWLkWG9AIoGI8J9oTjOKraI3RN8gDsCssCio5Bwy3Z/8IFZfpQky6up2MRgoBw5V3uxC1AWT8acg/rM6mvu4XfGktgW18j296Gofk17Xr2Q0fYNQ4avWX2BFvFcMMFnt5AFpb3z/GTDfFn30br5pnPzoAQz8C/Z7Qam4GGBhHsEnfkdiA/DtEYMEAxe0n+gCQRWhag3+VYKZKjfx7eLxXNtgulyg9oh0ou2bY+A1xteecmaJnIedsdhuyqYk+ouDjQxW0WPmDffhCyjlTtBvkWGw+6/nAdlh+UA7uNzGrwTAeOx4l2EiHrJFx8waarrIWXI9la0twJuY4GzmYK/sRxYeaA7v5+L1fxYpPsI7iW4H4SHecL6I3RBDr7GrCGKi+fEZaMdF/foy+IipKVDhxuKw83g++ci+JApQD07Vp6+DOW7dwtJ7BZijhjkpyCIYioW2BzZuNHKkplDhBe+a3Y9/QrEB33RR5GYC/EX0n30SiCVyTbjpAHH3niTxXZCpY5Lg/vBM7RG3CcygGCz9Jh0XxhHIW5CxqBaVp8mpUGmKnNflgD39sdy4m/+z/WCLxeILojg2462lcN6phsTIyT0M8XwrK+3EWDCeVgmdsLtd7lxt95mO5wAA1mWiX8zeOo06+3eFtMyaDA3gSSYZ8f7ZTZIFKAgMJbXlUZl8hON9dbHvlJIAsEgiksEtzUi4rxz0fum4VmtReUgfjXantdIf1GAQaebUfOvNavUWcJ3o0kDW2Ad3rDeFmsAxQlumY+r9/GtYT5WqlEoQsoI64XC6jFI/rYUAczC87cU+pB4zVCRzsNnzoWIH4B77aznKHBtEffBc4ZKiYAbCg2rSH07QspcWaxDAkY+fcCkIB3JjWS7eZ0lxgAewDgQY0AI2dqMcaMHAsoTV5BehfAPSgEFxf21JHgFCE6PxANrV9tScBBmRAJIpeakO+82Nw/XhsAd18DYYIhwYykuaouPMUKMDYYJpAAyBSmFSoiuRWRfWEvBeQNiUCJHIl586zU9ik99fcKU2uf37fvYO/F+bMGnQi+1Ijos1Zi83U+mbpagT/Sc30O3Gwi+NCyTzUKI6Q89YgqAqUUoiOQDTynJ5eHbI5THIXxjCWPF/r2WqsFiEnRCezKJBLhwIYCRVLZR1WYQUgqDic8mUlPbpUAQzK59ersZD3/e7g3LsG/VKtusERhLowYsfWtM0hphAbDoMANlx+bHSpsTDEQYbFtnMTy+HQEvoCjw3HxmMQ3PBBME891ZZHFu5As1pSm00SGOtkVFF0rwQzJhlCsCoyMIzC9ohug7z4Xi47lHX7tQzB802Tgfoc8mBAulibImW0JKkfw5QU2gOAro+PZgj4JQKbTmDnLv8AeWueb4UfHFYDf13vttqzZiLLiduJRHNm+2rEfYbYg6FIKFKIVWSY9nqEYuPPcHTxOopT4B628l0wQ/CeZm5l5qmZ15pKJTRV7aDTrVWN/wuX4DKl8/dqzePnCe9LEFf36uP9hPpB6UL/d76XTqOgn9ANmRJhMLtO0n333SXfcaXMYXwzcnok2uesT868xPa82ahcQ5iAYv/fd/tcAKPeZYVLFn6RLr1oKgoznxEWE2rCXEe4e3bLQJZ/IRKoaS4NKmN16zTAJNH+jSCjxtOFXrti8qc1veedMQxuR77rMijc7GCtg5h4mzHXWlVPKk0SnswW/Et8XSwRRU0oEs+o2fZMFC4hsoKAJA7Y3DhaAUJbmbN7rT77/nUkIeMSnFqFnbi3tdCKtPHQDK0FKvGlsKozqMl+AOdfL+zN+WMDHnrOpkmzJ8egS/i9xBlCsrKzEKLA5D2WcjJZQ2m3F8+MufGyKh5dn8X/mWRfhRzvAiqcBlP/6hdfthvqiJIA61Y3GZ6yaEQ8CzpaEJCYVTqLmuYm1EZYVdG+XPfaMcKa6iPgRExBPr9Prhd5GSGO2EpiVjJQ2JxJH3K6t2BWc8P/rYgn9N16J56VT6C1Jf06SjTE1xw6HvSkCKQp3xt93uiqXVIOqeieoSeUWIO4KoxAI+fPYZ88OHzJhp+X+CMqwiY4NI2myzwozBA+6zvzlpHbS97fUml4KIP9YA2vbO2xZR7yY3YNIdd5tvhuux8fVXrfcaSoI6bqLnnRV6hPvQhg1WT0CQpkqWPaJr0iwURiSwx/3hnlCKTG86lADWHYuIQrzoQi+FW/vGq67m2addUuNVsGChy5GP7em+LhWRxkTw8ceHzAiQXlvPTRaE9QDs2QdT5RbIhWgDRmcT44mQFvUszfj8eyy+AhpkbkGAuHlkhJhf5gd3CQuMv/7hL5626xCIhtdwAwkMUsOx8ZWXDCVSslxU2ssEmBJgzk/hVQPVjFIExBfaIs6NC0c2gsxAd90XSIB7xihQn2Dl2KJwbDIjRE1/17RLH5rfp//mxSdOnHd672ML/oIuXadLzG+OOJ9uImcJ31GafOjM2baxxCAxPA/BgFMmiUJgm2hLP7VDwB8g+YaXXrTgG3ALbc7SVwJmQ+dcY/EBVqsRRUaLcm4CSqSbUCpAsQLQgNwCVqKh0dH8pBTp/UYZKnXY+GkUVrAAh22RSRl2REw4tfTAerrsECzEz6RKzda/6yAyD7TFrcHfJOCEEmgG5S+y0NO89MyyJSb0jds2uzzdU9Etd7iYxvJSEu4TY4HlBN4y/20JPgVTVHOSrWF+8YlxFTpDKFRLl0n54/MD+0kNY52JOwClmavjMhpFQn3cCwLJ5hu4a8HKy3mmLKgRoLceaJBAH1WI8BIxITYXpbCMXXtxaSnUwS3ErbEitDaIjAx8SYBTGsfcDvgNRYT/j1FD2UDNhV9/RaLrcnPyVpaVl593t56PLfjXdu/SP+35E2Xhg+Z4IjQnN4sQsd0VRTAwPRCb9A1lj/hKwN32iLwsq8MoqOCcU+9/wFbwsZ565dNPmU/Fgpmhs+eaz8wiFir52M8OP6+4dy/rlU65q+V7hRwo0MFjoswWy0v5MK8xqVhgerWZksoWyjYIwSafS/AHLY0GZzccClVgIt5nlRZBO2raw2abbcHAi0lpMXTtKy+403Jj5I65optvdwWz5jhP93kpiWfHusVy4hZIgy9aG2sEiJjOYfnRLLutr5Xy1vwYH8lt4jxtKYyQQHkIuTjS6kQotcUodO3d15QvhNLGpw5cRQJ++VLOA83I8FmIzAyZH1AKsDzclZmaE9bgcx8oJBZL1ddU2b2DOljkZPGaVohnNqNUe8rKdknpWhsvKRSKtTAirK/AcDQ3EJEj0Ui0rEffwhWv7zt/P/+8BZ+g3sLCVLd0ypbaDpNgjtMA2PnQ5mwWQfMMmmuw2IbBYUDonkKaiiWNHQXMDstHYyskIrFT7r3f0ncEVWh1hcClE0ljBGAz7ZOBTJUHDlr7JWIBOWIslIsFZKTFyf0jpEC4wdOmmdZnMQnFOUzQmOtvMqFvzfXAdUHzk44C5p2prrJqNTSz5Wh5PqEZlBrn4rPkaEuERthllR5tMNsnIfQoOoJ5p9561TVs2uCiYrD8GbNdnpjba7Gy7FIQhVtYWctho3haEWDWSuxevtxiJkBp4jfkvkGAR8QDWFNiNh25ibwPumNOqMWAb1AgoEFgP0QGh41EMFTcF6nIUNjwtUEMpHXZpZfdmcnfE6Ni/YBlfK5dGOzvMGmyIU7cRcqugfwoiraMCAgGvkL58Cz53boaQuFglx/auRFnMAWXGSMv6u32Y25Dw+nIoeu7d08srKhIkEq3N8+Bzkvwn37ooWj1icOjG2rrv6IBe0C3NE5X7q6fwfmIVvbt56Y/9HnrZQazMyBEugnsDZo+vc2cfUgI2Cb53Ag6DSnJne5attR8fQaFuAETiLYEEhEk4nO0aIKZ0MgE/YBqpEc2vvKizrXV0AeBGu6Jsk0CeTDW9PsfdDRdaNWn1+Qg7MQK9q1cbn48Prs115RAsS4fZkHZ8Dn8VpQfSmfinXe50kFDXKwTFupiUlq+Y4OQTaOYzImZ4wMGuLzJ013kk1BEGgezeG0IPWQpOfn3QHyEnWIcxpD5JuvC+JLNwUp2KPy6TqGEGiPBPvucj/p9K/LpEyyvxgDwE3TWsvbjdGWlpXbpC4kw41rCP8QGWL4Mr+NKIfC4BEeFUkCXoNRgsVlRq3PPGODyEcuguhBlhsuBkiLjEWYVmqx+cI5cL+2Gp/zE6JTnR2J9ig+Wldecs69/zoIvAfeecfUDztTUflva8BEJxWRpLRxFK83FsiIE1GlTA02QjZsu373T/DXLV3cQNEPLUtLK+mgGGr8eKLb66Z/aumgEbd7jX7ein/4TJ8pPn2RQ2oI6mlD8exQAcA3lsOWtN2ytNltHT7jtTvMrEeJNb75mQUaUCNoaTdsakRNmJRcxBesOK0ZgYQVWHQhJEJGcPIwEs1JGy4T2HTvW7uF8ClMuKCFoEo5GCU0jdeGCkFj6XI1bTIzGe5cbgQYQGOA3qeB4fp6tbScVioWFH2gGkpLSB5K3BalDsmo98QJzAZrAEJFzJ9IPEsPfr8os+Ok5dHiTMmHemDoWURHUQyHlF3e1uA1Ik/fZNGT1z5+2RT+gUFZqAv2DAPbAILffxv3hjnBPrCswBaXnxXCg0IgbnDywL0jvZe5HNihX8tZDvwz2fL+/JnLvDb37Hz3Xhh3nPuODB+elUw3jkqn0N3Ub42KexxNxHrmOQbEOfjg98Udde50JAM0TrKZePjn5bDRbW4LA9/GXVz71Y5vUYFOEURYx3f7uOxYMKexWYvvVEUwxn0iDEgRKjppAFggyUQiDhielR4096Ry63+JLIZjrX3reBpQ6eRiJ87RGWHHgPJCL8k3iDjAf9492RrEBISnYIZ4Q1omDHnBnKBT5RIU+Q/jyjG1SzN0o5UkuPy5lGaf8WEJ2uRH5/4ISIHk/G2MyJiAzjAbGgyBx9cGD1k0I688CoQ6FX8YGgaRkGh6jpTc5eqo+USwocdZIBJC/tEnYCEjCH6T6Kvbtd+wAHCp/1nYQLD5BDf6AQRYYHnfLbVa+TE0ICgWDgEC3xgcYRRAGCJXiLoQf1wS54frErTiodOSzOgN1o5Go5+WnnSuR0t6VTnvbFlVUnMqcslN0zoK/sKAgJxl1I8RE9+hBWJkQCR0MGIsJIxo6+e77bAkiBFynXpr8JtAnHNDWiAEgwo6wUpUHcqDH2+qnn7LvFXYPaquZcD5LQwzqnxE+Gngg/EwuA42ltkYZ+jwQH6uOALMY5/DGjWaRWe0HSmiLrDEI1V7RmPl2TF3YYQbFAuNYnbWYiXz8EN1vnzHj7HcszOUg9CFFu3R1KSnIhJg+dey4i8hS4ufH5NdebsS4sdwV9AgCZA7onEvADPhfLd8fgSd1ypzjK2NQ2kOSENYVPx6BJF8OSkRggesoddJ5lM+yk28Y3IPvqPcgzoDyoeUZi8bwzVl0Q6wIN3PqfQ9YpgjBxWqDDra+83YQUJTyCpt1tiSEncAhfIzbitwg+HwPo8nrxAyy5Ybxwc568ciqnLi3pqy88pwadpy74A8a5KX9dInvp+dK1PtIB8VDwWciYHg0Hq2k0cDUpBMI4YFogBCUZrYuDAw8abHVz/zUBnrSPZ+zScLXXycLTUfbUTovqRKs9amjx2y/NCaehpCsTQcFsO6cZpG7li6ya7OMl/w/zHFQCGDza69aPT7nsgUy7RDoAL+y6vBBYxRcD2AYz0X7JRah4GviXlAnwKSjaC5HIl8fkWCkZa0aUWb6O1fKNS7rdDkpqGxizmgHhntmS3v1N3sRkgfHKjPnNAshCIgfT907QtMewSMoCAQcA9Ctf7DZKPl9jBduHULK+cMANHOah+Ik2CekQdQdQQSRTn/gYduuO9zAgxgCgTmyT7s+WBQIs3iDvfraGmYUXPWRo9aaG4WHC8JzcD8EjVkzkF3ZaIXWEe9EPB5/2YsXry87dux05q1O0TkL/kPjxuWfqT8j38IbrZsarMs39chH8yFMrFzCEkIMLP4RaRWq7doTCto20b+OddIs3aWlMaW3CD49zn0/ZbCM5hik44bOnGkNJIfMmeOGz51vviBReWAZ7ZlYq8/S2pELFlrknXzrhpdeECrJdWNvvs2i/R0JqS0dlhIBtaBgUFw8m2ljWwnW1Zacsljochb6kCKyRMD8hm2bMWUuZ/QYF6eARZbwcqTA8gclrQgjNQAofV5HKGtPlltQjm5FBNSw6FRBWragHcIFQ8Bw41DqtPAOU2q4ACA9lA3NNsJFWaBQfHnKc9l4Y97jX7OgM3EcFFG1UMTe5R+4Vc887dY8/wshwc3mdrJM2VaMypKz4Ko1CvkGy05swNrO6RmIdZDyO7Jxg2s8fUYC79tCIlEi4kUO6vjAS6YPLqyYeKrM7ev0yr1zEvw/mTZ+eGXlyfuSdfWPS+inSB1RihdDCzMRxRJu2hfZhoOC/ORbgUTka9mCqL01y0C2zW++Ztp84KSpUiDXWxBm0xuvWq4d94GlnVTY5Qti95ZSQPhgBoohgFZW5x6LWyHP7mVLMBdu0t332oTiq9NVpVI/6bbC/XSmBVQQFKKx4wCDYBQA2aozCQuVZwQMu+t3yytf5kIPeUJhabk7Ddu3WoAvUljgImL2qMbyUlbwnROJt0JEgqVGiMplAYn70PqazUxAdPAbfjj8SKquPRSDtYZ3qLXnPBDdg1DeRNQPrl8rWF9rCALXETRLqS+pUVJ4bNs+YMoUuz5QnBTz6qd/Zn0Ya44ethgTa/3H3nSrIRZy8ygvgtBZhrsZESQm60V1I2Xs8DfKjYAjPQ9btulKOz+m+xqc9BMDEt2rEzdN7n64bF91pxbwdFrwnxg3rqihvu7udCLxuJ9KzdelkWKiKeZs4KcgCDSpoDcZA2WBsW1bzUKSg29PCxPYQEOSukBYEeS1z/3CeqcB8akHMDitAQUyETBpbV45DwqEEtrhUhY0r+Cc+PXkf+k3R6EFyqIzZM0idS/GFH37W+oFv4v0Bv0DwoqvK4nS8lMTgscRMXWKenEJPIE+0MDlTmYFdZ/AdGItNNGAL/CnMR5E6ymiojMuef/2iKAa8R0ChbZwR/xEYJqMAcqdno6sKTDrqzFCsZM2pjkHCgGESmBv46svW8T/dEWlxbFAnuNuvsWKwViCjruK0eKe4R/citZ4BtcYIbe1HbLunAtFh5JCCdn+f0I8IGwJP9wPTOvv+W6I2DQdq4vtLTtZdYxzdUSdFvy53fIH+I2Jz/vp1B1RzzbEwLxZOy0IeEVpLlF7fF7y8ARB6FzCumXysK0R32dA6J3O7/TRZ7UeXWXYYpiFPIOnzbACHfxrBJ+JZ/UUEwY0AophcSmf3b3sA7P4fI5OqqTouI/dHywxGIi1p4LuXIlJ5/tMGtfhIA2EK9CeZbkcCaifkoKEGnfucFFB2jz5+pE2MhuXGyE0IEpcNaw2EXX2DcAA+cmUCT+dfQpL5B7IYraHxKxgpqjQUoXwIX49Vh90SqUfbgAFWAghcSesP8LJ3nobJPD0e8QHxwAA/yfLaI2+/oZMyjrP3F9SemR9DgjBcp+sTyEw3BrfIOSW15c7wS7KWH3Og6UhQ4VSII2sZ+LbOCFePOIVpdinwhNgrqzZ3Jk9ODot+AsKivunXXqhLjZRF2iK5GPZ0YYUq7C0FY3JzeOn7Fu9wvqeE/BDaFojAh+slKPTDZAceGRaTv7nKflyBNdqDh827Y4Ph4LA/6IZB8UYBPeI9GORmYA1v/yFy+1S7EYKJWANSLngbxEZpv568NTpmSufH/EcoA1Sd7gchmKuNMEXXEzLZWpY+6FLHjrockeNcQWz55obcCUQAoNAFHQJrC5djeA7AmIYHPYtZGcg5pxAMH5ye4RF5nvsnQ/fsmISBUDgluwBKTxSiBgcWshRr093XlBCn5GjbUEXS87pustaDPo5ILig1doKNtEsMmElC7Bn1QophWGmXFpr0mmBST9tWQyCkMSUMGos+CJLxYIjYhrIWEgk+dK+Xy699+Hi3z61rqzMQEG71GnBv1ED4XvpMTrjWLF5k2mgmgnBY+cYdiUBOjGIFNowAaTjsPZtWUV8suU//qEFMNhUo9eIoOQfTUxlFFaVxpO0QK6U62BbDgsFoEk5L623yPMTbSWnymATbAPmA/GppKIVM3X5LAtuSwGdCyHsKDtW1F1xQq/5SogpT7/1hjst9ydnyDBXJD80V4r7iiFxOO26sJ64kyBMdsftP36ipXUJxGKQKKmlySgC1J6bCW+S/qVghgAwnyemQyAZXqPwjNdIydFMBJcCASWST3t4+iSGef9jW7e6Vc/8zK186kdu8+uvChm8awiBll/468B11qxYv8BWXBHuhYIqkCzpalLCuB7cP/xMsJxGLsZ2Gd6T1+8L9a6I5kZf+pNf1OyzFzugTgv+wgE9ukuDjpYuGak/e9mLmgB0S4keilp6fB/8FLqIHNm22aKiVrkmjdWSLE1x7KiVv9K7HA1IgIYuKkZ6JiLxQHZgE6gBTUxQjjJJJpmdVimfZF0Aiobof+nQ4bbbLlCN19itlpwsAcewruBCkCmyzMBfKZSWQj6zdImr+flP3ZnFZS6qMSoS4wLzAY2+0BdW/7IPUmrcscZUzCGEWGJ2FyKlR4MLAntjbrzJDRA/IrxmMbMsZGsU1s0TvyGXT+kusJ6xAGniTsBrpPy4HnErUAaLvxBKOIHinw9/+ay5DKT24MXqo0cdeyPwXfiY93BFcVsp8mmt6AijxvlI4bEpB0rI3BshYSr8qDBsrKu3Z+JzkVi0Vih5SyyvcO3CvHFHyqo77tDToeA/MW5czoKSonGNdYm7037qWr1EstLW0qJVCXyxxpziBRsoTQo3DAyiAAeBbjnoBGLQovjdO2WlCbqFA0AEFGvPgxKlhUgFYv1RCuZrCQWgoVEslo+VdmSFHYJOKycCiRT44O8ziWNuuMnSPa0N8qeezO8VH2iu6lYsczW/eMad+WCx8yQM+UJFUfmmBPiSGsOILCQBvsuxhLclEXTF2pPlYQk0/fCObNlofvjwa+abEQERYnQQ3rYQZzaRBiYmdWDNaosdwGtFpT30Wtoi/1h9eA+fn7x7Nj+xi/Im+fzwtm3AcsddZpxYYsuKUdxOWwCme9m5eLEhBgwRsYGWxGfINtDzj/umcIxgdLwg35QbWYTa8qDlupEXSWmio+nGRHHCr3SzirqUL6tpv36/wxm+pltuH43FF4QRv+H5bo7n+00L6K1FsbQWG06gYUl9Ad0RfDYPYGMMrHE46PjzaL89K1bY2nc0H00NcQ8S0mA8KH46mhQ4xO6lwDm+RzAEyMSutPhu5gtlzsuCGRZI4HuPuf56U0b7P/zQUok9hw41f7+96rxPK6Vqql2qqtL59XUuKUVY/fRP3JlFZc6TsiyYO98679SvXe0axUj8njtilIuKwS57iy+yexRqtP3qJQTwDysjKROnJx6VlvY58UhnhB7CiHDgUtLxiVw/i7wwRHTywVoDveGzbCLQvHfVSqvSg+dJLxKvYikxqTn8dVwBDBIIBHeC2BWolFqVkI+bSH/TOBakQXYBBYObwTPROwL0QdGSfYvv0sI+ne6dSqcmSD57RF1027RevY6tqKiQQmid2hV8lt4mq2vGpdPJb+nEYzXUsWZRA/1BGSyVera5pYigBlCfQQOWh9aeSCUKYc1zv7TFFQRBEGY0GJtrkJIhGouQo7GJYC77wfdsHTS7yxDcoNgCRUDwBJjEuYFmbIBB7nTi7XcZhGJQQROsj8cFYRI6gnqfNkppjLDwpO2cFHIDUevnf4G2dnmySFEhsdOvveQaZY3yhcy63P+Qy9E4XQlCHxIBPoqrQHpYQaL8ZIAQzvMl4DSWFQQJ6sSw2doSjcs+IQHW4pt7mRUrOrB+rWWgcvMLrf8EOXiC1Sue+klmCflBQ69soMH6jRQI4sPVhsbo2c9ztCSUFYFEEAQVrbge3AMGD6RDoBDjGM4XcqnfBEG8nl48siMvnt696ER1m4062p/lvXtjEng2xeiuEzcTetvtVtaBHCcDbq/pQWxjAFlkBDDMVXLj+PKrn3naNBaKolT+DoLOpgdU9HHrDLr1YRsyzASbhTjAGSw69fv8tC6ksvzhA1NoQWS/ZNAQi7zyOtdisMnZY/E/axAfC1/72ss6XnLJw4ddVAo2sWeXS8sfJl8fk9A3bN7okgfpRBt1McFXVuldaQR/0RZr0p33WNks6y5Y//5xCIuPZcY/Z4ceym65DjUbbMSJBacjUEhYZdwAXh9JnX7fPlbOTayBMvKhc+ZaXQoNNUGwtAIjKJyoO22rT+FpFEBrhGtLPIFFRbizEK4GGTSqAC2V/pHv+tJIqeJUY6Jdpm9X8L+zb2+Di8eOyefYJQ10pgmS6GJpHQwy6Tr8eAjIU1ddaQLcNQzSiUxw333bFjhQagu8OXOywgIfBOyA5iiMRqECLD+wHD9p+Nx5BvvR4NREs3yW3DxBRAScwA5RUv1h/hNBHAssChkwWYNnzrRqqM8S4c83yiLUvv2ma8BH1Dg15efFfNFuJfLhYy4pC+mkQIny+wn9TCSCz1xhBO+wESjzz6rIC5G1waARIxB0tg002AGHgp1Bk6eYmwkapbAH4m9WBg6YMtWMFik6hJW2cjMf/oKbJgRA+zlW/x2Q+/nBD/7dbZRSZhMXeHXP8qUmBwS7WxJpSFwERJuKUT4DciVegPCHO0VDSKY+l9J8H4pF4zu6d89vd9FOu4Iv78iPRr26aDSyz4t4zRYBAEWw2hwEUMzaHzxk0VaaXdpiHBHCyQ4k5bt2m9YcOnOObjhmGoxJYlAIlKBpg9LEvRb4CwI3QfUSC37G3XSz+W+Dpk61oAiDQJNNeqUT/GP9PZNAa6/6mlPWaRdr8FkjX+iqYecO17h1s0vK1UnJ+iDUcVmwWL9+zisosL/Tet1JKfhCYEkhpuTRoLnjlUgoeYTtQrlz8Db8RECZdQHwIwFEBJsoPtbduvSKB1m4Q6cp+u+xUQev4a6CMim8IciNISLIF24amltYbKtFifzTVgxeJ1DeGrGWn6Ajy4iRD4gof1BXUGx/N1l9zzVGIrHDXiy3uq4or03/Hmp7pHzn/eFzA/q7hD8znfIn64XhOr9Mhy6igUFQeViqlbDI3DhFNRCpN6KrEANESSMFDET+EVoCfCxlRfCJuPNw1OOzqgmIHgQId5gSYPAn3n6nKZjsIA1witJcBiPcT4+Cnw0vPW9pQPrw4Z991igtZVm3/ANX98ESl6o46SKC+ay5jw8e6lJVFS4iawaj2Jp8MSOKgkh+rN8AlztSijLjQn3WCdRKx1usMrGivuMnWASe9tfhrkjUDqBwCNKRkwftEm9AUexZvtzWhrD2hKIbZGTIrNnBIrbb77BiH/x1lomzqhDXuDWXlLUntHmjTh/3g+ux9gWDenDtWqszQNmY6+tFEpKRE77nn06fqqu5Ibewsqy2tlUo16bg/+mzE3onG1L3+8nU78iSzpNFp7WWlehyEaqd8F0GTg7gDc0pCIhgfSnCIRIKIeQE2ihZHChfnhwre8DvXr5M54lazp1BocU1sQK+T49yBhM0QNFN6fDh4sezt4plR0tufu01ab4xAZTSYBD4YzdbYN/g6TNNOX3WCP++UT5o/ZpVLlVJRL/e4jF5gqLx/gPlz/d0ab2WFDpL4TcmBPWF0iJ5gqhi7ihuQZaC/SwTBTcYIaLwrA+xGnsJJ9WgrEGheKyp3+LxY9aBZ8VTP7Z4lLUQFxKmgG3yXffaHg3svjxQqIHgH4FtBBg7SuSeWhiEuiWxQ2/9qWpDGbjAyAoKg63kCPDR8SnoDyHB9/14Op3uq/mc4XyvIJ0TO7q4svpA5lTNqE3Bn9stb3YqkXoknU4t1J85CD2vh34GhTmT7pAllhayNcry0Y/v2mE+PykQ00AiBoUyW6L9YY9zIp303yMVwzZOLDzwIjFXLKZE+BFm2ltT44xvRV4zm9CAREVBBKTqyNGTatn81ht2b8QDuIfPJEnIaa1Vp/GhwaavsU1pbPgZFxLLGz/JxbqX2GsN27dJ8GUQ8PE1r7HevVxcLtJlu0rvEhOCbzv+7tltlYJs/Y3wI6jElvjdegESaRcKoG4EAzRk1iyz6ixPZ1UpaJS6E5AWaW7QBMqVmBgomc1XqN9HIbTmruA6wN+gW9Ax1yDiX3P0WLBwR/fWJG8BZsuTPinScXLOoIK1Hxw7/RGr36bgz+/WZaafTt0s8DEwO+wAg2DNR9C0kt5n0kAJDQ7QnDQbgktAIiT8HIIU1LUTocdaH5UG5WZjefmmPdGoKAJgEq2xKeLB6gfLbD9aagnU2rXkfUsZDpszx5QDGhhoZfvpTZjUqvb8TJAYijZNDRvXu2T5MUMAtijn2DGXlj8P9Ceqj2Unss9KPSr2aMBJ0C9n2AhDChwRjf+VUr9/sQjDdaaqOlgPIHeTgDY8jAEDprNzMvwHqiLQSGn4oGkzLJVNVx/4kEDgvpUrZZheNzeAYLilIjXu8P4eKQw6U+Gatmz0CSFzXIvWYLjKFK6xIqde8kYGK9x9OXSF7V/9EfG8HZGc+JLFx6uDBv1Z1KbgX1fao6/vp8elfH9M5iUprGDdPWWLVCZRmUckvU4Dc0hMREUTkD27fx0aDK2I389qIzQfmotcKI0y2e+Ohzp1/KjBFnL9dDchKELgA6hFCpDO3XHBUSqrGKy9Gki0KQPM98mb0puMuANI4UIFeq40ouqOZbbJ8uO2ACctv5M5o+UW6Ttbhqs5o+sOVj919IhLC3lBZARyx4x3DVs2mVJwKd/FZdU+y8JPGg6+37t6pRk0AmsYPoSNtB48TW8GeN6Wjet9hDr011lQw2Ky7Yvet4IyWr9TlceuvUTzqU2hsxPyQfNOAt0tCWtOCpuuPhQPET/DiIK0Qb64GchUM2TsRfZEY9GynMJey8uOHOm8xb9hYO90OpHuq6cep8PMJ1oFC8xuJGwtxAo1IqpcmEFgHT5azqrqsogbRxsCjVjTTleTsB85a5f7S4GgTYOCjDrz30mZsJzWqpzEnKRYuvTtY1FRqv7ou0ZqD6VyTNqYaD4IgF1t+exnmRBsT8wJ5CePT9oOheALmSWkXJNSspHu3V1cc0X/Peu6G5HC0PfypkxzDRvW2t56ZAVy2BRCvuWVUMZ7MQh+J21GJyhcUoTO1nygDFauML8bC45lD+F2SASsQaK0hAcl8F34NnB7d5oLQRsvmnJiTG3tvn62JGQM2eNc5uczd8QHnG/oGZe3+Yo9L+ki3iIXjbz63zdtlT/3UWp1NqXhvKX//o/9Usk0Qj9KhwX2uHkEuO+4CfJh7rJ2RVhgbh7oQ/COG285ANnEQBIB5QFQEDQZpDKK1Aa1zYNnzLKIvDW50ECRAmElHH48vfhZfYdbwLVHzl9gxRD02yfQwa625P1bcw8+a2RbY2kc0rJMicMHDcprsCwGwK46LMvNk0uEYkgeOiTu8kzICfDRnad+7YcuXVHpoixyEfz/RPrvXyaEQJFFYuUdQTncWTrvIoi4rET7WyscwvUlnoWhohqVrBbpaQjUgKD3lv9PzIAqvD5jx7adiRJqYxttFAAGkqAiaXFKi+kMBDIOBV8gv07Hbs+P7LixX/HR1vruf0RCn37IRb8zfdLs0xWnfi1VX/doKpnoL0Vg6+85WOoILEFDASHJmZOGQwOFO752RCgGUw74JDr4nZsmmIIFZ2BZOz/9gYdsp9LZjz5mJcEslji+a5cF91iZx+erhAbY4oh4AIPYEm18VokAHVtkdXno867wplucp3kDstohBGCNOPS7zQHKtWcvlz9rrkscOCBUsM/ac+EC4C4QI/gsE1krgtmMFY05qEFBDsilI3AYvdbI9iuUNbeae40ndfrsr7/wV3/DXaeDakPWFVCFhwxxLgxpa4TrAJqG92ntba9J1khz08fP/HvmUyQXPc9PJ6/1043fbDydfuQPhnX/SE3wRwT/yL4RhYnaUzenk6nbPN+N0hHk5TInRdMg+HQ2gYhMcjOFPdiG+uNXTUFhQYZVBurB8H2A78B83Ar8rt5yK1AYBBWJMYSr9tpDG581AqKb8N//sCu49npbiWdBICmFqBQsOX+CezH8UqGsSJcurv7DVS65f6/mW5/TfEapU/+MB/gwSvRVLO5ZalV8QHTy60TrkQpcUQS3JWGYyM+TVmanHnbjISDnyXUgo0XHZxrCEtQ+deK4rTBksVFrhP+OS0FAEJmD4HWqFW0VouaKuc1QNOq5Uin5+WnfvysSKxj8zenTm03iR6TkVDJW6CcTE/203xthD8RdpN+5eIH8aNYih5adQgL6gVmTgk5Y+49DBP+ogGL5L4OAdjwhf4kHpqX2VWv/UaKXftG8Ba7rg593eXKlSOXFEfSJk11a1sj20Zs81eXSklxuVGLLJuejDOSO5Y0a4/KnTHcxneOzTnTRYYeddGPCgs+sDMTXx2XF8JFnDwm+xAWguCZPsBwjxr6NLDpb+dOfuFVP/9Ty/Sto1vHW62bM6mW8bNs3KYbWiBgLKBsZbJTbQbMbBL9Lz96uK8VXQiCU0YeU1q/C0vmS4FF+yuvX1x1uX/ATJ+uEUNINvucnzp4GufctGkkBDosHQsuK4BNxROtcTGuLcGPdqRCkRzlaNKz3p1kBVVSXhFCGHLofDu6H2McneYQ9AO1o+T73JxiYO2Wqy5k63eVMmeZyJk11sWEjXVIMFJ8x08XkNjUcPOBql3/gUlL1vpRDbPQ4l3f9jS5OKbTmlSg056ZY5CPX+CQOnktHOA/MycUm6uMpusGvxufPlb+PLMD/BOtC3iDdTNHa5tdfc3tXLDfIj6UmAr/6Zz91m9943XgZ+E5ca9SCa22xGsKMYWuNgPKgXpC2KZUMwsgrLrKVrsTJSClmk0bElwNQ7/npRM2xaLMB0uvN6XcGDMjPi/lfTvn+NzzfZ+97e53JpsBg6n0Pupt+5/ctwABc2bF4kbUCooqP18zXuAhE1LLsH//euqeOvfkW21yBffbpxEuLa7rwAq0uJsFolHGyhoD7YdERFYv1miwmn+2xWxnSi0oEP3MKigT1cq2ogwKRYAFJ5j7C2xFD0liTFXqsx6d0N13f4CIF+YEvf+SI1e2Lde3jMVmSXLlYEavJiNgiExQs9RXpRKMp/GTDOW3XdkEI/iKVFcuhPqRA91RsPRbz9TNeWNBqHvxCEf76qmd+agtmZn/xS5ZKpgJ1x6IyWwy24OvfcGzx9uGzTzv2fkQRw5Pk+fHvu/bpZyXo1syjezd7Pa7xxH3A8rMqlUo/EG2rpDmkSI1gIMt72TMSWv/SC27pv/+ruRJhtSrj5DvvmIzxC7lFeX/8nQ07D4kVmoT/I1wqjRX5b+OGX5+oT/w6BTzSFlQAmcZCwGZ/8ctu/te+aYMPvKEBBtCG7rWtNQ+8EITAMdiL/uWfXc8RI2z9PvlO0iRozmFz5rqxN92S+fSFI57Z9kgTFKNBCOiCQA0LN9C4CD3RWDSwBWWa6dSLSywaAWERUZ509z22qIS0EDljNn5AUQfTe1YB2Aq8jGWELXQCybR+43VBWHFLcPC+rBEKgk9jsQZNm2bdY9ninG2j1r34XAB5jTLXuBTELeq56X0Hk5NlojMOmSLy7OTUyXXjCiJAFzq1u+7F543n2ciFdDKCvvaF54w/rv3mt81isz6fSjur4df88DOA/CjoPLtvrH2YdwfB1Mh4UtHXsrNPS2JpLzUuxL9Y6BO+tuTf/sWt15xY6a7NoY5IZHMsN+fHsaL4d59cvT1Y15uhZjP29EPjcnZsS4+qPX36wXQqfadM2HhZffkJEgIxN00s533167ZpBkTjv6Pbt1iKYxyCl2GaC00IIH3L6Z83bO411sIYi1P2z39v12b1HpVPH5eAaaAYBJvFGSyMALbRDIGuradOnjDhApJhVbHyIdy81MR1CTpRU3Hbf/5DN+ra68WER8x3/OB7/+bogUB1V7M5Id3D3wi/DrMK/K6fgZuW9VkpFoOOejZgPor9mq/9iq2D2L92jXvjr/7c7VmxTJ/TtzIMfEmJexaTm/XPzbH0GLyAH0zH5e79B1q9CIVi3QYMNCVgFW8f814RMppukGJmPKKxHLfmuWetjmTGQ5+3dBxGACSW36XbBUehGDo6V6E8KAtmDQvBxg++/+9u+Y9/YHKKMtcA+bqHI14sukRG4tmEn/fu3+zefTw4i1gh89NoXDSnb0N98uFUIvkNTTwtdbJUj2/dRNncgkgixE2QpqCt8cVcCYdV3SP/k4U+LI3k+pWHD1oHU5beAvvPW7OL8dl/jcAK/fmoANz27jvWuJPttembTkSWogsEC5jF54H1BjspfInFLvlhVk+WgVoH+gz2E+zE/z66davt248Mk2tu9j19p+mQEmj2k2fJPsLP2bU864Ew4pr5FqUmmIUPi3LkfbNe2de5FIfdd6DE2JoaZRxuospcHd1CGfgm41FKXetoQybLGj7T+XZINussK4+wsVEmxTQgQorO6IuHAaKQjM6/7Vnu8yUUPh2mWENAtotroLzJDFgHX2IEei7xJk9XLKM0TDq8Zzzi7bhx0pQjZfuCRpxN6g8DUHcmOiiRSN1MRL+ZXtSbaJji0l4GXewlWYI6+bgwCaW6F5OomGKVHxskFOkegsGX8tIgUA3IeoHzIRgBiIUWX/ajH7jX//ov3Gt/+Wduyb9+12199y0pgp3mx/OsDDDrDqytNowngT8Lqy49ZV8VJYR/DyS/oOij6dkCZBCem+tcFgSDS5CJeAfzk2uZHSrtbEmtkNrupUvcsh9+T3P75+61v/ozt+zH37eAGy7b+YxVgWA7PnqDBK+mPNi0hnX4lKJXSvjDBh0Xi2xVn1zqVH2DxZog3B2QDr0BwhgNpCnTPy7Ppf3p+nV848n9TYLaJN/PPPyQ9KfHKrwCzXPThhl8m0nPyQ9OTgAPSsovJK3AoBPdvFiEL4uFYfEO1XqFJd1Nu9NuiwdG4wL1zon0PEwS/fze/l9/417/yz91K374A1mxpWYdeDZjeQk2etPg4Sck4CHBpASLcHs42GuA+myUIBTcr/7Vs9H7IK33CL7xmWSCQ9/V0SwDwGt6H5eF8tLgcy2P4HPMQxPpMlie4Pu6Dz7XqGviGhi3fdJkFi8YDx0oeALQLNlGwb8mN+Wtv/tbm3/cON108LVOEKk5gtz441h+hA8Ljx9fJQSEobiYRIwgpwBZ9g1twxfcC9e3FYDGCc2eR+zr5ehzuclEThPCb/rlmc2b/ev7lBbqa6P0oREaL4vUcQoEn2YBrMgbOHW6aVWgBnX0bCFFKg1tezEIJqcWGR+KvflYDwCko04a6ztwylQb+M4QS4BZPry97F237oVf2s68WHt8eSaMVYGQWRENQBPz6PnN4omxYW47xEwwFD9bPfQZJoXDvm9nDqbFznkuxGQUUNDEMtA+pvzocESlZJF8VwJNpDhZOEK3l4oD+0xBF3Qrsc/kd6PEs4tZC4JM4XeJKud3zbyu9/kOEJXOLrxmbaT1N4qVppBsb4a1QzmSl0YBG9NL+cJ4wG/G6LyzG+E4a8zC8WtrrFlQhC+dBu2ESCd7nDPzFx6cFwUHFGazChAkTWIoN0f54SryrB0R56Ju5bjcCX5nURpjyw487PDEGv0g397Mi76ghBJDBrDwXTT/8Kv1Ddiy2Z0U5Gfs7bn1m567UaOyUX8+l59bsLWsvNxSMc3u7voRo1ORZEOetMk4CUmJvhhYfg0aZYV0Dek/YaIxIlFt6uPRMgijWcWLQATbaLtNJJnAHukQJmuPBL9k8CBLqWSvBmyLCNjROHHTW69b+mPXkkXmC4YamiARC1UYMKiJATMMhZ9L+/CcwgITCPqskaIJd1i1KLKEgjoHUEh+l2ILOJF+ZLw4B+czwdDvUHitDkkfp0CDPDLrEdhbcJAUMD0LaFxCJSU/2WiRrsNEt/E1iX/gB7J3Iakf1j/wGguiOJf9rrnrO2aMlaTSnJR14RyMK00n2byE/eNZfkqPA4Jk+LSkM8mwsEKSEmuUCVkOfGmEtbPP1jQmEmDGhe8B22nnhiDmd5dy01iD9hhvO0pBfkF7N9J5Tcu39V2QiZ0zc0DciQlCRqFzf8Rq8JVR+lTe8Ty8zzjbevl2iCwOQd8zEjZ4H2XM1toHN6yzIh/cz4tZTEblHoLP/bI6EIULHx/fvl3KZ7ONpT2vDv1zQsD1Fbmlr/7pjt1N/dWazc4T06eXpk/XLEgl6n9LgzPT8/0CGg7CeHQLXfirv+7G3HCzDRw7ie5cutQYi6DPxSKgGI06CVpd89VfEdMOs4YHq5992o2/9Q6rdUbjtkVMEhNMmmvL229Z4wM0PkzGgNnghIRwZn7ldd7Hn8KlMAuKZYMJYToCONK4KAIUAkpDIy74m7QgZIMmgrwvE0RtN+WYVuVIzryuziLl2YypC9rvrRGf41r9J022jUlBPiz/pMqL7aK4vz6jxpgyZpy4V+4BXxzmIJgFI4IOUoLmWAfuA8sJdMT6R6JxQwykwnhO3CsEAkvOxqWcG6EjkMoiKdqcUblGYJfFKgREt779pgWZOG97hiBUfFDTOOcKwuo5SGehWPN1D8RuDJkg3FKiIA/8d76fagyq4xgD+ulzf3RtZpx5Dl7nfZBCW+PMecL3qDwdMnuuLeseNmuOKc+2gnOUjm8ve8/tXfGBm/7IF9ygKdM07lvckn//Fzds9jxDxhiAi0XWl3L9Onu2CbffaXOIAqMi8P3v/mNmGbueMxLxvWhkv6bih5GU9/TAkt5bv7V6tcHaplF4YvLkbqn6mpvSieRvpJKJaXrJcI9Nkk4y4Zbb3YJvfstgJRdkI4wj0i4sVKDo4GIRa5Xp2YdVmPXoY8aIrHjitblf+Zrtt9eWm0EABkHfIAtPcQN1B0x0M2HPkD0njKCDCYfpWF+NVestmMv2yGzAiPUJ4G+wfbFZkcw5IFjaGEr3i99s0FLMyHJMGiYe27ndVhiSiyXXC3Pa9zlPK/cVUnBfOZaiGn/bHW7SHXdZ1RiZiIhex6pjbYH6UtjmvxJ7Ie/OeU/s3GGdYGHwppbQ+w+4wTNnuL7jJ0pwqh394QLFMtPamG149SVDFgg4z4FrAJI4IsGH+XMEj1Fsq5/5mdsnl4nXeG74pS2ysWEO9DtjaGvcBwyyvvGsrCwZONhQFHl5a8IqpsaamyLRecMz23ky4wxUx+1A+NmWrfLAflNAhhQlJCAUCpuMWhnn4Fxpux9abI2X8E+8625DVK3xFtc6IPS4+udP24o7msAS1aeDLtYf5UH242IRbgXyh9s69YEHDfHS0Gb9iy+4N/7HXxjyMgqeM6XHOyGF+RM/7n3/L3ccWseLTVD/2u5F49OJxCOpVOJ2/dmsfQ0MTg871tCjydDopEkSGnDKBS+mdqM+37qWCOLjZjDJtkb/yCHrx4eP2Zp1YcI3vvaKW/bD77u9yz8wCBwyZfbEw4TmM+o/kAOKjAagUz53vwnBWP3OJg0wJdtrW7VVhhmbBL/FEaaMQAsEg7CgXWVJgYX4ybRe5llwn6g0Y1MIGJN0HJxt2YIWxB3jzwJRT+7dbe3IgXy4Itw3EJxAW+2J47KG9dbskRw/TElsgK3K2DceCA8chWlQhLQ7J0UKM21fVCYFMsrgI1tE7/lgqa0IA1YzdlhlLDzR7L1SHNveedtSnvtXrzRUYNazhVBBobCn5JNHhSzoq0CnJPZXQHDYeJLiIJqmgiBRTsQNQAAWpc+MNePaNMb8rcPcAs0HPjr3CT82G+eJk01Zkk8nCIk7RMAS4jz20+452I/Pxle8w/hwbdw3zp9NfJ6gHsoThNRD5+cMrBxF6Fhi3mb13QUgEDcKF0SGO4ZbJEawxjW7lgb9LRnzDJ+TeCvU713jfnzvA3Pmbn5t585Uk+Bf163bBD+VvDPi+2d7UuvLHAwuy2Sp3sISIigIH8zfrd8AY+yLRWyDfHhLgCywvPhSBDEa6067kfOv+0hAhkgzgUAqrPDlD0tpMJmQMU2GMRk8K7QQ88DMg6fPsuo/evcj+AQN8YXpLwDTMAYm6Jnvd5r0ea7LWBmsFmRHgVD3AJODKAjMAc8RfGAadQKMu10rvB7n0RH6pyAI26FFjAyjA/1JYeHG4Hac2LtHFr/IlAJMisuEm4QwFAo+U4WIhRw+b54EY4iQR52hB/ojoEDwYfEbUficg+aO3D8MzbVBFJSqglwI9OoGmwQpJJjPlKp+IpgWo7hmgVW8jb/tdqsJ6T9hgllHXCe6ORGwPZ9x5vMoBlbNcZ8EK7G+jAvzSCyD+g+Cm4wtwsFYh+McHvAEwkvWiCAa441hI9gZEs+Jy0QFH7yPoiTOgCLFIBHwa7nN1gUlMl2SA/r89RIqoX6A8acbMMi2rkYWX58JxxAu0g/5o97a2Km81W+dPNDYJPgLuhX3k16eLFxA4U7TqPMLcGv0wutdP2lRBA3hwgoTCGFgW2sXdCGIQT+2Y6vBfXqXE2BCE7MXGYJIqW52mTB+K9H+Nb981m16/RWD1NZBFkbKMGVofXgtDILR8ph10gi+bestLY+ww0gXg5gQICTMTmDOIK6sBkoVOI+wIGi4VOHnQwoZlFQqAUtiCsPmzjMrAyNjuRkbPbAFqUjtoRBARggZTIxgA90RMoQBwWasYRYQFYqCMWKpc79x4yyz0nCqVmNCF6VeYu4j5gYck1vB97he9j0iTIwzhMAgCMNmz7GdbnBTQGoEFLHqoIiWCuNCkY2znpEVdCgXtqYmQIm7yD2TxUHJMt7h50Fb/CTYhwVljLk/0AT8bqhD74OACBYzhrZKT+OLS0HAm7m4mFBfd2nxDFrN4YIyfxQkAfeJZYEGmJdm4xrxDuvZ3qmqL/5wWc3BZJPg39DXduxgF4yxmrUiTWPwLT0kiyHG3Hhz0PxCWhm/FMEnn0mUnej1xSCsEIEj6vTZjBANbr6bDnYxpXLKorkiBoJI/9Lv/Zul604dO2bvWcsoPQMUwh+gkcHg66930x982E2++3M61xSzuheLCdsjlEx3+bkoIYSEJaAIMQJowanMfYcUMGhg4RAsWpjBbAhz+Z7drrbypLkkObJCCCGf49nYNQfmJN+ckHuB8uE7VLsxfrEcglliarkULPpBYJhrfGWQBdYe/7v6qCDlksWGIhiv7HvjenrBAp5FpT0tA4HLNO2Bh2yLKbZGawmdLxVxXeIiwTgPs7Fj/TuxIBRo0zgztuIdrD/CBPphDT38x7jyGWICoN5UY8KsO+4JMQ5axqFMEXyMy0UhXR+0hlyAHAu6Bd14QAG7ly01RIYya+JlzzstxfBmJO698ld7Nu/mpaY7+86vTTq9f1cdOb4+6URqiB4/D78XDQhsImAB1EaDwiykLgh2WY+9VgIgF4Lo7kO7I9oIBxt3dLPoacX+vRZ4w79hcHnQzW+/aYt4Dny42u7PBp1JzJBpQP0EmnGuOY992fzLgZOmGgxtxryfECEsMBF+OCkyeriz7zvQ3iaSewzvEybVxPI8oyRQMHKdICqNHZb/6Adu99JFtr5h78rl9nOXfPytFnl/2xQjMH03TSDL3pOv/pbb9t47bvv7ZVZ/T0CU6jZSnnye+ADzjsCAAnATeA2BgMKxQ3AYZxQZrtL0hz/vZn7+UYP0KIxQSX/ShLXH3eo3Vu7jqGATEYQ2jFOEAsNPngmXh8AswkUqEfcP/UYun8wNQg8/Mk8svUUmEHzG7GIQ481afyL5KGOqCXmmuhp27V0hhbDfAssofN1mMhKNbIvEcr8XK+i2tOzYMev00WTeFr9wvH8ykZ6dbmgcI4GnL7dmUocuQgCKIJVBSJFVcmmAeDB8qotFtvJNUAw4BTNBRFQJwoQbGUBMCkGNwxvoMS6/jdcz7zFDFG4EjDtRAv+4u+5bv+5GX3+T3JSgG+/lIPRGug+YDSiKbz3v8a+6Bd/4VTdC0BjflBgA4x58NvjRRPYMvj1/tXxNrAGBUZiDg4AVm0CyvXLwc6/55/YZe4+tl/VTn63MHMH7e8yyA32NH4wyv2TdAzyBkSDeAIq64Td+20299z4TLFDiZTPGGWKc2XeeRUfXfOVrbsGvfFPjvMDQrUF/JJvP6b5xlxiLHVKYGB4CqvZ98SABw7B5BsFI+AmUxHExKSYlyg7S2a4KS6Zxxak5QWFlKJJO+X1SDXU31VedmMIO2PYi/zzx0LicxJn6Wen6hvvTqTTttM2EB3IvwRdEAh4Df6Ak0WedGKE3KN1J4mYQZrQrMLYjgonxR7k+TUCwJuZ/6jwWbMkwE/4XEBmrgla2SdOBkHBQdTjquhvcnC89bkxJ3hX0cDkTio50ErGHubrvyXffG2wjpkllHKhCDInHPUuyunpmq2rjEFPYoe9YlRvv8ZO/w8Ne4zv6XZ/FveDIfh/0Fwo6PGGCzDBnvkcjCTomk3Kd9YUv2oanQOPLxcq3RfC1jfNd97jZj37JjbvldkM1DCnPZTwkWJ8noe4xZIjFSMzP1/v41vj6IS/jWmEc4VniKp0hxpk4QhhX6Swhi1yLIGNQKSnB12sWhzCZtBnjPoEtPSQzd0gd3O6O7R/GZ03wc3bkdE0mk5PkA87SB/HveS7jKLS4CZ7gPCfk5tDukKVZNAidJb5LYIi22ZWyIh0Rfi4+FE0gsNhcl9QXTJe9Gg+hJ1KMkJAiowoPBub+6INOSm72Fx9zUz53n0Fi/LUrhQhAEnSkDwKxCEvfaD4ChmRqM0eT9AeoAfjKzwt1BEo2uIb9retwfRQ/KS8CdjMf/aIpVlbygdKuJAIyj72RcZbw33prwEd6TgS7oKvcKT0ffSDYS8LIeLDYxoA4AfOBjER1sG6BGEpniGKjA2uDXaHOBSUw7gg6wVhKliET/MIi3XdzY6xbjcWjXh/9Mj2R9obzmkmAbj5HdiJXz9C8Pw9Eqaq0Iv4nhBY0wdegGEw2Jugc8b3jO7a5be++7Y5t25ph3LaJgQDewuhYcr6fSkjwdU/xgrPwkfeAlPiTxCLQ2DAegRyaVMwXjCMA1pnS3suRGGfKbUEsKACabjAnZ4U9axzttc5bjs4R52w+V8wdDMZYk49f+O1fd+P1M1y9eSUSBoZgJBWipHVZx0+mhfqVa77+TWv7DpwPKW7up2dwG95kGTQddWzBUyctPrn4re+8bWsfKMDqLMETCDqZiWyLn4Nc6D3uK5tCjoim/bNQ/2T+yQo/6RPtO9D841h8+RN6GPwJe0Wwh4dE6EzwhQg6SwwGOfi9q5Zb2qOpwqgNIo2EogHmU6ppq8hkyclTZ6fxIO6Fpgto7AkUhNx4s5vx8Bfc3C9/xfUZM+6Ks0AtifFmPcDU+x90137r29Z9BZgaRKP5gA5+0fzY8lyNm8H0rMNQQjtHE9wPjxDuJ0PIa7diQg/1HBn48wu+8S1TTBez7dWlIlBi6dDhbu5jj7t5X/m6VYde8/VvWA0LBigk5oO/zfWS8DFGfBfBZ9zg3Y6IphmVBw64g+vXWg8FMiudJUNiup7Nf8btQy6oJ0AWsgnWSKZ9/JHtfjxpUX2T2r9ddrBOU14W8aI/9qKxA77npU0B6HzkDMkHo83sJTFAKHwBBLSXO0VEQC0qb4GlPZYnbY/wUbmeCbkGGoUDI5q2A4GglbKIgadYA2a87lu/an4xabIwKHmlE+NNzQTddkzBsamJXAFztySMKGHGAMhJfhxBbDrEpCgKrBTxA3LydsiChQcrAIP3CoSOOIosqItbFaCuQMmDsAZNn+FmPvIFg7895T5drAj2J0HwF1F60OIMavGnTrPxbEk8M4IfxEMShoCA+iYjsvodEWs3aOhBPv7Iti226hHD2hkKDW8KpZz5DvxhdREIfijAcIbn1eqzr0fi0Zd7JnKtX1qTuY75OVWC9eV+xKvXdzLfQPKDIohQi6Bd0GhcuDWY3xZ85zsU31AdRh98aptZ6NMeUVrJIAaCGwwwf8Po1kGlFeI++44Za5DN/Pmse+S7BFEILrJQhUKHpkPalokga9CZSfskicDm8LnzxZSft6AUKUCEngVDrMKj3Jga7ilCB1MfeMhNue8BuUC3WLEHgVCi2fxk+SgHxSeU9bKXITn3GQ9/3k1/SMfDjwQpuUceteuFMB5lg0vFIimWZLfGB1c68UxhWi4b3mcT0JpxxxgFxlB8mRO3v+H3jqim/LgVp1l7bsnDSR2ksFujIFR3lpA/kwHJWyhzwfWljELZCL8iUBKJxuvj8by6ii9+0QJ09oknxo3LSSfr56T91L2Sjgk6kTkvCArWPii1nG85Y4IJLPI4VX7Mosz4QCFxHVIblDrWHD+aEahKR8MA0kvsi7/j/XddXW2tCTPWixVftrpKgke5KQJI5J8UEO4Aiy7IneLXUrSAq8DDDpk50+4NxdQaMTAtidJSqv7IVRNjYL0BxSkclAaf3LfHWidT/YYSsJpuPRSWLlR8lwth1RH40uHDbQyZcJiO3/tPmGyLqTiomBs0fbpVWFYIVlIXAJ/wPBadRmg1z1h3auWJyo9eeKOtALRzzArO03fsWFMWfA9EgFBc7pmRi00En/ev+dDKnOFPxpB+ePAZsQ+UBvLC+oka8RTR+zNVrCCsspz/nhXLrY6C3XlQFChUlDrKhBWdJj8yUA2nUQZE6OJNSpasAfUrnJ8iHmSJ1CKGlTZ11CTYZwNB8KJehKa51TnbNh54t7yi0qTjv44YMTyVOPObEvRv6/xNzjPQmhthZ9ybfvt37UHI5x7Zutkd3bLFCkeARNlUvmuH27V0qdv34Wr58OFa95hrkKWltvykoA03S7UfC2+A5rxv3KiDZZj09sOiUIl3lDr9UWPc5M/dZ7Bo3XO/NO234JvftiYgbQl+a0SFGivJVv70x2bZQ+hqpPNY7ECDC2MzCSVDhtl6dCwhZbXBpHT+epcLwVSs2nvlT//YKruIldiYZ4j5QKhBDzf/3n+ykuWr1D5hZRHKxf/yT+YygZBIJy/70fctYDd05hwrc2eZMMVSFNaQ0TI+h9d0IA80A2k4Uyvd65typqSYJckYXd9PCW3nud7if85FYVdYLEfTV2QMtEBVKxW0yObmN193b/7NX9kiK4vuZ/g1JiWQ9iLLhBL+z3/fue8p4/yIlxSG8/tFs4Q+JL5n1q4Fw3uxj74GsRsu2o/GEMdkUakI2/zGa9b7DMENffRkokHwZp/bsfh9t+XtN20994m9ew12Dpg0VYLX8yyczwgog8F/Uk42cOdKRD+B+li90xUnbMUeu5hQiYZ/VY1i2rfXHTVUsNyte/4X7p2//zvrw7f4X/+fLfhBGV6JxNh1RDBzdn3AVWqfsKgYC+SgCW7rd+PMjN9N1SuBT0rEQazbF73ntr79hi0tx3iGC5xAX6Bbmr3S1wCZOLh2nSE5NtOkJLtZgDq4iJVhN8UFeM1e1z9spWEYPEO6v3QqWZJINPT95+nSA/ZaLFqr+z3F1+17LYgARrM3UFr8bEX4sJbsKUY6hOAP1pIb5gGpgGoinQMozev4SqwVJ2I9+d77peHYjTQTkNMNN7sKz5L1POdE9r3AW4LBCRrSvBOXBcjcXdoWqEwgC6tInz+q3Gzhz7PPuPf/3z+bIkPLXknEEzcxpv3bnILXgn/Dz3WGUOIw6473y2x3mE1S8JvsZ9bx+mtmhWiegvvUngKydQG7dppQrPzZT9yS7/2rW/bjH9ry6qPbJCRCadlEFoKAMSsR6aaEm9ieb82zAbEJLAddk491yhdvi5qxvxeOb2Yc7d/AaLKIZ2wmy0QrePokENEHrmePN/eCYeInlp94y/T7H3JDZ9BsprXNalDUGs+mcwRIwm6B46NTWeV50ePfXOUHi3Su7z8okWis76JP9tUXcNrBgU0+PhtpDJWvSKujQCDKTSgMlrDMsQURDCRYRKUTq8J4QNsQUA/bdPO6WX4HPjMYLOIgH9xLAhgK/bHtgY8P7GZZLvAmyP87N2T6TLtO89Fvn6i5PiirTQER94KrMXzOXCv+CdZuT7ICGdKCrEKjBJI6gsbaU0IIFfL/DxjzUrhBfXYIuy53Yh5BNzsXL3JVBw+YwIa+IkTqD9erlxQu7c06u9qSgBYxlxU/+ZHbuXSxrU9nSTT16uHB0lWaVlQfP2oGAR7KvjaExWJJK81Ow7bmOxe9b/CY1uZYRluCnIn9MP5YSFJmbEGNYuBaRLThley0WzYhUPTF2/jKSzr3SvFAnS0aYh4/KlQdE0K6XxaaDBPl4GQ/SM0BudnSneAyhPATC8NVtqpAMTAxLdxNZDO8Nq+TRaEN2rSHHpHg3yv0O8Vea3l/pMZxHRrr6m1lJ1WEoFFcB3bxQd7sO8H3kinnDkY872VB/jdu/O3fO2aCT+H+gn49azQdbJ0yRndQrI9H0Kgm+KMQ/LlnBf+EBP/4cQn+EPPJ2yJumM4qBBrYdYWVYUyYKSKdmxujBHLuV77uxt50sy1+yKbj+g5bYBNUxH2oP1Vt6UAYmeWzYZqvs4S2J19KsQSTBqNPufc+N/fLj7tB02ZYww0CXMQYYFLabEEoCYo0aJlFKpIxoI0Vq7BaMjHEhDLwlimoqW77EHKwyU8FVV/h5BI0YqUVyobfqTT8OCnJiyb4YjRWaS7/4ffdoU0brC9i0xqBzIF7x2Ie3CxW51EhZ65jhrg3PrNJwrvyqR+b0BOAJUBcJ2gMr1Enj4LBNWSsusmdpD0XY7PlrdfdB9//N+sARLwJtIgxaY3I1rDLENtN4Xoy5kNmzbLnbSlYnSEEHMXGeTAa8DuKCBRLwA14nk0YKludqLEGwbAGgrkIeRjFZOXl1y5013z163aO1vgLAjEg+JQHlwwkuIfgE9yT4OvZcCsCpA4G8eq8aPQ9WftnpuyZu+IZt9lvOmtuJBrTw0ezd9yE+Mv8vhChcS794CbTncw5GqzRJNk3Ob8mG+3GpIc96qz7TAuyDSH04KGL4EWDFkyWUtSANb/T86CmEwQQiVJfJo8gyxCqtb7yNdsncNoDjzRZBpgd/3/Dyy9YSpJnyCaei+WabGn08p886V798//e5vHSn3zHvfO//9ZteedNjdHZfuxA12U//oF7+U+fdIv+9Z/F9Js+cp3LhZgfXDkKV4jyE2RCIZYMyBz6HQbu0rNPRlFnvijimVgUtOKnP7be9weEFuAN0FTfCRPcQClievyBzPgaSG3dyy8aMqBnYVO+GgYXZf/bJlFwxkcQCBO4Dj7fFsG/8KB+wpNs6cVryIVlgTJ1Ly0JlET1qRWn6feWxG68llKWcWkvpx/IJYuFwufIkO6h6cg8m+40plN19bxI0ZHbTtmNmeD/wfRhXRtOn7lBTP2g8H1fvXS2dFcnsPx55ibQH5pt6+vdGWYkcEZLIrQTN9hdsIS2S3SdMR+tulKCstGgT0uyPKkeLFQKwd8IflBN9vEo84TZg5ZF3CsFL7Rwmv7Ag5bPpiad4hXrWScmZcNQlFYz0riwjxrViVsI4rz1pgU3sWhA0uyDLjaUa7L02DR/hogWszR2qxTC3hUrhJTKM+9cfmSjqGcmBTVszjXuum//hrvjv/43d9t/+UM77vjDP7ItvuZ+9WsGc7PryEE0a577he0qS2A3T4hy9A03uRv/w++4u//oSXfPE3/i7vyj71hGCXeQLalAQqTHAsSYOVFmKoMfTZzbNjX7SCc+3waZ4OrZ4UuyJCgB4lYE/NpatYrAH9mM63LIDCIuAH0NcS9xUUCJxCBIK2MU2yRdiwI3u/1wIPS7NXHVe9mkv3Kcn5yf9hOfO75n83ReM8FPVzb0SvupCRLusTpF8zvmZAh+GO2V4MH8CH17GgniBsjFk+JDKw+aMdPNfuzLxhyzHv2SGzJ7jg0YjR3JMbdUJKxH1ygKZjdyMhtMBhUhCVBA8wc8L2oxSC0JWEqRyvhbb7P0JW4HVr/q0GG3R74UO/q0vG8mn3oGFmAw0bhIxb1pw62jd+/MEbTlBvrSIitbAcFQjfp+nVwTzmPP2rp+unxI949Py9p7YjWkY+24RcdNt1i3JPzQELryXPjlQHsQDjEhOsbOffyrbuIdd1tXIdwuVvnZCkWhr4l33iU/eXDAj3aW5hQMUScGqtlHzn9gyZsjF8gDfAxfAr15RuPdVgjBDuMAvceMtUKrBd/8VTf/69+0ACAxMcp46WQcoOTWCdmiAzbXCi0+rwW1+835Ue96cc8rEGqf4Cf8UfocuEe+RzIVlwnPjbQIoPOX7LrBDpZy2ks8lATQBN9WBbUtONw4gs93KACiOIRttifccaeV1bJ8k1VdBCp4WCK02QS0ttQf0U9dDx8J7QpSYIAvhNx3hrBm5PFhaAI0aGYYl+5AaGdiANlkY4TWj+e4Ygn7pLvutTUDLP6g/tsOWcD5X/+GlYQOmTHb6gdCAuXASDxriHIu1bOeL8F8BN6A+2R2aAeefdiqsSzfHv+WDAljyDzT03H6Aw+JT64NCpJQ8jonY0hqF7932v0PWScolvvyXkvLdimJa6PU+YmQm+BLIbF7Eb9b4LkFwSfEOyjM6Tt+vJv+0CO2FHjCrbdbRgtjSC9C9hAgsE0guS3C6NJWLnB3MmKLMmDdALLZgmFMtD259p53FuonvNwKsepeKYJjEuUmdQGsb3pAYI3IfDr5L1zYLtBcuTQRgsreegTRzF/++rcsNYGVY9KoOmOZ6bXf+jUL1GFFCUhkU05ungkE0VfepzINf5JzE+Ft+XAXk2BEC/qNHRdYfQtynpC12m3BnJbEuHF3xb16usn3fs4tkEZf8I1vW+GRHfr9um//uq24w7qRQQgp+6k+OdY+d8LitRaraUnwBAE8iokwDhSmINCDZ86ScggQQUtC+YEASBMTSEOJNKHQT4joWoywBQYpbkiE9fEoKxbLtCT4hKAlRiRYafklCyITWyLASKdhFgQRcEZG6oUKsl3AZiQZQNFEbSOYYMzguZQUT2CkEfQmOy5DL0n1Inv8nNgenTsI7v313r3HovH8t71Y9Dmd5KheStlX+KJOZssOM4LPRYgwW4Ata4FASzJNqMkBvsz6/KOWNmsZmcZC0KJp3le/6QbLDWjZuy/GSiMNImvwTfD1fbIMnJtKwEspFUxEofwxWmJhgRgPJhIXhWBMaxQMu9QnE5OZBNBD06HXOe+nhniWAES2S5RmE9egVBWGp/MNC2FAN+0RSItAYW8Ji42pmN94oNNDeAHHGh6UYPp6ZprRorAwkBwhn7YkkEDpiBEBrL+BLFbzJczwAlV60x542HL4BV0zTVBbIYwuShb0jTEOXktZeg8kwP1liF/qYvHYu5K3Z3v1GriaF+0baICigoItuXm578Si0f16IRmOEUIGRKEhBsRFbG2+TheunmuN+By+LZNEMwzgXGvEZJfKb6NlEwtGsongGto0TKfhS/EaDEZOnnu7lMSEErXGD2N80LinT5QHSqgNYhgZC2PUTzGZSyhGDN0yXLHsA4QUEnXrFOo01J62iH3fsRMMCXaGMCYhjG5CfPYjWK2W7TK1JObPLOQFULbwXt2pahN42nVBjdYxqtEyHK3VElh6e9gwC+RlN5LJJniFtDaoBsjfljLE6BL8a9rFideIMegeWioLvX/ai8c/9Api636nrMz86SZuTCRPl6aTiVHpVLq3nkk4KnidByT6yOSZkGvQbImuFwQS2oQi9rmgx3m2b9caoQmx/i39Il6j2yvXZqtsCF+RUl7zfy6x4EOsbAvaLGuIdH20PvCuLeIOw1ZX9re+k33oH3v9iiYEScjv8KYNbs1zz7ql3/9328iEg9+X/+RHVo0X9l/Ax6WeHa3IzjklMgytCUpnCUHGCB3fuT1oGlr2npW8Zh9h6TiBZBT1x1XE5sqKB+HxUIgTQoDMMwigtefBcOXkFRi/d0SBPOS2eZ9sToKiDbcVgzBEPJtF+0MBhny/QK76+NTpxIi/u+02s8BNZ21IJKckE8l7/HRqaIS8n14zzSjGxOICYULmDeEF8JuLXSyK5zOA+XbdEE4zyPj5xAPaQhsXk/DF8eGsOEJkwRQLcrYgxk5EdB5m27tima0KZOVUeOz+YImt5rLFG1co8ZQcuH4URlHF9+7f/2/33j/+fXD8/f9xi/7fP1vqkiwFBFqjeAmhIdPRWvXnORGCr3mg0u8DKZt3/+/fubJ/+L/Njnf/7//WffyTKQXuoyNj1BHBk1SSho1okRN20YVMaNtAuBeKkDueOQyAQ8ijuR/GjwH/iTxNTmE6kbzRb0xcV3P4cD9eNMF/YvDgvGQy0S+d9gfyd7YNwioRXAuKbAIhB04RyQTW2NLVi0QMKiufCDIyWQi67WYqbVpXWWkPeqnJYhrESZoGqUUBRYbC16qPHLUVW2/8zV+71/7yz93rf/0XTQdFPIv+5btW/QXjXKnEnXPQe7+2/ITt6BIelFxTsWmK2hfy0RzSj86i30JNlN82W3xyzhSMP6vbaGixf9VKq1Dc9cHS5seSxW73smVWow+CDRX3+RKGkCwUxolnQDYChYI7ys5LH+eZ2idk0oyuoD4ywjUh3HFzgVsYRObG8/3cZCrZu7HxtO0pH1j8r+xr1EDorl1NaKmM9LtdRA9pkDbToAKogvCF/tvFInMB5D8F/eUDQScXjDI4rUFHIV1qSgh5EIkO05sEcVprCmLDqLFjx5vDGzeatSeKvWeZrH3moGz04Lo1Ug50XrlyBd84Rg9Mj7rBM2faduoj518bHAuutVQuewWGVpBn5UBgAwH8OEKocdP/bBBnlYMDB7oe8qNZJ9LsGDbUdmIioAY/fazhZl4FqXFdcguLrVwWI8iqT/gh9PkvFmHRTfAl4PSeDF0H6gpsF2TxZrYx4re051LRiF8hoG45QhP8J590aReLbBRkeEdquFzfClpvQXpIHoo6d1IFEH4HwmeaW9rzYhLdTwjosYwWJcMgs1cYg06641LDfWrHgalcl3HA5yf70JKMufWTHWVhegpYKEZhu/HgmOeGSSDIalDRhuBcicQz8qQwGg07FvzKt9xt/+m/uJt//z/Z2v5b9fuNv/W7lqcOF+gQYCNohXuQavhowcm5EigMYR5+zQJLkd7xh/+f3UP2cft//q/u5t/5fTfu1tvsPgI/+PwI645lJZBJViKvuMgQANmK3KKgjdnFJK4PYoJYmBRCfQwScmFG5Cw/UWRbE43E3vNiuYvEsNbvrsnHT5UWbo3E834pv+ttTWIFy3nDr+LHsktH2CucyeOBediWxSsXmvCfsPJ0JOFa+Ph5bC4hjUdw5VLCfbQ8VWbcC+k4LBi7CTHZLSm0aFTm0QqLFA41C9d+81czx7fdwl/9DSsFJoKbraGvODI+82xFGtuaDdDBhiCkaOnkQ0lqrxGjLD7CU2I0CNLCV7gAHyl7PmcKUsd0iqK0d9Idd9uKy+xj4u13WRUhq+hAkR9H2cBz5rrod5bLkoZG6ChBzu/a3Z7vYhLIG1k0tyKDolBkpJdN8Klv0HxkOKrRi0U2S9E+HcuNLXly9Wob7CbB/+ul2065nMgODeAO/Xkmo8btPQIZ+DMhtGaSbRmgRdsvLtxG8AtLutugErEk8g+kw2IQHQaNXApiDFhQwqoqliRjYQhKlQpGwsQfIbhCxGeoSoP5gj51tzcdlKgCh6kGvNIJNkOYwgBwe8T8kbrls1TwYSnD8TofwsBBVjgjdAjfElnPPgK3sdCUtSnZj3E9kCd76nFeC0zqfLjCGCKeC8VyMQmkwcGz2MInXjP//pQFwa1WR6/xnPo/LUNdKcdgd01h/Un7sKhJ8J+4blyR30hkv+FOTWBffTGjMAKmp3demK82iCtNR2TxYvvZTFZhj57muzTogPIF9xlc6zkmFHApiCXBbEFM4Qk1+GQb2CKcvebpZd4WoT+x/p0RiE8HdSxR5KdZSoow0mCSBTosUz5vCjlViqc9S87iruD9jyH1Iir2ao4cNbeTYDME9McIXgrB5zrIHei3yb8X+sYFtSpSnhGJF9/p/4J0InGNn0rcXljtBQ0CRE2Cnzx+poff2Dg+nUiN0p/x7KFhsFhfjlaD0CQ8MJHUcBeRi0VETQt7lMgXrLeVWQgQ7YwYYHLB9W1UzXVMTXqtQ+K596xY4Ta8/KI1EUWQQSFDBGXZG73DCG5okq6SURe5P/R4YJtsdjXet3KFK99tXZ/bJ40jTB+WdjeB2UtMjadPWaaC5wD5IoSnhFoIqlHc1ZmahI/DERhg3M78rmcXPXEPoGIUAOPUfGS8Li7tJjXW+QMyL5wVfCPfpwg/t+VwItg0RcDSQVwMS4xfha/x8X20tongBX34qIWmmQRwBsEnIIavjaY9L0IY9aDhwLVF1ONveetNt/KpH9k6e3K1PDsViSOvuz6AeheZPm1qg4Aopam9R4811EjGgwattSfb31CCpaq7li21VX0YgKa5u8QDRFdorCtVnKTygPgEfbHALLOlPqFdEu8dFS+xAu98kA4tyBDwgm4lZoTtNSkClnMTf6CMGIsP8W+U330vHome1QdNXB/zCk5FItFdLhrZJfvd3HHWjdJnjrbAplFE5A/Z4YZAQ4gELgaFpb8FsvAIPuv28akZdFJl/B2WE58TNQ1Bc4KhsCqUldJNZe0vn3Wrn/mpbT/N1sTcD337CSINmDTpI9WGLYmJAY6FkOxcyb4vBduRgrociHsMd1xqj3geutOMuGaBtcoidkJ13eY3X7PmpzS4yCYMD6256N23XqiLXvTAdhuTNubxYhFCR4wHOejSp6/BeiztaRmILr36WNC7I6LUln4LVDnSj8EW+5wDIeQoTJRMyBcE9VgAxHr8bJJOTKV8v1qfW+tF40072Jzlps0PVeXm5a6K5MSf96IRcBcbawQk5muoOWVricMKOlbKsfMKNcNtbQLQGeqMm2BdcQYMtDwpVh6Nyvpt7oumGOejNYnKs/iHAhNaP9GPnH5+tJKi4GPdi8+79//ln92Sf/8Xt2PR+6bcKI8szSzPZSNLtiTuiEyRaKJAKjALk5Z9oGQsMwECaYWCghehqsxnQVf8zrnCWoJzposgLMQyuDfcMXiEqrbsg+fPjnPQco3+BgOnTbeA3P7VK92KH//ArX/xOat0ZF6IK6EIjmze7NY+/wu36umnrP6BcbDhusRCD50W8mVPCYqOikp7mmLG2uMKE7foDMxn3giW71qyxNq971u10ua0M0QwmzUB8D7INxR8ZID7QCFCmaFJScKPyei8JXv/YklecdMONk2VJ2WuzL923MQq30/u8pKpYg3sIH25exND6gd+GUso8zP52Jpj8rFrT1k6Awt8LkQukr77KBN8ZLNqepjWCJ+aOgI69bB3fC/dB0RtOEQfeCahI7KeexvWWdGMCZuEisE6KEaj2mt72bvWGIKGj9ukiTk/9wfDMtEsrqB/+sQ777Zegq36mLpX1pjThJEAEBaBKHawhJfurjvkz+6yg56C9PrnXgrYrCKz2OLkvn1uz/Ll1mCStQpYERiDfmpUntkCFwkXAoPy7YhQrs167oXWMkPn23MPq8M+CXTZhQ9oPwUyZMkt5bvBnnBrTZkSvSe1STkr12a+4SPGhwImYDylywRPj27faj0a6a9I0RNKeMvrr8nS77B7s1Th9OlWyHJAc4n1ZBEQm1v2mzCxzfvnfo9s2WLl0lQZws+gDj7fFu+1JDZeYV8J6jNGzl+gZ4la4076C7JNeNd+/e3Z2iNq61EQ8B5jU3FgnzUYgYc7Qoa4GPSAgCetKEp8yfxS+r1d80DA28ZXzyPIf0ZWflW8S7f/Ux/N/+DJ9eubAmLN7vDR0tJozanq/slEgh11xnq+Y0taY28EtWTwUBN8GiFAaHI0PIMWdhRti9AfwBEabuwXUxhse/EF0+D04rddWtp4aK6P8O9fu8b8a1Y4wfAwE22ugDwdXR8Kmm2utd5uMApuCggitPhMHsIWxBJqTCBBF/QOGLHgWmuUMO7Gm63/XiikHyET/C1WOlqt+yP1g5DTDJJKPdAEPeP26Ni+qMw+y3OztXToNtBcEr+Xnn5Yt0r9xK/dpe9T379z8ftmXelnR3+6jigUfASUcyEAxuh6HaLmG0ZE8Iefo+CXa+y2v/eOWRzScuyGzDwh+Bx03kUB8B59F1h5FgoGKVl25CFOQjEY44WfihI4pvOwj8EhKWrbZkqWFpePNftsB0Y1HnOIEqfkGfRGR6f+Eybo/ltvtmmCL/SAMgHBEWcYMX++fb6zgr9/zSoTfjZipRsuMB/lQzR9zPU32bN0dC7eRwlabwr9TS9BDAD1ILzenvuIYNO2i9gXLieuJ0YA1IBiJw6H4HMNiZw1zvC95K78hNtWdvJkE6w4q/ZFuysrCxoSiUlilIni37N7Y+kk+NH4EOQvQzLLr0lk0s2CZhGC2qDBwHrR7heYVvZP/9e9+b/+hyv7x793655/Toy8yCbhqDRoe1AHRmFASCHCAFgIcpg0NMA/YvPNMPbQPkmJSWARNFMyPJfum5V/REURUgaN52KHHyrtpt3/oG2zTfcc9tnH5ehIK5vGzVyDworqzJ6Bx3fv1M/gIIpdvnOH9e1HKEKIBjFpPDOCgWbHnbHPc8ja8xM0gVLoHJHP9ex81B9wsMLSGpvQ0BTExeuRGJ/MfKdzZPfKufR9XBJqK4h4sw0ZR41gMdAYAWnJIxABMbrrzP3S49aRiW7Hpgj0bJwLpiZyzl6IM7/wqPV2QEna6khTXMGcBvvFce8d37/xgD5/ruXCuCvWi19zGraBp6OO5e+FRAtKzvrcHZLGDT4jSM0doDxp0LroX7/r1r7wnAkyfN6yTgVji/vHmDCfEGlu0IMFuhF6vQZO153Q0rqf35Can/ISzSxEM7N1bY/cLi4dudal/dtiES8/2/vGKjAhPUeMDCrN9BoHVpfFCQghmgpGCD6ftKDNxtdfMfjM6jQgHIs4YmI4WiGTzwUFoHFpi0xnm1ZJ52RhUPne3cZAwMNew0da110sOAxgvcV1f+0RFh6rz42zs0mvESOsooyKL2Afkfp+4ydYM1D2nKPmfPQNNxqE663PtdZVpTUKeu3VB27JyJHmFvS0a42wn03H0OHWNnxgprNPGA3GGtHai9blfLeXxpbxtfvldyklutEA9Trj4oBC6GfAfeF2sHlmTz0P57RD56P/G/fB81sRTCeIcWf1IUFWUBHn6j1S48h4hoeuwxZo8MzQmbObynazCbTRbUCwfRQBM9pnM59sdML9MBdjb7zFmrpQGYiygFCKuBZUAIJ+OD/PAn+0RlS00eodJd+13wA3iL0UJk2yz4d82x6dECKkPTsCN0Z8wThhuFiMxHUHTJqsT7V/HjpHhe7GnlXLzegRx8DwoUCQGdrVgUI5v7lHWc/D51GKuNZhDwNQNDUmoB8kPnwWRlkyHNXf1VGX8/77lZUH7Q1Rs7t8YvDgbomI/2AynfwjqYpBMAyaAwJWIawzPv8Ft/DXftOi+gw8+4Kx7RSTYl1UTfOSV6yXsC93r/3Vn5lWLBk0xAamz5gxxhw9hg61G/7gB9+zh14gq8qmHe3RjsVlttECzD7v8a/b3RN8I8o6Qv7WqAXXZT7ZOmFx8JEYYIobbHzCB9TJ8L1QXqyuYvFDTicFvSXRcgzNzBjYJDQb5bOE4CDsKD6URDhhwEZiC1Yjob+beDJzr6CpIHUkH1n32iFlBJ9zsjeA/hRl31Ta5g2/lS5DHSGakLgPotwgFnghOG9w5qZhFXH/0dwc2/y0o70QsGYoEtZhoKi5F1wPAqktFQafZZx5LuIULMBB+bd1/2GsiHgLVptxLy4NFu10hja++rLb9+GHJgdzHvuSCeBiWWj4d/wtt8pgWAPbNokxwo17///9k7mbGEzqVOje3GvYCLtv0JK5eOIdNpmZcs/nDGVC8O/6l16w8WO/fva1gFhqvOTf/p9lRbJrSjKjfMqLRV+I5ub9+X/fsmtT8FLTewF9c/r0eN/TlaMTjakn/HTjDRqpEsp+oXCgJt19r7v19/9A1rqXMSo+HLuT9JNvBQQLrRYWnyDUy3/yHT1Q3HYFoUzVUIEEDKiGQkDw2aJqwTe+ZSWt4fdbIxTFh794xlDCNV/7hnVvIVawZ+VyizvQBz9cotgWMflNHNoaZZgyFMLzIp3frtNZ0rWaXY/vZ362SS2/0wnqzLOf83Nzry3PySlaXuZczs05Mz/te/ze1nezr9+Za5zr5zOEILKEGoSDa0KfRHZb/uCH3zPem/nwF2SQmrfSaklYe+Iei3UefHOC1MTMSG0SFATV4k5UHz1s7h1NSgj6kb7mnoHy6+QGYCQISoYId+XPngo2FZEstsgq1Edi0Q0yYP/LxROvPLluX1M322Yq9LurV8skpnZGY/7/8qI5/yAJXaWRsWVMpL/QbKRZ2N2GAYTydHFujIgsGi0ktBfbUKEdsaQoAtJyCHYYGEPzWlS7hR/TFtF9FeiTkC9+bOd2GwxchHxZhCopBQJYgd/XNjHRWI42j3Nghjapo2u0PFpeL3MPrX42PM7jHi/GOe1eP3KeFn/ba+dwbs4Znpfvtffd8HOdvca5fl4EX8On+NwIW+nwYYY2yF7wrAQoEcaOCASDuzjj4c8bap7zxS9bPQjbwxWVlBiyAcJjQFnDgVsXIjr4mkA6QXbQHqk8CIVEsA/UyzNB9lSed1hC/2xOLO/PCgu7v7N51KxmOfdmPj5UVl2dvLv/4Ir6hob+vktP1CXZB9uGiIvid+IL95JPw4XoPgN8Rkv1lj+brXEQchQFfglBOSAN/hVxAdwANllkXzX861ELrzc/sT1CmeDToWTQjP3HjzefkSgwaACoBwoI3Y2Q2NQDPwzlg9/EQNnCED1VCw35EaJOgdJgUm9cn2fGJ+P7TEDLa7VGXJfsAYuaOEd73yFIiQJDKdr57XrH7ft8zyK+7TCs+d2CyaQOCXpiOYKKrkYLiLaHiAKrcsrV6vnYtAIYjVsEBXsaNIfa2YTyBsHZllmWGTkuBvQM2nc0RgTwGGPuk3UY7V2HsQTaE+Q8sWeXwWKKZ7h+XL5we9cCKp+UDw2cDoKBzjIu8CZR8rai6QTY6O7D9mB9x42zxqCgTviXhTrERrr1b593uTYZnJ2LF5uiIOZB2TnXZI6zKZxn47fMXIO4yW4wH2E2h/mCL0g/kxYkDsfYBYIfqfe9yPrcnNirf7hu457NmzdnYE5ArY2SN69bt9Jkou4OCf4Cz3cBntANcHE0ELvgULUW5t9hFvK5PYYMM60V3qzdhDQikIjcNumaE3v2WKCPopjj27daQI+Wyf0EeUhndKSFeZdoMflwlliiaQmEoZEbaqqtXXHL4BQ5ddI4nJqACDu3ck8ETUAR7RFdS9k1h51wwqj00S2bTNGUDh1qzQ7txG0QkwNSIpWHf4niJJfdFuGLUxqMQiTqy2SSQqK7TBcxDKipvTEKrNMhMcMr7sSuXRKmCqtuhNFJmYaruVoj7pVSUrZqRnFQZEJajVRZXpdijVcbNQOmMKqtIAUfGMXKXKNomN+OlCvGgTmiToFAa1sCCPF8FMuEm0OSWuP6WGKu1Z6ryPwh6OS8a23j1xMWrKO9NTC9rXnB0m5+6w2XI2Q7ZPoMg/bEtba++7brK35D8MOAY1vEHBAP2/Dqy0FgV4azo3HJJgzC/jUfGm9TT0J8h+fGIOHbkyGCK+CNgDt8JuuMXtj55MTqHd/fR5zvLH1EtT6h7zamz1CdMi3ieQObqQm9CPOSmrLouIibZ9CJsGOlgB7ZRLR6/C23W559j3z59S89b4UGaFmKLaY/+IgQxGgrYmATARi/PSru3dsivgS+yjX5DAg+Er4QGhHLke1yQFi+Y1Iy/GRXGqwSMI0MQUeEpUSpoPG3v/+eCTAxifLdO4yRmo9PK4Tgy6KRf0crN2T6srVFTCwWBuuwa+liy+cbo54ol9AXZCa1bSLIxXMRe8G60ZWFe8DSt1l7EJI+F/S7/8DmgvOwT+De1SsNhbRFjEGD/NeKg/sl9Af0jATQyi2VFzZJbY/IYiDAGAdTrrqPtggrCLLrO2acjSupLHgCJRzPbVthQCiF7rLMBE83vfaqW/X0T034u/Tp02bzDOYCBENammuwBRz3S2NPDBvZIbJTHVGllCHPR0NOqhZ5jnMhjAf3iqHDIEDwufWHKD9hfB0aBEYvpl895w/V71NW5fT+iLZvFVOlIl5K32I7jmaMBiQhQAGkqxGUI40C5clSs3tprV5ruWCH1Aftl276rd91d/7X/6afv+du+4P/4m74zd8WvL/BcrXv/cP/dS985wm36pmfmh/VHpFNwCVgsA9tXG/Khso90oz4XUxICE9DAqVwr0D0ysMHXa2uyaS1Z1lCIr9O9RyppgETJ7vjQhpYZKuvFprpLLFemhptrGp7xBgTt+gzdqxZiLXP/1KXiRq8tBLhdqx9SFyDqjbGHkUS00HDBoKqHRHdW3EXEChL1WoszYelpXg7RKqMzwBD87t1tcIq0APM2inSsGRCeu0SzM0zFZX2MGElvsQqPxbLME7tEeiUDVHxq1EeLOlmJyfbt64NJIS1x1WFB3BvcS3h88MbN1jjka69+3asUEUgYioRqXAEbZrxFFLuDKG8rYJUwk2xWoguMLJYeoyojVwz3rBluWkph8baishHBvYjd1ymY2GfUucnUoPFQENk9ZuVQVHuSdEHAQjaIgPnYBQQAEtWqaHn5rIJTYsLwFLeZKJB1v1AUIlmVnCdo3Gm+V1ieoIb5Ku58baIwouG02espBa3g8nk81TdVcn/RzEQWAyJCcdyU1DEQhsGjBw4QZWOqtQoXEIIeM7h8xeY4sHFIcVii3Q6gPpYL653bMdWS0Oyf0AYmGmLSCOSYmLDCSzDkBkzrItNZ6AhQt9w+pQU3CGD5qQmIe67SNaivXPwXcpB+cnYsHMQwsEYYVVxFVojnh4eQIlTgcc8ch1y+D0F3Sk2aY/C9Qf49+TtTSG3M6YIP5wMzwDvqR/oSDE1kb4L/7K0la29hs6abbC5LfcJBLRTfNpTyoFuQrgDB4XciFENv+Yai091NC+4JixCgt9xS0Fi5Nw5N8iIuAX8Ze20W7kPvgNKJaoP0kHRMUeUzFPOzHmYJ/gc4hSsmPdcZJlc7WejPUfsKtu3rxnUb1VVPTZoWF31mdMkoRMu4uH4IB1xnc8DSuJFAK956NAKYVGBh8AYhD/7AVi6SzAGC8YqN4puWJJYqQFAKbAZIg8DdIOBKNJgINoivsP5SV9Qukv9AN+nKSj+OEyAYIb+HlaByQUi5RV1MbeDATTIlRmstgglg4XB6lFQQlaBYpNSQTziAx19H+JemVQyHMDK9p4N4pzWckwoishu37Hj7bqdIa6FskD5dh9AEKiPPSdCm9+9W6Co2iGEljgIaSauzRJaxg4L2SbiyFyTQBfXpQiH7xJvQdmFFWZtEc/Ls6LA8bU7M6YQFh9DwfOh2DpLdj0pIxbV4K/HuL9WnosYB/GO4zt2uLE33mSo0nZCluuDBWYjVQLWjFl7dEgGatu775jgsp0c808VLFafhWHEUVh9yPVwyahQDaoKAzp94qS5CaTTKegCwVJlimu74aUXXLVcUeSG+5BCTOqXA0J3b3te7BeNOfmL/uLDDz/StKLVEX7pyJH0jVU1B2J9usuxi8pkpEcLNhTJ+ntcAIIZBkyakhGeIPp4dOtWY1j8kOyJwKdC4Jd979/lr643IeV7CC2QnV50CBNVS5XyEwdMnmwM1DLaGRITh9ZGC7JiD6YBisN4BGvwE2H0UFhMEHRNlAHxARgMK9YZBuPZGPCQIYFZKDYYujMQj3EJfEuYrLdB7s4QVo/7pC1XRxYzm7gejAHk5rucw1wjQeMOhV7fDTMjjD/3gMJDOGhwGkbCWyPGhu8giPjR/GReOhJ6CKUITxDl7sycQDA5Cr4lr3WGuAb3xrOacWhF6CEQ5YG1a3X+HFuRiQHZJ6R6WC4mHXuHz57bobWnDRZVdUe2bHI9h41w87/2DUNSYVC59mS5GcWjW6jgO55BMMObjQMxBqr5CHwyN9wzbgL1K9veecuqEU1W9Bx6ksZILLo2Fo//KN6j98t/sX598w0pM9SmqnpS0u7S3hnBkGg65RfqhOYoMOAEFfAt0DThHt7AJoQYWEPUPZvIXQKRqFICHt/4W7/jbv2P/8VKYvFPiFjjNmBFSSEd3bzZSl7bI9yGoTNnmZakBBKoiDIZNH2aDeZBTU67+4tfYkKDI1iXmrhmcN1OXlsfa3mfMNq5BqOudKIq7+CGDZaqpnswzWDgVYLExHeA/R2WcON2UYVInETKd6gUBWm84XPm2e7Jd/zhH7m7n/gTM3yUDrPsm8wZWYaQiKlxXVxVkFgYi0BOjmzaZOc2Y3x2zuLptF+aSiYj4wfXtilE7WKURMIfrh9z9QRF4WlhCi6ED3k8kwOF6C1fKqsLXGchQzZhOcK668AXiVm9eN+xweoiVq7pF6tkAloCaxDk9ohz9Bs3QVq7h/n2R6QxYdAh02dpAPNMi57Y27T8+CpdpXMiAnG4oriHA6dMMz49tH6d8TZWl7LzjpQh6+ZxR6k1QHGAwoJdbiQvsbi5Cbi1Mx58JGhD/pu/Y+tCspEuMQCKczCsLN0OURcBxuP49o2N2UIPRaU9xsjJn7Buc0PvzGsfoXYF33lpYUMT+rMqiItkNBkXtj3Q7GXPAm0gAm6UDRGzCW3Vf+Jk+94JCSURSnwmioHwm3idWn72DAcKdVQ/zfUYCJQJCIQ8MEE0oG3fUWNsDwDWtHdu1d5VukpnCdd094plxuv9xV8gSVqusdwYCE52B5e2I4L32EadYCAL1dhRidV3tA8D1hOgw1jhPpYOGWYxsy49kdWzgkzxGelRc2UJeoospS43N1yXn43Q+M33XK4OwYecNuW7XYfqmpKi7gKKw+Xfj9K5o2dPLz+ASKSgDv4IN8zF8V8rDx0wq0/BR3YZIw8IUmA1k63t14Pgg/IwpEhYqYYvTdAiXPpIiqYjH4rAG80liJTS+NL86Lxcc0Mo1gBZWNQ2S4tepavUFgVB6m1u+3vvWZqPVDTxDWJT1FTAsywI64zgI4YYNLIWuAyVsvycm8IqaxRbXWNGlGXNwa63zcuIqWk5JHcDt2PglCkWl+B9zrO97B3r7WDBdr6jg28KT7AlxvZILPJSl+Luq986cqRVy9eu4N/Ys6i+Me0nPRfp73yHBKJy7DusbkM4CZYh+ASUuHHacOHnE2CjuCF8EDQlwTDgN4UhZpnHEVnvZVHgxjNsLrne7Vj8vtu1ZJEUS8qgUbbyaI0IfDGoBAYpFsGlIBhFBJV8KRqR87RXLXeVrlJItSdOui3vvGkluSzEwZ2sFb9a5aYMFp2VyXh0RPAdAgukp2mIGSAZOIJyxAnoJlW+Y4fVltAnr7hHqRmxbMGnjoLIPxWm7LgUBkrJim1+8w1zZ0Oh95F5z6uNRLydvhd5XurgtT/evG2/faEValfwy07WnpnXO3dv3OVvDYorvN66hiXpuT00EtFtyg9tGyiRLmypCgJ8QPkQnkCW8snJM8uOdSY9RMSSjjIfPvO0W/fCLyX8Gy1oQp0A6SC0XPsE0sizAcWfIlWH4DOI5N+pskM5WRQ+K1J6la5SSyJoR3XlVsFyWpCxvp+WaxTrbH37Tcv500WoM9YeBErZ9IfPPmOGjv4JbKAyWD/hUXiRoPah9WsNJVPFyrLlkEdBx1RsksMn7QjUh+Dz7e+9a+XCGDziAQSO9bM2Es9ZKdT99/Gcop/n9Bu4u2XuPps6lISlJ+sSt/UfWJdINMzz/fSkiPO7mAqQBsCHIYXWfUB/q5vnNYSWHCfaisAbOcnwYfhZXNrLBJ+A3MbXXnarn37KcpysTQY5TLzjTttnje43nc2T5xQVmr9EgI9sAAiCqiq+S70APht+WlsFKFfpKkEgxB1l72G9LEdP+hckiZBh98bccJNB/Y6IYB4Vlyt/8kOLdyHoGEcWErFmhApT4lkoA9qdgQgGT51u6DW0+AS3SdflFRaZAQyLvvDtt7z9hnXo0YkC90Cv6/aiEc877kXjb3gFRZuf/OCDdoNbHUrV0w89FC0/ebJfoqHuEV1pvOef3WyDB5BqMh8aKIKVRdhQCAg/2qqbIH24MISHAgGc2LPHbXz1JbftvXcMOqA0xtx4k+1tBryi4itbYXRELATCRwJa0aEVSIWGJFdPTf9hwSoroJHmzEYgV+kqhYR7ylbaZJSs++/kKQbt9yxfZm3Wgx1/J3UYcyJvv+2dt61xKwiXZhpUQdK9Z8MrL7mtciOObdtiFaF0kRo2d651gcLI4RZAXJdFYJSfEwujhNtkQcZtx5L3ZSjfthr97BoJCX1EqDwpp39rtKF8Q1lFXbuC32HEq3L37oifbpC68Xt6vpcfCj3EhcmjH922zbqiEvCDsK7d+w2wmn568bckcpIE34At5EjpZzfrC49Zo0ei/wQCz5VY9UZfNoNmEnSCKBRcsEstSoT0DDDuciZSMwSCLEXzKSJgK9YOv/dyJNAiDWCPyeJTWUkXX1LCoEUKb3A3ba1EB+XdEBF3fPC6mmpr2zb57ntljX0TVpQBpcKsX6CBDFWmYbFVaBwhlq7TxAb+NYVA4ZXukXLzQ+s3GKIwzzuLEGQ/nSr2U+mSvMaiDi1mh4LffdiwdNpPVeqjB3WtYElehoAZrDGvOnjQBi7MvZNzxNJTQMPKNgQ8m6hAwqchakoag26hrflNMAxWnO8HSqXF02YRGpF0IsEXlnmyqozsAhVkKBTgfpBGOWYTfaEJlBP22mOSzpUQipP79xoUpJkmzEFEGCVAEJWxuFKI8eV5EHbmDh+WxikYifMRfiLX+LMIzYWeO8YV60rtPQuy6K6D4eJeiQ+BBEKD1GFmSPfG87JwDFYt6NrdDA5+PlWALD2/4df/g5v5+S/qw551rqIVV0uqqwp67yFD+P0QKACkjDt75mSFjG5z2U4yLr4rj0S9PfVFdR/tatqCOtQMz2ze7C8s6HLGl/suzVWi0/cUOmcEOKyEF3iD4FHCix8dpiUIarC6iT5ulCKGhJDTl+7kvj22Wo4CCdyFbOK8aLadS5dYGgWrzSKO9uA/q7PQkKzVZk04kfwSKRfKTmkMcWL3HoP+rIc+H1TRHpE63CufjKYSQWzi3CrdsPTkelm8RLSXiScOckbKhJoEGMkTwupMCewnScwbzM96/CNietaQ2/oMGQZKehGqcxl7zsdK0C1vv60xCsY2hMQXgsJ2VqTXgPejr79BjO25rXJDibwDtcfffqfLAeJn/O82Se+TjSIox3eP0HgD90HjAPJkq/SRUiwUse1fu9qK1QgYEowOibEjks/cD5o+Qwqnj8kSm7Jseet1C+xR1BMWD3nOS+n9BiH97TpelOg9E9l+rKLMOKZt6lDwobLq6tSskvwjUS+yKxKPnpBgd5G0l2oY2AXDNDIaiXX1pOlYhGDaUe8BufOKiyzqn60xEWBWVx1YtcoCJtZzLFPHTu9w/P8VP/2J2yi/iKW69DEP65TbIgaI1AdWATeDJbR9hC5QRigbrOjhDetsMGHA9pTIuRKNGVirj8BSlGQLWtogUp0sDYbCmAMZCISEQBAFTBQngZiYZPr9E3jieSr3H3C1lScNCbEUlqW2gfbvgCkvEoFIsI6MNwxOAxFcKnxaEBfp2ECp+7aopmRAEPOh2ApLCwym11xb1pTn3FFWZgu8aF9NoOtCKT/ugTEnoNd3/AT59tebcqLPAzv35MtYjbr2uiCiLt7qDGF8opoT2sNVHT4iy+jbOabcc5+hXFYwEt8iFTdw0mQ3euH1zRqcEBRn2TeGkoVkloaGnzVW7LpDTT/oMsO7fiQSPaH5f0kX/b5w40s5Aw8feHKf6xBWdZrzP6g8ffremUOPJU8li9Mpf45gUb+M5TdBA9axaIJ20kw2N0aBD+uQKYpAELDaIZGC4wFojsHAojCAybs/+MCte/EFt/mNV8Xw+11Rz1Jrrzx4avPNGNojgnvA5DDuQHSWSD/MB4pgJRTZhcLSUlMWF4Jo/wTjk8ahNoGjtVV43A+KjT3TEBY0uQVDhYwQlgETJ1nEN7+4q40rz4KPGc/PQ7vbZxE0XBasAs8Cs5A+pXya9d7sEsNYomAMWktBoP75fmefl2uj0JM6BxYKIcZvRWGxwy3jCPPa2nLNsbVD05iTWiI6TQUaC69YYs0CHISMg/3lQDf7Vq60FtMIcdCCqpWxEvSmAQZGAORI/rzP6LFtKolzIcYF2EzbKsaXgB5BZRqObHrzNVsRN2z2XFndmR0qGsaK6lN8eJqngGbpEUHr9KFyPek7ARIgbb3ptZfd7uXLLJ3Nij+Wh4dzQuyLFa6VGluC5SAB+B0UwG49pLtPyxBA4Rj4npf0otFF+fH4q3+yY//WshaddtqiczJ58/J65KYa66Zq0O4RI3XV7cJJPHng0+nhSMlhwblhKvmI7NccO6730800J5Yb+EQ7IywBPeyIqtI+mDbatNZiOSodeibfdY8Jb2eEHkLgWIdugZb1a8VYpYY4KJLg6vhuiAIKquM6gc4RMQSYxtYuaDwINpoCbMGkLLpgcokWI8QcCHGFlADKEz+QmgMfBSGIixDRzw1GQZnE8wslJHEJZdJiKjwj/i++6GkhAfrWMZagG37a3xJWc7v0Ge4v6KWn7/BTwszvdXod4WK/OnzUU8fLzT0KmqseMSgM8kJRI+S8zjW4flKuCEEqUBSLUWhOgZXPKeQ13bPmg3PSJkqDY2WoLCnlHIwVc9ta4IzPYZFx2/K7FNsClzCf/XEJ1wwYflJ+84Q77pT1nWLoxXakEboYPG2GwXPc1I4Iocc1WPnTH9uae6wzz41go1DgPQR3/YvPW7CwoHsPu2bL7crov4CxgnABGFMIJUtr75BnQjQt4p88Deleqfe1iyqqm/rmd0TnJPgLexaUpBLpBRLz23SxJswdiLLgqjQdwTQEP/TZgd601YK5gOoGXTLCT24yzJUSAEH7ssyWJazCsdZnn24p+FkwCBYDBYOG7EjrM6A5spJBf7WTBuG6ywKxvJb+Z0e3bdYjOEcLY1ZFfVwiElt/+pSLeLYm2tYiYMWwZtnEONCUAyjH86Eg2IaK0kwEHCsBOmL3HZaABvXYaXNVqJkAFqMEWO9OOghBoPFirtwpKiNxD6iCRLhrhQIQVmtGqjHmXCf37NXP3bLSuyxYRC05zE/rK4QB68398DrfAU2gmKzJxpk6G3sUNdHvUirShg63Aim2FeMemSOaobB5CudlHoDoKCAsImNPSoy8dh9ruXbArCMrO7PRCHUd5ifLKsNTpIrZOi3bHz5fArWAIoDUQ2bNNb+eeyIav033SGqYehKi7SGvtkUIIi3Z1vzi56Ycu/bpZ64ZqK6L5gWUAs/SvBS+YNsuDBntsbObxYi9LW3IONOshRJ2iPkk7rPmlzr/4aA7VTbvU0efdt4R/bN2cXVNoDU6Qeck+Hf1Hew3JhsG+Glvtm4Vix8Qg6MDSEg6DQZmFxUIwa+rrDKLQ+PIbmKQ7BsHju6RliQWQKXfnMced5PuvkeMUmEMi/XmXMDiTYL/J/fvt3MiyO0R12DxA0K0b9Uqs47U8cNkREphcLavIpLLQHcWArdFRN6pvcYKAu+oXiR4SS/CbMuPFWXZMUJDTKSnfHpcILYmo5MMgkwRFIoEdIA15TkSskYwKoqMtdkIJBY8UddgAgfjspKM8cUPRqhAX+SAe+v5EFCE1Q4xJJYZgeWnHVKKJQMkwLo+veVMsbALkASUhh7W30Df5dwsn6YIi33icU+sX+KObaY4iNvgFoBY6BFI7QTPn6yrt/sePGOGG37NfMvk4NtSvsq9YygQbgjLy5oOBAgXkPbp8Bf30VHv+o6Ic2NgjmzaYM876c677dogkK3vvGUohNw7PNGZLb8PCFGue+F5QyXzHv+am/PFLxlkJzbDvPH8oCI9gP3eX24c9QC2023Ic5J6rst6AKw8aemwXgCjSOoP19C66GZkjW9y4MiJt970IjnvLq6qar4sth06J8F/89ixxDXdu6TExXTj6SUllaOD/hzG1fhkdGRlolliy+IGCIgOrDwpyEL6LjtCikAACWFSliSyzpmqOxptwCj4kEAn9kWnfRHLGpmUzmwWiTvBpGJlEXR8JRga3x6FAITCLw87uXSEItojhgD/GqsKJCX6TISfFYxYOZggLoUFfOWZ+k2caEoIK40A0d+AQg+UE/cNCinsEXQzsnXYuXlmTYnwYw1xLfDBYRqKOfC7aX2GwsEKVerZzN1Ciehv/E6sP/4oqIGgGffEgQ9LQUngowd7IFgaVdc5JYiOCxBmGRhDu7bOQ/qRCDTKGWVsTTwE80FWNJ1g3QSCSh6acxIAZSlqgA6EUHRd2kfhDuLSwDeMGY0rWMjCHDOWjGkoRNlxonMlXCms8w4dxBporkGTVpS1BZE1N6SD4cOwZVmbpOenSG31z592R7dssczU7Ecfs30mSA3SEAYEwJp5yn1xX2uEhEAsKNZstzUlucEVaBT/lA4dYmMHMca4v5T+Ek+x75jc0BMzUieWO+7k30fisZ/n9IitKTtU0emlqOck+NDMwi6ncuN5RyIxV+48n+Q6tYQ2G+ghAktEqrEiWDM0FJod64WgwSQEAcPoPIzGhPfIWJ8wys2g4ovvXw3c3W2+KBYK4cB/YsNH3IaOhNUsoZgFC4kF1liaxQKSYe1hZiAp98Ca6c7GEVoSTIywAJO7iPlxIQjMYf1YghkG5FBiMPrAKUGJJoinSuOCUGANinQPPBPpQJ4PxcUqRZRlXmGxCRLQubCHLHBpL4v+EyxjnElVAvETDXUG41EWRP1BS5WyysBIBJR7xUIF8YFqc4WwOKyK5BlY640vj9VC2TB3BCFpoYbwMEZAcwSa8QWC99DzAo1RoCgrFB/Pdzb15ts5CXIx/7g63DONJLk/FANokTXv5LYJxtKcAlcBP59zc5xrt52QeA4WgeEr417RZJO18DwbadTDcimoK2GPvs6UdiOUQHDr1Ctly7kIyrLDL1taUb/C87DYp66mypQxc8dnGKOwexPpSsYZXkcp9B1Nm/nAYHIOMgAoQvgIIxmYS1ev3zcLkTwbiXjP5eTHlj/54a6OW0Zn0Tlz+bKamuT7FRVH75swZWtdbXVPP+2P9pxvC/6ZSBiZKD5My0OacIr5aCDAIMD4Xfv0NmEMCUYnDQJigDkPb9xoDxvW2cNk1O6PXnijWQo2NkCbGiNkIFF7ZEym88PspEOAuzAmMQeEAGZDMOkUjE/ekTIB1sNICAk1DDhvCANoh9ZhWOKumkQTAjEwY4I1BsEgYASMiNqi5MgjE7kmtkEaDwjdkphsrDJpUTIbwF+KO0hLYmVRWviL1DkAl4GL3FcXjTOBtTMSbO4VQeSZ+QydW7DeCH9j/RnzQ4nIc08sjbYYRV6u69Z3gCkfmJJrcH9dpHixlFhurDAxGevJJyHl3CgEeKE5ebYZCsqFgCrWnM8gyNRdIPwWTNS8dte5sbw8H8oCPx/XAIQkfGlChIEBHWjoDcG0R2QmOAdtqqiLYB8HFuDgP7NF9cbXXrFaDwJxuDadIdwsFoXBOxglFqehgIlj8Iylw4aaH0+AGtTC4hw68AyYMNGaqerh7TwYAYq2eHbiO6RzmXDmg1WqWHvcYBQF48W39LNRgv9hvLDwu9GHH1v85NPPtd+zvRU6P/Omay/s4uefqUs9IGmdKzEpYAKMNAAIBUKMbw7jw7T0LcPKE8RCo+Gjt0x30R+cnvtsF4zWhIFYGDHj84+aoBCAWvfic5bTRVMOYo2yFMhHmeyjhBWmbRHNDU8ItloEmki//H2Ux+7lH1gcAKFsGZBrSUwWOXX2RbfqOllCLBavk1Yjug6TIpAIHn47AU+EDIZhYwyCPigLot3AaKjvuAn2+c4Q2h9m4Bz4+PiMICGqF8mVEy9BMBFaLBhBVJZJ8xkURFFJqYR2gM0P75lPP2K0/c6iEeICfUaNtWInhLubDj5bXIqS6W39ElGarQt5KyQLyRiV79llLiBKGwWLomBLtmNyuVAMozXfuHsoYcbWirGkTEsH///tnQd4VeeZ50+590pCoiNTTW8G04xtcAkY947txE6mJJNks5nZZMrOzszzZGZ3HocpmZ3JzrObzeaZycykOsXGFRt3O6YajA2YJnoTRYCECkKo3XvO/n/vuUdcCwkEiGZ47YukW8495ztv+b/1GyYLmufUMaNO7gUWEkuLm3iqeA9j2HATq4Sspn72CRNClAXxktXzXjQ0Nf6++60ArQNXYkLKHniMIseI4HujQBj8wtxJ9pGkBP36x7/gDM129HFs+IBSYC1Y9kjRvH0Kv4jBWHt7lwJDE7gfK5992tmlY8I3uSlFyVtK7zmWSQcrE1u27VxYXn7KvH1rOiPBl5C77/Tr3TXdlHlAf07QZeDrG8EE3GCsHFFo8q5oeCwufiv+KdYaYTMNnkNcLAUg+N1jbrvNuUECz37p+K8sQsmbr9uxR0mTTn54tjFlW/nftghrBjNRTkz0ligzkXCsJ8LAYoMwSF3FVrQ9ImCHv2wQUZ8hggs8RXPjUsDQ7CoUl1tCWDYsA4EfvhNh4n3AuarSUvs+3JhToY2TEhYBhSBlgOW238UwBKk4R4vMyx0g0IrbhWtF4AwYD3PhBpBGRZEQVyD2AcNxPBRNpMDzDcKe7nnyfmoRULzAfwQmhu3ER7CWCCPNMOzToGftOZQilYzV4pmKHduMN2iTRdCA5hiX9nb4gSeJlK9//TVLV7Jp67AbpxsK3a3nuX9A6Osee9zSqLH7eTLCBSXQ9sEvn7LvHX/XPc7IW2cIxhebEq8VsgNdsUYoJNwa7kFbxPuZ2c99sW5U8SHyw3XvWPa+s/rF501Z8VyuchUrE9SrlM5dXJ3xtq6orDw/gj9Hj9sG5Ydhc3K0IOVoHeQTKhchQkCx/H1GjJBl7W+MyAIg8ASyqPRDwLgJMcEAwFngDgJPZJvBHPhl7NJCRJko7Ph77zchIQDTIWuTJRAGkW+gOF1Y+MMInEFm+V9YfNwIFpvcv5Uft3F887X0IGiG9sd69ZO2hhHR6vQiIFS51wYRpELAGMqAUuDY5v4I5kbxB7buptMw2SEmPBkRM9i5fJkpKBSw5cOlZMjT15Qx4GGHoTKUKsFGcvMIOIqXe0S+f/fKDw1Z4SLEzNuaCTtCGAGUOmOqga0IBAGuGPHhIuDS0euAMcCdYH15pAoK5ZZRHzDA1pSRbKAq/kaISW22pYRwx1Dw61571XiRibgjb77V0CaVhZsXkFqssso52mNReqci4PfWRYucta++bC4aLgPIzRBXUVchptH2E0FGQcHnWlRz+0A2rYlafdaeYB78g7KA4IeVz851SrX+uDPx2nOVvtZeTlnG9/0VybzEiwX9Bh88Wd99e3SmUN9ZWHa0+fZ+fUMJUSpwwiKpV3bU5gzZiN9q+NlSmMAUKaJYmwHzoqKSSltIrF/MSMBcIDj+JEUu+DfU6UM0Skye/aj5YQhahyFmK4KpCyV0RNqpsuM84sg5EJ+FJsdNJJvxYflSFAhEa4JRUAzAfF8IgJJj89Ek/F11/pHQHz8/lCDWDuUCFCRWwflzbFwE5rntlXDa9GJZZ86Pc8EPjRRC9N6OUbQVFi4RCIs9EFAAKB3uCxtuoOD4O1I60VZbRONJoSGIIAS2DSvs2cN8+DjoeipCyLlGhIo+jIObN9scevxV+sux8rg0jKdGgUKk2DgP8usINzEZQxla1yguMdD4BOSC5U5rTUYJGbS3zx4xAApl2O+OtR0uuE0wD3eItOPGd9424Rwg35s6Ea73VER5NJtgUISDYRgz6w7nmjvv0u+7LYrPEA/GdBEjQLmQScLXJ5bUX6g3DtjFBDIk7sB6MXXXULHuMZ/bvmyZ1QWQGrV7r3WSbEnenerAcQ/IOCz1E6mXG5y8Jd9ZufKMhkqeseBDj0294WDmWC0F1weFPzgxqisinCYiyEeKiJtWjIYXLDctLogEdCPQhbVFiGIh5nUCN6tfeNY0do/+A20K6dTPCo6Nlw9MYOQsKU/fh3DWyUckN87ILhN++d78ZLurffpu0mycW8yIucT5osRQVvicMC1+r2UGjKE/qZRQglg8kA5lubGLgtVDGcEkm999Rzd9ifmPWAxSZQgsFXgIKbCUqDoKk6IeshLiDDsOFK8h3w2aQXmAaLBKTD7ivTAYkJ3IPVYoRmcEDYdMvdFQFuiHgCy+a+8hw00YDYHovbwf5RG5c01RoE2CTlwDRAGSoC0av5WGkpK33jAXjbw876N8lcAdAyYglBubVjAiHaXAngqs4/Fria6L6DtuFdAfBQUiZN1aE0qE9zHchYzNNXfcZVAcoQcFbXjrTXNzGPOO4FJOfCrierm2D375c3MdQJvTfudLdp8/kmWm5Ra+HS4Bjt040oWkLvuNHWsINjeeRbCRydIoR2ZWEriMrxd+XP3SC/Y6a2y8BLb3PPa6XyMc9FKen//rLv0HLPib1as/uVfcadBZCf4b27Zl3iuvPDir38DtYp98Wf9bXCe0leRCuBQYEOHpMWCQLQqEhsUPwh+iOYUbmQttgTYsJGWU1wrWo607q7Q2JiAZrgbnQX01N7eod7FZfmAkN4pJq1RLwYhtbYPMNVoAT74rlXYUgQBTgbKxNYspkJAA68j19xo81CxAfLNRhAhXJtNslgALjAXEHdmzeqUxAVYTv5asREXpLoO7KCYgMswet+6aYOrBtTEvDhTCdyHECAqlr/jYKB6GRmJ9e/QbYEwKWuGcUMa4VeSmDZFJ6WGZQC3cL/xcFBJCTrB2h9aP4hcKY6hFL3nzDUHiBeY2UD/BeYLkpj7xefnE95pyhVAEoJIVv/qFKanh06fL1x7fsi4Q14LS27Z0kQkuNR4jZVlza0Fi4r1s+Ml8PFKnNMZgTbl+lDOWnp2O+by13+bEYE5GwHriBCufn2sR+WvvfcDWFci/8e03jGeue+xzhqxIozJVl7UmUGkxCNBf9lxR2lwHRq2rFCyBzFgpgITJ+VMQRAqQz8RyJOPaJOOzxs/L//e/3bJ9+bulpSffeOIUdFaCH9NtxcXdm5sb7pS/P1MaKb/FBumk0W4wJ8JPNVkciGExgMlAUgIjROdjq4rQYJHRlKR9ztbfbY+AkQgIRP8+QonF5kbC/MBxpqAAG5k2ZAoq62/FxI1B0Lku0mPRdtxRIDEXhnJzYSAyE/vWr9F393DYXBI4y/thzu5SLgglyhI0RPUbWt+GN1QcljIotZQg0W6zdvocgoXCYXddHhQMUfxChSPFMaQRaw7sNwiJdcZ1ADfyfQiPKQudH11knD/QmPfi82NdUVZlsqDkwHngl+KO4ApgschuUPyC1abI5MiBg+ar23eR85ePS4Xi5Ec/60x55HO2hhC9CcRulv74RxZnYBLN+LvvFV8c97VZc+bSUV6LS9ZvtJTRlKkRNNe15xIKCWi/8a3X5SsnnYkPP2JbWhOgZAsrqt9w4fDpscytA8vtEYgVZcvQDNwjhmGgpDh/EA3XM1nfxeQo1uODXz3lbFn0nt17ix3kCD2EEiPlB9oaIOWBwo+JFDbKhHU2gc9+LvtpIXyvKZnyFy4srzqxif80qZMEv0tRkA4myw/6jOzccUwD6eSbtHhwF1aFGmSsOZCdSD+lqtSUU4iCIMafYeF4dNyvPQPS9wABibwyNx3GAALDWNwQhB+BpcAibodEyBGaXEJRkS0gyAMcrxKUhDlQWLHvBsGEvE6VFpuF8h5ew4ogyBwbZME6UEmHBbDUqKwEAooggVDIlICCYCziDMQmKBZC+fhJLb+OiUthFlrXRTaBn3HeHuEmV4//f6y60p7jNWoZiCgT5cdn5fuwoiAwrg2Xx7ruhIiI25A6ZBALjSkoAkq2qR8geMo5s47Dpk2zGYoTH3jYCrDwrVGy+MrrXnvF0nj0nV97/4N2XTFRWARkJ/YBmiHqTpsq59Ca6FAk0k4MgVjSmJmzWsperf5er5H6G3zddc4owf6OCj2E2/KxoHetro/YDMFG4gSWypVBQ1mNE4qBV0E8616db/eDHD7WHl6PCYSDX09BGm4rFaixUQMF8D108HE/Yr6HcziCxMcX5N/j+d6biyqq252e21HqHMHvXuwFYRppGJsJQ/JgmEUzJDA2MBGmgNg9J869A5ERGiAtlpScs1my80icB8IJ7CNwBMwGRpsFFgTuNWSwhB8ov9ep2LXLrgNlgKDnwnluFILLtQHTassPmgXAYnNzk2IMBJNgJxFumkGo2aeoCIGDiRAW0mswJsqIgBJBNwvw6Xe+DwYDQpJGIpAEOsHqxMVCMD4oBgHhXFBsuB+gF1AXD1wXfuJTs95YJV4nmMlnuA58fo6F8jO/VYKOK2CZiyFDLQDL6ygk/F6yG/xuKT8dD8VJExJDLIi+c69BC1tkvRGOTe++Y2gFVHf9E18wQeFc8PnxzS3GIdiM4qEQDEHBPcslXBwQI8Na2M8Od2LcnXfL0t+gzzGGek2EFqRgKaTB3+ecT4dAPNQA4MoxRAP+5Z5ybmRFaJRirRmVRaMZa0C0H1ciCvBGxHUg3CgM1o523Nh95ZpL3nrTCokwPnGxji6BgDmXwujsA1Iir0sJL1hUoQs6S+ocwf+jymZ/d/8apznwdYFJnamOC1SxWfwm/FgqLA9MTSMJATZgLkyJZcNi8DcMfCGIm0DBC1Zyn+XmyyI0IB++99XRRpvAXxgMS40QA9XZOowLhbhOPtN7yDCDqRYxF3Onm6Jtw/CrLUrdf4BzpOyA+cC7P1xh1h/GweqSZ0e4uw+ICms4Nq4Sab+4InLcXXc7AydObkEeeIEcn0Ajz6FACdDhS7OeUcAp2kQTP5QCHfs9fsTPSbh5H++3QKfuFUqEElcsPgqvNQKrr62x9BgwHwUPqiG4RfyAcdIUAuHi7Fi+1Fk59xmz8vjAuCukuSY/8pis5j0mtPAB60AakbVGQEbefIsdI9fFQojgJyo8mYFPLpwg2iT59GxtZRtR6D6te/UVE3qgPYVgKLPTJXpDOC9QCmvKdQ2bfpOtA0obdwjlQ20BDUuTZz8i5XOXVZvmErUrIBgCtWNm3mboF35BeRH0ZZed/evW2Y7PcfpOVK/3HBJs2CJ0vNBLJJ9KNARbF9bUnPWmkJ0i+AsXOuFtBw7XFYzsv8kNMh+Fvr9PtrAoCMOhEgmaeEwTAi+BmVSJwVgsHg/gKoEiLCQWp7MDeR0la9bRecHkMCewDGHlOW4k5w2MgdGZh84NghlaoxSetyDhwKvtdxgDC0Z6BugHFKTkFjiL/42Pi3BjwfHxKVPFlyeXHglbwqLtwHWsMVVmbEZyqt1vzwchgBHjM8jUNQtOlRpuAAKP8rNqxorDgrGLhQzKDdkg1EDy6x5/wpQZQoHLQBCO4h4CfdS/txV1J9UKYsJdwNUYc8edzrX33C9FFTVGbVm80Co8AZ0TH5ytY91kMZczIXiC9m7LKAgNcm4EDJmmA+qr3L3T2bViucOmGyg6ioHodITnY0K4SY2yFoz3oqoyVmQEc1e/9LwVExFbMcWa/ax4pdxLJp7387v8S5dU4Yuz+vbf+pU1azplEmunCD7EjK9391fU3/bN/1qeXrP6Kpm8W6WaEfzYHBLSdOpgZgkTgk+OkwXC+qPFicRarbYExkpXj6/deSNgKsJMA0yVfHXSK5br1w0nCMkW0AQAsVhY7Op9e8z6gwxy/Tl+B07HBUIoE4JeMDbWEWSBFqmXsrP8tRTBTV/8stWQx1C6SJ+NSm4j2I01ppGH9BSKJff7LhSh0FFKOhnzaek3ID1FeXDvwVHrMelElN1eIRuyASjKAePHO4OnTLWA6qFt2w3twBMIBpF90Eqc8owJAdq3dq3z8fyXTBBRlMB31ox4Am3c6+a/Ynl1MjTUfRBAi7tET0VcB2O3dq9cab0KFIihlEA8+Oc05RA7AR1dNXykITJDRN17GNKgnZfCpE8EgHWPCQxSoAWCYqp0KmsoUPwoQxp9mFHIWra6p7Kd4fuel/fOnE2bdv/sDAp12qNOE/yYFi5cGNzaq/sYSfJdbhi2hCxNA2oRYHhuNj6stejiB+k1IDCLiwYE0nLjj3d2nV/C98XC4/cC64FwWGsYARiMT422Tzc3WqkuwSWivygwXJeYuGZgOz4glprXYHqcNiboQPj2EOmhSQ/NtuMj7PYZrRGMhbIhEISVwd/F326NMi4UUb7M+TJii2Aj+XGQURR3IEDa3xQX1YhMmq0u26e/+9heCr0lJDa5RwoVpED/P8oNdyXuXouJYitaVKkHICbCWhDgHHTtRNt7DhSG1SRGg8tGYQ7NMR3tfYDwwdk8gyAb2RmMEOjEFLjug20SK/4EhUUNVV2lrPrrOobreqKxYNzvmBBkZhUw1Yf4BEgIYxe9GNrzq+e9YO6e5eyRER5ZCp2QDP4Kr6F5+eJawadOpE4XfGhmnx5Xh64zSX7uCMP5MWUvDEgP4XPhXxK0IgBGdJuoN7vpRlH+jm+q0dmE1kYI0fZEvw/KDyMyzGBLhJLoO623BN/w82zKkN5nrapiDKtnz7l0mAUBoMQU5GCBtS4FpkCw8OzAaoU2WUblus1nF1LA9UEBRAG14pb3XAzEeaK0EXIeIBNTcmJ0lFN8/4j2sz4gKmoHmFNPhx9z7rhu4gIo2lyLh+AAf0lXUvmHcIMCh90w3eIcfB9zBggubl74GyuyIfg2dtYd5gp1FBERm8AV27VihQR+vQUXic0Q2Kss3WXpVa4FX5+AJKlDJumAyLgeFBfWvDWvghRBHxg7kAdlubFgExxkzBwFTnRKWqBYr/Fqy1m77kEvDN8Lk8GqJdUSjE6kcyJVM/r3aQ7TToEbZkbJuBHa9PSTi5IsRKkmhJ+f9OxbTbwuHCZH+BEiesRhhI5UVp1L4qYCWf2kbxq6fNdOO29mpiOEBJXQ+qSp9gr6wzDcQLqsSFnGNzQmrh8LguYnmAYsxooDk/Oy6OfTSMQ6cGcoWKERh+IgFB5K9IQ6DVlD6j8onsI33vDG63K79jj9pCAmyGcnW0CnZZXchq2LFjqbF0T7yI2/9wEbo0VMpqOEcgFB0AS2bckSQy9sn4VrBzK1HD4jz2WMqDshXkGMAYPAvUeBt0Wk5KirADmQWqQgyq5T10aci8Ey7KxDbMuej+47YpLRP00ynNWu670jR3j+lBtu2ciYe97QWXROBP/2cROPSY3t1c0u1S3fF3rOMUl+ni7OcDCQhqEOWHfKEeNGB4i0Dz7T/vUbDPpbvXwOfL4QhKAypgnfDh8VRrCpMIJ6+JJo+2gq0ECHoRtUj8Eo5J9p88UqtEdYCW68+YWfUqGHUOysI+iAn62tYy4dqSi35iyEg7gAnY4TH3zYGf2ZGU4PuQ7UF5SuWe2sfn6upQjxq6/77BOGmjrqz0PcH4SQc2Gic+nKj5yyTSXmu0944CFn9MzbdV/HSGkloxSjBBm3jtHZoDF23EEB5CI7CFfVahCEROBtUndxBoY4BX79h8/8yjIPpGlZGzuC69Tr9/Wu57/qJhPz3dB5JpN3bO2fLvrorKr02qJzIvh0C/WbddfRvhXVu9NepsRpyvTQMo8VkInyKSyUNB818lh+RmGhpfH3uQl5RYXoA+vII+jTYwDdfRcW3iKcxCWwBJwLCoCcLFuEAcURfvL+WH9cFGID1J8zdBKoR3QYBHM5EwISP1oTwV3WlJw8Fp7qwC49e1hHHUU3WEysK2PGKJTZtniB3Kk8s/74+sSLcv3rUxEZJvZZZHQWgVoQF+lZoDxWGuUENMcvp+KUhiBcLZQ4cQtQC5N4eV8ucR30+aMkcHfITrBxBtcMUqRmhZp/hnjwvXE6mBWRSZfMex8n8/N+mfTDtxLJrru+s6m0Pjpy59I5EXyoRNBkYXl5/ZKK6sO39ug6VVd1s+eEPWK8gpZjIYBEpIQo0WVBETDSV0DAeGILgxrJ+QIXO5OiiLSQh5BFR4JlKCX8dNJGtLqitKr2lFr6DRiIAsDvxF8l8ENgqK6SQRt6j2AruXjdWGOek1m8y4lYfwZtUPILUjq0ebOYg2m0Yyz/PkSuAbGgaDzVB1bWSoScrAsdm0TJ4ZvcYqqOEKPgyZ+T68e/JwuBH46CZqt2SrWpLO09dIjNDrTCJWodpGCw4EOvZwecvsbHMSH0fI5YhOd6Fuy0tuGsoiN4SAqSXgL8f1OCOZ9P0JPtOlsLirq99uS6rVvOZMBGR+mcc9+TM51E5kjXafr1el3+Jx12XTjlneSxCZpF47AG2oIQJGPmPoGP8u07DCohTOYPdRKROweSo30JxuGXdySTQPoOJqBSDsVVsWOrdXyRQwYCcp4EroD/uC3EK/D9q/fucerkT2JtuOEwKwog9+ZfDmT9B4LY9CNgXfHjKa2luIXiLoJzo26dacFVKiXxgwnuMXWHlChVeOTtLWp/OtkNWR06Gm3tZVxwGaiwZF49NQc0Tw2efJ3xHw1RWH/4k0AuhVkELXEruK9xXComjAg1CgzQ4DNkaag2jInYALGIlXOfthmLnAyKBUItcKQQReB6GxKJ5KL3DlWU2YvniM654LOzx4xevXq4bjg4CMIRoa4y0n+sbwT7SIsdPcR+YElLVcUBPfw10j31NVUGmVl4rGpnWUsKZOgOo2qKklMgOkMsO6JcOG9uPlaia3Ff+zy+P5FgWmZJ/YFa8BexEKS3iGlQFETbLcUctLWCYnAd+GnrouN+KknWELRnvQzyk8ltU7a7XdCelKYJ830PWhrOKhZFBPRI3xEEYyNR8vb43jTanG7QlyGfZBVqpWzwwbnHZEpIH9IvEs+0Z6rTiOk3mSDjpzNKi3Mn+0QcivveFoH+2BmIcmzqE1BKsWJgpuGmd95yPpr7jMUszLAfVxo6umRez4aeu0O+/esFYa933q3Yf04gfkznBW8+MmZgZVNTUKlb3+x5foMEl+EB4HZz3PFwiKAC7WF8/DnL7/MGLTYBIaAyUV6ExNopO0E+8AnR/KAK9r1Dw3NDiDd01JIgsJRfUtBBAQpDM7FgRIOJTxCYREHgH2Iprho92gJ+zJmjlpwAEBYt3VDv+EIL5gbkWJJPA5Euwx0qJUIv/5x6fdaaDkVaZEnN0aNPeTFBTiAxOXkgMak8Rk7TCku5LIL6iQKZDhLfT/qMoFo0jWivBZhBZxgbSxtu2WyKgXw8Mx4xMJwnu0FjvaPakhO/GwMCYqHaEteD/Rpj/sGd3bZ4kbPq+efMVUEBwWOwr5RIo+v7ByUTJXpulZtIPOsEidfmbN0QDWE8h3ReBP+tveX19w3odqgp8DclvMTHcoASYZgZ6IVO5PNL2NGwNopYN4A8NX4y1p5FIoCS37XIgj8U0ujNdhPOVvq5sZZN0GGwPHRiVQmG0aFGAQ8wvT0Nn0ucI8eh4o9YRL5QCXEDqsCoI8c/ZWSU5eJxZ6Qg6CtHYWB5CASyvRRVgigB6suJD4CATqcA5WIhfF0guTWlSMhAVUBgGlC0WA4pXBppGEQJGiIwyv0vl3/MAA3aVtmNp6j4Kmf4tGm2h525TTIArHVHiYg5rhg9IrhioAxmBTDdCReP9cYfP1Z12AJt9Itwz0AEIJBiWXmMAGlI/HUQXGulzCgzXEU+N2DcOFMQKBOI4+yRcl/5zNOGXKgHiBUHXCWwn9bxStxU8sdC/fOES95P5RXuOZe+fUznRfChdw/VNCyurDnwh3f8ye4DBz6eIMae7Dlhz9xgH8MqYJhj1TUSimKD0GhOqriwmtzIWPgJwkSplLOzjlhla5b56MMWlEGDiOXqZZlxNzoaVCQuQYUXqT+UBgIAU9HMAVphuCLWD38R/5XZe2QBLF0pTgAGUyTC6C3SR1Qxcq3EDvgcRHCwdVXbhSbOjaIWFByVjFTogWaAylhMethR5sRFBsuS0q1H5Z2NOpPAYWmxhlbaWlpqVX5MubFNKyVwILwzsfIEjbe9T7XfMkNitC7jPjDXAMUMz/ETniI3j7vJvaK6kIi81VjofNnhiAAi55VLxClADyg4lDouQtxnwr3HPQHeM9YbHx+lERuSSPD103W3+oWpp/6+ZOeHiyuP1J4PoYfOOwc9Pv4q/8D+Pbc4QTBZEJ/99lvIhF+WDgEh2ht1mPXL+tyuWUi0KEJEIIXXQQOnYwVyCaZjIOUHv/qFpRYnP/KoGO16C/TQMw1TEIjihsfooyPE+XLeuCxYdwtQSSCw6ggzO6ZYm60QB9VfRIyxFPiRWAtqxrF4bPTBeQBL8UOxGIzwYm0ITAEbsZT20PfCTMZWHUApp0ViYhiZe0MNO8FJxqNRa24bfmY71MhL71m92gZfoLh4P9aSfDdtqsOn3SxYPdhcLHxiBINOvO1CA2ylRSccNfzX3Hm3NdaAns5E4GMidsDkHDalwPKjSLr2vcqpK68wJDVQaz5ELgZt1yhd5i1ArDEuIJCf7AJIg3uVS/BGvAc+k3Ro3EH4Y6KhZx1Te5592oLXdm9yjmGcxNxM+fUpN/Gb28ZPLD+ToZlnSp3MIR2jv7pm6OywofkbQSa4O9J7OQST6Qd172PFAFMf/7yN046tLsx0QEzGuCw6rmzOWTYYdFqk72G3VCamEJSZ8tnHnWm/9bvWVVa2aZNNldn07luWKyZPTI81ud4zKZfFIhL8219S4rB7Lx1doIM4hUSDBxkNqwLTHUG5mVAdOGjwmDp1rBKCj8Wgp5+SZj7DbDfSXVgaMh+gFrYnZwsymPVMERHKhLWmgi5DsZUYnX4EzgvLTpqVa8JNQVBQNvQWAI3xmalfB8KDbkx4td7MzUNRMHR0/4YNsr67TaGQLqMTr98115gi7CjCaos4byg2InT8Lfq3fzXFxO61Uz/3hPXo02PPvZz+xd8TArnJho/YtKFNG22z0KuFNFBWVFe2JhAYQVoKfvrIBaHysptcw5hoFqLen3w9gUyotcuICghcd6/rJ57uVZT87p+v3VGud7QShnNHF0Tw/37atX3rK2vvk+DP1o0fo6cSYrM+ThB2EyeYWuQGwkhjb7/Dmf67X9KNuL7FvyIog0ZFcCn2gWnQzKdD1N4v+9mPbFZcv7HjnNv/8E+s8w0mJaC04Affd7YuXWTfaR12YmjGelNMAjzviO+fS1wPfeIEgoCTDNJkDBeRZEZFcXygJaOW2dQydju4VnapJSJ99HC5pbzYzw6XACGEYXFLIIQ9kVdgKAjFSdyB/fpwl9jTwE/oIWvL+2KFQHqLQR/RwA9Zc50jEJk4h80BkGVv2T6LwJSuG8Hk+LhaCGqRoHhhH372iXbzkeKJFSRCwvUyr598OZWNzCpAWfUdOdJhIwlSuCgukMCZojfWF8hdKUGLsi3j7BpRWB/PezG71dUh59avfd0q/Kytd/7L5m7c/sd/asU4nDOuZuPROqsYpeCqdYaHIDSFP8wCwAVgKg/9CTE32EYYz821KbnM95Mfb2tm/OK6dbLwh5zQq5PYV/ue956bynvR37htzRw9kT3EeaELIvhS8u63x47pnw6bhwukDnXDYJQg9aNiiPFeGFpdP5bAcqhiirHS1OymM3Dctca4kE1fYRil/HM34Qu2TbBA0akYBwaB+T74xc8swkys4DNf+32r8eZGU1ixXs8v/fG/6bsFU6X5sRxE6hEwGGTsHXc5V0tJnIn1h5jia76/XBasA11gQF+uCbfC5v4NGCDr2V8KYaAxcvxdwHxcEYQeJrWxWmJUBAx3hW28OA7lqLgpCBkLbv9pYY8zIUfTP7ym97DmZFfsfwkMU3ZBDChC1jyZT8Yhqj60TIsE1R7dupt7Ep9fk9wUi1Po2oikEy9B2THsk4wMMRAUJx2HKLuTbThxOgSawMoyLx93gg0s6fiD8OvpeV/57DOmVGd87Q8sALvx7TctVUjqbfoXv2ybWpyMf+ANqjVJxeLKXT3lOos/2HqKQEHMzFuj80A5cB9iF4FKVL3xsJtILtZzr4RhsF+f2+n7XXbOKSnplB7706FPOi7nieZIvS08fLh28eGq0jtuv2tTcKAsP8g0sxXX1THWYTERfvxwAiMoAev8khCwmDyAuuTCKQQBdmIlYUL8s/YI35hc6qrn55qFI0006eFHogCbCJ9z5XPPOHs//tg6yNjAg+oxrGjVvj1mNWx2oLT96ZSI5hLnDixHACgIQbkhQHSwMZ8QFMA1RYGmSDnwvQzdJDbAubB/Hf4zpapEvMk/M8+QwiEGQXBsztM2BpFwYZ2B3QStKIxCeBFi1otAZBdZbpqOCGLhOlnPuY5JnIL4A8KBYqX2nHO2oKSOhdKol2BTXk0KkykyBPf43dqVa2ut/xzITIqMJh2OhUvAOZyphW9NKGUMwdZF7xmaosgKRIH/joJiqy3KqwnioqRAdwQQ6+S2sJMRnZY9pTDaS+OimK1HQ6iC6D6zBLkHsdATk9ko13CVrD3ZAuI6uQqNq5QKrpdC/aiwMPmv396wc+2iw9WHz1cwrzVFZ30Baa6Uz6pRQ+5xmpv+2g2d6Wbps69BMBanWdi7p3Pd5z7vTH7oEWPEeFF5P2k4hjLyweHTpluut70bCGTFKnwsC0D55dTHHrc+cIiuwA+f/pWNe0Zb0z464b4HnNEzZzlFxX2szppIdW8xCZ1i5gM3NQr2RrUG5ODPhpG5VlJ5WBTSQzQC4U8DV6npLhDDkekgQIWlAQlYj38B8/PyzDoTQOIczC3KMmVrYs1aFllviZn3BNL7QAycF9dK7IHSZAZxgjRQUOx3SOYBxQsK4b2sR6GUMmk7rC6KDWFp93s6ibC4S370Q5veS8//nf/tz51hN6C0C+1+kjl4/Tt/awr/5q98TQp/tlO+bZuUwQqnfxYxxs00MXE9dO/Fo83ZCGTYjdPMCMVkeyLIdVj2s5/Ye2zUGpmXnOuNdsBxynVvnmsscP/H/y7Ze9Zz886Gzu2d6AA9iQGcPHxE/ZHGbwXp4DHfCXsg6rnCDwPCrPiSjDciQIM1jhcWpsS6kLohrYRVIWjWFhTnOPjLRJ25yVge/DgYgwjsKvlmdYcrneE332xjqqkrKB452pnwwIMWSMTKEygivrBHFoDIMZCVZhH2VW8rGHRaxLXqP6r/gPXUNhDRN+i8X26BkADKgf4FSbiEPl/X0dUCnbnwO5UN9OFvE6DEr2fHH9u5GP++hSn1bfouEFVa7gH+PuOs+G58fKLdCHT0qLbdZptqjxqkh8h24K9TVwECwV8nyp3SOTFg1BQRbzzHQh8TaO6DXzxl8+mHyirP+Po3hDAmmCASWHzjH//B2bn8fZv1N/P3v2HrZLshiQfaKtdmjDaDMqr277MiI6YDgZxiQujXSdHg1zOG3DY5yaH4qg3Bes4aGaz/07v3wGf+bPnyc1qZdyo6P3fjFPTPnxtUUL0xMSPdkHlYTDhdzCiJpYU300d8WSBZMIFFKKiPZ/uiG3/rdyyaCmyG0OL4kxRTIBikyCgQaatNk2Ph/5pl1Of5nQ0r3vvB962ennTStN/5ot10Ckoo8iBwNeubf2zQFbRAtJiefJ6nFh8BolTz5i9/1RBHZ0FYzrUl6IYw1rPHXOTj8+B8Go9E8/ARRhBInObTPyZw8XWa7y5n084N4bcvwKLHll2fQwnwOUifpdmE4iMUHoiGYGp+kVwGMT8KBkUD6ojnD/A+C4idJ0FvTSjwbVaG/XPzxxntPeXRz9k9obrure/+owUup/3uF51pv/3FE4J3MbF+IEnz1bXugyZNMdcndgmh2opDzuoXnnfWvvKyvRc30lBNdO2M1KnxQnevVGtaa18qJfgbNz89L7Fh/77zHcxrTReF4ENP3jiyW/ORcKSbDkYEbrqXluWhMJO+yQ3DXuJLozhQBXRE+Kc8+lkJ/0SDchBCQiCHtkjm2JFOunrSJAvEnEwQESh6vxf+yw8scMbstFv/09fNL6Y9lNw0sBYfdd3r860KDejKVFcKcchHU2LKe275yn+21F9sMQnUIRydDXNhcIu+yw3AKpvgY6H1HJN6LQqv96A0gOgxXDeFAMXnozWDDVgfC+jpp1m/ZLSvAagJgY8yBYUWDCWiz5rzfHuCcyGJIBwNMYv//YdmzQdcO9HiHfAGBUVMuZ00+xFB+4nZT3ySWFdqESjBZV3I51tbsK43JhAA9QFrXnrRfHrutxkhrSsrq1UNPM/d4Xv+zzNhZrvjJPak/Lydc7Zt2xe9fGHpohH8XHpy5qQeTXsq/zZMp5/wnPCqXPAE80JYWgYtAtkQyFxNDBxG+Ml/d+/b32ICdFi1F4xDiOjQWvPKPOujJn03euZMQfdbbfoON5RjEtz5zf/7njH7DZ//bZsHTyyBss1lP/+xtXjiDtwoS0K2Ab+XohEyA50RuT4dAsUQ8OJB0Q3Cb1F+hN+E/TiBBLhGztGi+Cb4SfvbmPkSJNZ+9fPPOWtfe8VSbCgyEAqbd1wng8FortbQnnWhVoLdgUjXgWIsoDnueJcdipIZjCVvv2UBYubwgcZy72+LULnuhmR+6o+8iYVL5zx7/iP3J6OL8q4+2N3x6xvcG2SexstSds9l0wimRnP6GcqAxUPorUdeviwURcwH6O+kaW4sMcUxWN62GJnn6J5jA0PL42/aaLv01lVUmGXjWNxYNoKg8GT4jdOFNh5rCfCgUDgPrCsRct5LrAAXoc/wYVYngCUFhnPeQHHecy6DXawT19IC0WWpLYKfheefeBDt12uW99d7+YydH2t9HghkYi6LkIspnE5QNiAUAovU+5PZoPhq3N132+Rdgo6tMz8IPdWgVB+i4EGJuIpkTHIJxICCX/7zn1pVJcq09flyV4WrgPo7nbzkK3558sCFit63Rxel4N98sC50+/RxAzccJIA6WN5pEmHXg3oI/S+R0d8IGkE6mivEpVYxFje1wEDx0AxqsxlrTb6bgpO2gn4wOVFyZp6zz3ko4dy+fJlthGARezESBR8U04yaMcPQAIIVfxYlMHDCJCvA2bNqldWd9xw00Jn04OzI1dD5lsploGAIhYWLALS2qzlPAnaxEmR1tSkAACOBSURBVKWv5NN3ffihNWehhM52TVhvlBixHhAhpbkUSKH4Tji2hJ6MzY5lS60Tj8AxTUS4BxzH3pIJHLbJXvH0L604h9JrKH5dhH0KPMEn4iie62/zksmXk36X1+eUlByN3nLx0EUp+Mzon9WvqCoM/XLdlAO6L2WyyyVa5qT+LtJSt6hrdh6hth8ojuWw/HIW9mO1YCL8ceA8abKqPaVm2azT6/hNy5KYJT+amsogSJiEoBCWgwg5myTiS1PPb1mFHEKZEEjE8q9+MdrbHOYZd899poyA3JQBUzQE9Cb/bhNn5Edac4+UzqeadBOZVUeKkki4KzkhXgBhRUveedMUZvHw4bbmKO6zJe4vyhl3jEdbKIsAKZNwQWfcB4py2KMPJBS/l3u6fflSa+kl2Ev5NBS/bv+6TpWbSLwvgf9QLyxxU4mXC3sWvrru4/H7SpzOHZTZGXRRCj60sPxI/fTifgdSQfPWjBNsTCZS20InM14MNEgLbYLPwvMg6kq1GLvDZjLpKL3VQ5BbEIwHv6MAiFbj71EQBFrAIrSV7ze00Lu3zWe3zS2kTIDq5WJQikP4DG273HAGNYAmOA+eL5MrQNSfFByKg3ZiLAxKh/wyY6PIRlA8s/rF5519a9c4ed262k6wnGtUD19tSoz+/Ji5LnXKZDIWP2F/OTIiRNb7DBlmCpN7QYCMGgnuHUG31vn0ziYbiy4jQKQf681cPBuB3SqIRwqQtmKsPEMyDV2KcuE9+CF0nUpZ+FdSieRzfir5nt+1YNVfr9iw64k5T1zQ6H17dNEKPvT+4cNNi6pqK5dWH91997D+NU2NjTMlvaO00ElUaKRpJfyCzJSEYmXpFKOxhAg0bbVxQA9GIhVI+SnNIdxQFEZUjnp8/nsuYZFIW5nPy+uyWsxpo4LvSPkh20gRC05eP1YuTJWhUISxSmyqWLlrlwWaaM4h4IjCIOpfJaYj8EShDg0eQFHQBnlofEymDuEOoHColbfSXPnBVCpS/5m7Z9/FQAS4UKpVWhNKkLGSrFkcK+B1BlIs/+VTBqnpAejat6+V7lKfQWUcHXoo5aunTLGMzLlwgVD+VIOirG2DDwk9yn3I1OuFwqJALmS1IXIjsfDU+TOoBXTAOcXvYfXtofsgH/SQ7yfm3f5bg1/9ynOrDy7cX350DiWqFymdyO0XKd3TbbRbH1SP0woP12IzwENiGC08P7ghPIjK0hNOMwsz+oH+QDhuDrAvLnWlfpzobU3ZAYP+WGCYtD2iEIVMAu8hlQM8pOILfx3XgMgvAaI1L79gzTjU8xMRJkZAxoD3EwiiNZVIPzu2UPBBCy71+DAeG2ysffkl2zWVlNyQ66eaQOz66ANzMyg3ZXAnqIagIwEsyKL0thoRE3YG5Ub+7YjZ4/I8Sta+T8/xfaQQCYqhBNe99qpZSLrcSL8yIguli+CzPTjCxu+kFdmgJOp172d/E4uhj58RW8D9zr4+hNk2udB9w9Ljt9P+O3jqVGsuionrgzdWCZFR1MU5UeBkxUjHvz9eITcInUatxIZEXmLe6jV1+1dUVl5Ugby26JIR/HcO72m+ve9V1VpumnjAgWnf9Q8yrEx/p3Q7zDxwYxhjRdCP7jf2mbeusXiajh4oBIS/i6A4gmVTWKQIqEKz+EAbvMVnQQc0gFhedyyPsc6YWXc6Ux551Orbserr5r/sDJgwwaoLJ9z/gODjtUIMeTavnezA6Bmz7HzWvPC8KQgCQcQGCAxybiVvvGFZCHrYiUYvf+pn1lxCehDfktJRZgiwgwxBQ5CG7cenB8qC+vm20AtERSAxEaC1vtjQRFuEMsJ644szDo05iaAiBJACJ/ai53niJDqkQeBF//YDOzfShhx/78erbP1RimypxXPENGrK9hmkJhBbuvojQ0UE4LgWIvv0SngJPzvOmsk8Gata5PpBPCiRGMWdDhGbYVtyNtTElQLSM6WXNuxETlqPys/tS5c6y576qe1yg6J1EfGctRIv1AnR7dGyHBavVMjgLNV6PpN08hb807ZtF7Qir6N0yQg+NKuwW1UmP7En4brrnSBc6SY9qe2gv5ivv25CFn8Bu0IJf6Pl12l0QagRPiAl/jtCDPMwR52pLFhxhIqb3HD0iEF8lEBrss/JJ439f1I9CD+5fgSFXV32lax3Jt73kDEVQom/WLZxgxj3Y2sfpqwXl2SjtQNfY4xM8QelvjThIEQoJibPMJSTQRIoLToUmQvQ8+oh1pJMQAyhY3jHpvfesRJVLCkC03pcV9TAstlgK+9lDBT+NgFPlA4uBoRg42djtalG27TgXYO4xDHQhYn8PHOlEArSkig76vZX/Pop5/DOXc7IW2c6k2c/ZoFPzpn+BtseS9eGT89obIZSjJox0xkm1FOxa4ezb81a+/5egtkoXZQwFZgEZEEBWxcvtlgI5dggN5qQTsf/Z03os6eis2LHTlO61HX0HT3aBmfkKr94Zj+KFneNxijOAUsfE5vBhK57OJnKe1MfflqPt7yE93azk/rgH7Zvv6D196dDl5Tgsy/4koqqQ7MmTN5alKjbEvheWaYhc4MEfYxuny85MEJAecDwCCQbHSL83ESsFIIdFa0kLHpLig/OxuJQfktTBrCcHva2Un8wCxYQBoz75rFGoAc63ygsgkFRKCAP4DtWHOFFWez44H2b+Tb2rrvNxUDp8D1HKw5Z9xcCRSZh7fx5ErBj1idAsRARZ/LRfBe93lwT1nTbkkUWP6C7ju2acrd1AoYjzDDzjmVLpDB2mgUFyqI8QBwIANdDd9uHz/zaKhM5X8Asa0HHHaXC+d2x8LgzL9ka9B4yzMqHPxIc5vcbHv+CEM0MO3cUGUoIv5l14py3Ll5g3x2Pq6ZeAsjNMRBIugpx1ZjTR5aGDMA+nTvrgtLGdaIDMTf41h4RHOUYKF3Wmp4KYgq0U+NKxG4EhJUHrRB8XTv/FUvFwgvwUC56QvllBf+gUMILRfmDnhs/4ZrVf7J42a5lVVWdurfduaZLSvBjYkTRO2VVjfcN6pVubMhQdzlcd6UbN0YUyT/C77Flp2vMxOireKQ1lgUfOYaMCB2BNJgLS4bwHTmwX4oiNG0fF5VwrPYIq4X7wJBG2lY5PgU7TGpZ/eILxtT4/czMW//qfDsm20IhpAz+IACIkuCcoshyvu0ow5z3SbMfNYHnM9bKqu8j70wQrc+QofY7CoKZBGwZnRurQMCxmOTJuwjh0I7K8AugN7CaohXam0E4bPaAUBfp72vvvc8UGHUNWD4gfLe+/a1cmvn2KAx+R7FsFvSnY23UrbdamTPrBNqhtoF1gAiMEddgbemlwKrj47PTLZNtcXsQftqC961bY30SuC7cF4axTH54tsN+e+ZenIRQ2ARCQSb716+TC7TNzoHhG0OnXm8l1MSCIDMMQl8oupXPz3U2SPBJr2IgiAdl7zdA36bC85ec97Q4bH3oOa+UbFq/aU5JyUXvz7dFl6Tgx4TwzyzuGUpAqe7rr6d8+V7VukPNujlwP9JqQgtDIFxE4EnJYOGAk7maH8uEzwfzkVZjQq4F0yQkKAuD0BEznEAIG5+HeWOUAOOSMjq4bYsNeQD2EngElgM3ESxQBwyKD8uoLfxfXms4Umu+PCOlmQeAIMVEJJrIf0N1jQnmoa2b9axre8vjIsSEEqOLcM28F60YZcbX/8C5QciBY+JmEHikjZT1wYJTe04cgwalKY991tAJk42AxYMmRRt7Ug25c8UHZhFRZgwOIXiJ60OcguuPifegGFCg/I6bAewGfvM+Apq0POMGkCalco9GJ5QQ1zLxwYesb4LhnET5T+Xbk6IDJaCYsOAILiW6jLy2DEmO9cbNYaovZdrLf/kzC9SinLiPsWLg8/q9XuiwygmCtJ5o0nNrfd99qSkRvPEfh48eu3jj9ienS1rwoYcH5R8M3MKtoacb4rofJpKJBdLY+fJXB0hEW3A68ooPS2qMZg2ab6yUVwoAnz2uwqN9E/jN9BuEJdPYZJAYhQFjYomxuh0hGI2UYv/x461eH8VxcOsmOx5NRlhzzunQli1OqawvKmXsnXea4FunoZgR6E4jEqnCmPYIijInkOg++8PTQUb6EqEHLcSE24JfDXQdectnnHH33GuwHsZG4dVLceBTE8XmuX2C9MVCK+PuvNsEJS5hrdR6cT7EIgyhoDxlpQl0IsAoLewiyiGefwjUZhpNydtvWo1FqqjQFB7rPWX2Y87NX/qqM1zKkJoGzom2YvYeRPCvnhwpMLrhWL9cgW2LSB2iUNhth3mJvJ9W3CHXX+/0Gnj1J5Q7RJqO81rx619aAI+WbhQBTJK18kb8Lr7aLp56xnX95yXwb+rYLzl+l/f+cevuQ7BU9q2XHF3ygv/2wbpmJpSmm4OdbtCwyUn4W8TIo8SI46UIurT4/YgVN1IwDgaGGW3CjXxO/D+stVXzSQB4YLWtx12WlphAhBgOmrvAgEneg7Dxsz3iNZgOyBvX8APXGekFY7MBJ2kiUAFWCh+awR+MngadYPH5HFYdFAIRs1j90gsWrMPKDpgw0dm1YrltPIplI0IeE70GpALx3dm4gqBbHMiDqWuFMID7CC3XDxrB/yYwiUDvlVJgGhGBLlKJWG0EO94SjDHi+MusCe4KMQYCeQRSD0oQGWSKgqV+AkWK64Igo1iYX4AC5b18jvMGYZB+pdSadYvTsO2R5f71vcQJiF2w3sQWKM3FnWHjkly3p6462q9+7cvzzJ8nlsCgE9KO+O484m/jp/nzgbPN9ZJPJ53E210Ku6+v7lG/47trd1VeqpY+pkte8CF8/iWHDjUwl3xxRXXNrT26DtbTI6WP+8sVFekGWrqVuAwpfwp+2KM/mnZDfTYBHpQCFgmoCRPxQCAY80wQkOEYwEFmtJMxoB3WmEYWJs4WtEUcBwKqYt2YKks8gc/xGVpoSTExZ3+MoC+DP3ATgPDAes6VI2N1yRxgrWiNHXnTrVYQxHMIHPUBsYKACKjtW/uxCf4AmzBDC3M2N67z3r9xgykN0AT7xpGqo/AIK4wAMlKL3DrIgEGZpAIZLomdo/+cayBTwXpReESOPBpyss8CjigLmp+GS5GQmiO9h+swZOpUQ1MxmZKV24X/zTqejLDMfA/KkvU5vHu3ITHqBXBfGLJJajDXLcBtAxFsXbjAYhjEGlBIuELmy3N/6ANxHOsA152HdG9DInxL3NCf93e7du1+Vzy2fO+RaLLpJU6fCsFvTbcU90l7QZgSg/amq8f13HKJOzOgdYcZ8hEJIw+L/uLrbt7oVAvSEmRCOBhnFTMFTIBwYE3Y5oloD5H4ll1vmrNDPXi/3stD/9i5tCaEHaaM00h8BqXCrqwE564aFc1xZ04dTEjbJ+k0otOU925dtMCY3zaWnDFTVqzK2SyGBpoTQ0AYuSYIhUJlIHvIk99nXFjsgxOtB3pTUMN4bxAI14QbhOAgsCAS0pVYZp5HWQyS700KkN1tQQ8E9fDtWQcCY9Qy4B4QSUcJsdcdKUxKcbHs+PXxbP2OEt8bBe2OmKIu21Ri542rxjFBMvRP2BZXQgnRh0Kr4GSrsl3LP7A4Bz0UFrE/UqPbE92v+D5prTO6b4d1H/fpj3rHDWt0J5cIB7w4rPiqZfPLyi7K0tszpU+l4I8fVl1ZlOm53fVS63Rj1+kGv6GbWikOusoLw2IECjIhzSoAhImoOpaNSHBzQ6MEsKsJPMIaU1T8M9CaSRj8iTWk1BQBpVkIi0kcoKOMzTmQEuwpXxQYbVF7PUfKCiuOQJNWJOVFzhyhmfjgbGfCgw+ZC4FF3y7rCgynWpFzZ6tmXBgUGHEAglgVEkQbsqnrAalQTPPRs7/Wd3nOuLvudUbJFQBl7FhBkU1UckvQ7eCWraYg2NUWpTJ8+i1mXYkxcJ5kCUiz0dFItR3C11vnOOKWzziTH37EGXY921z3MUXG68D4OPjZESKwynWBKAgqcn9QAsQyQDggma46fu49gti9hwo90phE7KldwL3jnInj8DOX9Ffac/3FTjL5H6HrLPAS3ptJL/FSMpG/4s83bLgkinJOh9o2S58Cmvu44+/ePDH/cFNFfl5h//qmmvL7xTDf8ENnVhCPlsoSioAgG1bChE4CQxkp02BhdOrogeett1AiOg3MhDGJkLP1VWPtESchobWNJRAEWb2OBgNbUxyMPCprioUmFQnER+ARIKYFUfCzZv48uR9VfMIq4ej3R8iJ4JNLp/hl5TO/dpiLj8Vn/h5KinTj+Hvut2EmROxJtTFolHgDlW6WL8fa6jxwBdillt1sgchsaIlCIkNgbczUrR47KqVyTC5R2j5LDMQUYCshOxXxec6PoJvFVATtGaGO4gFxkX6kASp2yXKJ2Ai5f1J0KCfiFtb0lHWXTNFHb20h/g5cr06v/UdeUf7/qj7SfLRHMhk4qVTDhRh9fT7oUyv4relbY4eNdpuavySf/Kti5v4IuDR7g2x+RgJWICkzDgJWRgMT3SwEH2ZWDYg68NpJBvcZ1ZxLCCi+P0yH24D/TwMQuW5yyJSt4osTgANyt7Y2Z0pYQ2tM2rfHqa+qNqvPhg+M6EaZEaTrf801tgFHBOvXW0AMYnYeNQdUA6IcEFDiFcD1aAff7Wb1maffTUoMNwIri/UmOMr3IkS0E8e5+rMhlCgFSWQSaKACjqcbmyJXSCiFmEBXuSB8X+vKRO4ZWQbQANOWOX+Kg6xVW2vEeZprdXzddXNc8vEpPZWSYmvy/MT7Ui4//Ietu5/OvudTTZeN4D85c0h+UBZOTaeDx4J081THpXPMP6aXegoJXC/pPR7+hSTMWAmsaL6sCwM2EH5y6v3GjjFL3lZdPI0gdJhZ0LBsnykEBJ1KNYQGS83voAB8ZASutdU6U0IB0ZvAnLl0utnckjiYh9WjKIZIP4KCm4ISI8re2iIj2LyfHDxRd0qbsd6dSQgkwo5ysS3SpZCA4jZBWOfPPHyQDXUVFAq1hZpAHryf3D0pRVwBlBt1Gpk0SiPZEkuJya7U9UpD392iW3tUSKWP9PNBP5F43UkWvvP3Gzee8y2qLwa6bAQfenLmzIRzrLxP+kjjcC8RNDsZv0vQ3HiHBPxPJTRtFoAjTAgKhJDid1M6S1fXoMnXRRtDSLhadW4ZmX8qxqSKjPl/sdCBJCgfpSgFZYBiiRUAx7DjtDrWpUysIYqUa0cx4h4h6CAkXCRcJQKSuCcEFSn5taq/oqITGJRjoNyOVlZYPQF+PAVEZRs3GkqwLjrWsR1lasfzvAVeMvWTZEH+8nRjcx/XC8v9Lj33zVm5EkNwWdCnh7s6SMzxd2bO9OYsXJh5ctKk7pmGI/fLd54TZIKREdaPQn8SdX45vj7Z5xFIglP4m1S0gQCYt040nkKgthjVmJWotKw/Zao1B8sEQwVnBc35GlKGMDqWjRlxQFsgNoHCS52ISxBMrKusirbU0rUj9IGE14qn+jAerZ9lElg/novTnK2VH0gE1MIuRztXLLOKx6o9NFYdNTflhLXX/zwXH4k7GISOYL3/o0Qi8e9/t233ajMGCxcGF3rc9fmm1mt12dF/Hz9yRNjY+LkgHTwo5hmkFan1XLdafl9/NwyHaIFs6IcRViv7AEISwLL98NlZZ+xYqxbDbyY6j1VvTXwOeAtEbag7anl26spRCETtYWyIoBkpM4p3OA7lwtZfILhrwbKLkFBuFEIx5AKFxjXZddXquurZbjxj8/mjQql4wKce3bpakM4EnvRaKyLbQjyB2ANBO6A8OXiLA+h74tRljJZyKNSfpHBXY+L1d7HjBs2e6690Q/dXTXnHln1382E072VJl73go/HTZTuvDjLhDUEmLWH3j3gpN8w0Zx4SLr3Pd92CjCQ/d6FQBDFsRRmwUw0pLvzRqLZ9rAXMSGvR8BI1lpy41CgClAD5aYqJsIT4u/TDM5eP70HBUM9PDT1Ig7iA7ZBTwBy57CYWep4dd9kpx6xlvFtOZ5DOEWsaoxZSaTYtWEqK8yQFaBt56Dp4jtfYjSdaG52/zgVFRhk0VZDEFGiFBsbHZdKtyXYV1npEu+xG6ckDgvKUOhOww1WAYkhv7pE9c5xYOz2/X9//f10/USp13VXPhfl+cn1eU1jyrR07aqJ3Xp502Qt+TOJv99vjxyVJ33xn7NjeR5uOfjWTznzTdcMhcJFwYCD+atT7klo0MHjL2kVKIG3clpBAdiuONtUkEt537DXOVSNGWFTaGn0ktCer8qPRBOuPEiDKTWchlo0gGK9BWEa2pzLBL2Akdr6TkMXkOWbF+6mEhJ8ts2i+0alK+FAg5ve2ISRGSEWLkEc76tiOuxJgBN6CcbKu9pCAk+PHkiPsvAaGZoAG52FCjlWXoKMQ+clz7VGkTJqi1ChVeaW7rRSXoiUi9TX79hp64FxQbBZQzVk/bo/+atJPtF1C/3i6X0ddz12e8Ls8OfiOOz78+g9/mF7w7W/7s+bM+VRU3p0ttc19lzk9OW5cSlbn2iBs+KYEYIbnhD2d0K91k4ndYr4RQZDp5zqtsgBZMldAwoNgR6WovawGgPpxOu/Y1Zb0GAJBxNwsFh9sRxGgkRAsrCBR9ghKC0ZLIdTXHBFCOGLPY2XjfdsiIY8EBKtqEFrCb3P6TrjlEpfsc8yjA5IjYCb0WHh+1/XoHztXUzp5+ZbSJDvRpVvkjlCZZ5kKFJsUUOtoei6xRlwXxwbhEPcgMs+4LoZuErQjFmAl0Tofzi5WWq3JnnLdWi+Z2pLJpAOtfbG0dL7Wf7OTSv40382bP2fLloro3VcophNX8goZzZXwrw0bR8mJHC+e7yWWP+Lkp6oz9fV/KIG4zQudgjgaFPMj/Jz7i4mUXgSqE6yzHvW+/SwzQMEMKUK2o6a0NV/CY5asPdIxTanwMKssIaVYB8ssxWAWWYgAnxe4TQ4cKxrtoCOrnZFVNiueFeTsORry0MPmDuhhpaxssAly0E/SasQVzNXIPngN645yMcXFg2Nkf56MQAoU59Dxd3jHjqhbcdcuq5qkYYYhnHQLEp1nBa3kmg9y/PjY6A1bXekzPaWrKU0UFPyr2xyuas409dCbU24iWdo1kb9+9aZN1c/qyu3NV6iFTn6XLnOa+/jj/o4dK4tqarxUqlCSldc3aKw68HUnnf49Cb7tq5QJw4wEpkJylJCVpGk+R3oRUoQVQYN3o33pqAzE4pNLJ5pNNJ80lu02KyVAdR2KgBx8Iq497wBFSiG22FIOWSGPFYX+aVEen6CsUEWPrCDzMBchQg4ohpNZ8dbEd1gQU24KKU0CdExCYgovNQ70BZDepN6eqDxBTxAGxHfH5xRTJPxereu7dbqMLm4Y2OAVrX+t3vemUMg/eYmCjU5Tk9fY1OTnDXPr5yzcHUVLr9AJdEXwT5P+cvSwiTKtD0t8Zoi5xXxuWSKZ3CtBG5NpbvqMFjQfsYoXFual5BU6bqkjrMBrWFJ8/yIpAeIANMZQHETNOwqgqHex7YtPsRD1AkBpC+adJE5wPsn8cyENC/JJ0Jvq2BegxjYtJT9PMRMFNeTrCcxh7Sk/bq6vsziC1lHX0X4MIlZRWPbQ9bd4vrdCn6mVchsThi7xls2O577Vu2v6tb9Ye/CSGn91IenCc84lSH81atTA0Gsa7WfC3m7o7ksWJY7U1zY+EDRn/iB0w6GwrxgWnmWMLtJOE/yJa521vrFV5m+qzdis0fxnCTz5fVMIluu+yuoHeN5q1btkA3tCBXSlAdGJordYbRQDghT/5Dv5vS2KlZP9zKICQys8dH4SUoJ8VATiWsQBPtsApFqCjpCXHzJBZ5QW6TaEv0FCTlyCXXT4jk8givbORR6BTjaj0yCOEjVIcAme95KU3o/CILkhzBwbreMJeLl7Uj377ricim86g9pd+St0evStoUOnBWHjFyXBj0jEeounK4WPd4m7G8JM801a6lNPiBRFgme/2O8IBwE1HjQJ0S5Mhx2CX0h6TEiBFBmogOfIk8fIgNw4qUYCfCCEFsiuRy7Fgh0F9IjiN0exgoZGS9Uh4ETcyTbUH6l26AugIOdYdWWUr7fOwTpTBnHKz9AN14LCyT46SKHOb5OEfL/OqYdcF3atDN2EvyWRTPy4e1Gf5/585corwbqzpCuC30n0Z337Fqa6JEa4nn+j+H2A+PyA2HWPbNIACcJfuUEwHA/Z7KlelEjLQoU48AmE/BOE0Gd/5pLdrNha6oEAm4UndWdpPAJyKScJAsgG5BD46AEaQIFkA3KyvHY2/C/BZ4urEKGV8JMhoCyWqjt62jMECwkU8ly6yZSDPYgnxGglFvRcQuCzP1uT3kkKrlkKQScSJoFIvC2tS/c8/ycJPzlPvzZJDV2rMw48P7kxr6Dr2v+xZk20W+UVOis68Y5coTMmK/8sK+uR9psKg+bEsT59+hytrK0Y4DY0fS2dab5XgjFY/F0v6d0pAdzrpDM3i+kHx4LOzcAy8vsJQgTxvuzz9jP7N49ItvQP/wOnDVJnra0pCt6Q/Wn/83dE8TE4Ho9ImHkuK8wtQs3r+mEfzVpxviP+3Z4+ftwW4m36YYfXT/z1TOjUScJX+567T4pjjL5vkF5qCD13vR/6P0wVdlvkFBcfcw4c6JV068PmwuKaK3C+86iNu3SFOpO+PnVqsn9j5TXN9Q0zMoE7Qsx/zHO9Ei+VqAiamr8sIbtHwLuniVUYNkpIyyRySQkCw0Jb7o/9IqHSa5H0tEnRa5GQxj+j547/3T61CC/E73rE35v7s72jxJ+OX0fHBKFbI2VTpe9mp+MBDDyXGuE9azzP+7mQyMdOJrgmyITDgzCocxKJlfl+eumcLWVX4Pw5pPheXaFzTP88fVDBkcouhfl5eZkRfz32SNmPaxMHtm6YHWQyn5fFuyGyzImdru8uFe7ulwkyjwj+9tANsmFwerleb6iXABVKgHARcu9dLGvn+n6a0daXYMBzCchRqX8T+pVYhuUgo2vylgm6fyAV4KUzmTv1nu56/oBw/ts62E+/u2v/lu+NvDdVmSotLChoyHxr5eVdSnu+6Irgn1+K19sE9cmpU7s4tZUjmwJntNz1lB7bnILkjqbahklBU/obbhDcISnr5gROjZdIrPJTiY3p5vSd8sXZONSi3XYgzz8sLOALJRTqmZYxQaHrIqRBlGIIT6gO0tP42ZxTfF4ifg3jgpdPfEYCW6d/aqSo2Mw/L/tZ0pWNXl7ePJ1DY5AOxjtBZoIUVOgnEgfkm/8okZ+am0x7NQ2Z+imZTKabl/AOJfJSW+as24a/bpcgis8h/vsKnUM6gRmu0PmjhWVlzb89dETlsdDZ5aXDrY6fv3fO2k21dxT1qJIY7JIzvNvz/Q2e574R+t5zyS55i83fDsJ+EuTeOgT1rDv0nqckkAdlj/skXbc7EuTrBUlQqev7GwW1j+mvYp7PhvQCwewyWeLt+rNbws1a6Oi1Y14iuVpCe0iyW+xLfmGSQEpE37MqkUo9K9+/Rt/VS+8vktWucV1/qb7jR15B8h3f8TbqGNv12fddP/Gcn/DenLDxum3/pWJR7axhI/f5TZntR+ubd+dt21W98IqQXzCKtewVusjoeyNH5h3KC69KuOnCdJioSxxNlztDh6YzB0qvCdLNM4MgGE3sTQK8JRX47zb44QA3yNwvEb1Dt7W7HlIe7tsJzy2R5R+aSae/IKUxAEyuz2x3E/57buBtSYfN9+r5aRLBrvraOjnmyxKpvPl6j59ubr43DDLjXAm/UMU2L+m/lpfKe+tYQ/3VYXN6ejYOUSk//cMgmVly3YRbqjds2dLVOVbVq66h3k30KKjMW1dac7n1ul8KdEXwL0H63o0jux2qTfckP9CjW7eKv1i7tu7xxx1/5EcDx3uOe4OEul/gObLoiQ+6BonS6rBhoJvOPCRlMUa33HUT3vpUfsG7jW7DHq8+vDXIBJ8RXu8vLVKZdLy3/YKi9wUEZI8PX5cJ0pP0i4CCv9lPuasEz/dyDn85eWSxd6ypSK80TP6baYeeeOLZK/XwlxBdEfxPGYVPPunN3fBmXsmz9zTOcee0WNr/OXV49+p6t9jxvSDPa6qcs2Z3Nc//cOrU5P76+t7yvbv7qVTdgFTq4O+vXNlsHxL95Pdm5vftNjG8//vfb8w+dYUueXKc/w9CNpAzmdQS9gAAAABJRU5ErkJggg=="/>
          <p:cNvSpPr>
            <a:spLocks noChangeAspect="1" noChangeArrowheads="1"/>
          </p:cNvSpPr>
          <p:nvPr/>
        </p:nvSpPr>
        <p:spPr bwMode="auto">
          <a:xfrm>
            <a:off x="82232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1038" name="Picture 14" descr="Delhi Technological University - Wikipedi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7525" y="1661308"/>
            <a:ext cx="1963956" cy="1957410"/>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B874E350-9705-4EAB-80BE-3D415470894D}"/>
              </a:ext>
            </a:extLst>
          </p:cNvPr>
          <p:cNvSpPr/>
          <p:nvPr/>
        </p:nvSpPr>
        <p:spPr>
          <a:xfrm>
            <a:off x="2797750" y="2601944"/>
            <a:ext cx="5743332" cy="738664"/>
          </a:xfrm>
          <a:prstGeom prst="rect">
            <a:avLst/>
          </a:prstGeom>
        </p:spPr>
        <p:txBody>
          <a:bodyPr wrap="square">
            <a:spAutoFit/>
          </a:bodyPr>
          <a:lstStyle/>
          <a:p>
            <a:pPr algn="ctr"/>
            <a:r>
              <a:rPr lang="en-US" dirty="0">
                <a:solidFill>
                  <a:schemeClr val="bg2"/>
                </a:solidFill>
              </a:rPr>
              <a:t>Publication: </a:t>
            </a:r>
            <a:r>
              <a:rPr lang="en-US" dirty="0"/>
              <a:t>International Conference On Advances in Management and Technological Innovations Impacting Industries</a:t>
            </a:r>
          </a:p>
          <a:p>
            <a:r>
              <a:rPr lang="en-US" dirty="0"/>
              <a:t>        (April 20th – 22nd, 2021)        ( Scopus Indexed conference) </a:t>
            </a:r>
            <a:endParaRPr lang="en-IN" dirty="0">
              <a:solidFill>
                <a:schemeClr val="bg1"/>
              </a:solidFill>
            </a:endParaRPr>
          </a:p>
        </p:txBody>
      </p:sp>
    </p:spTree>
    <p:extLst>
      <p:ext uri="{BB962C8B-B14F-4D97-AF65-F5344CB8AC3E}">
        <p14:creationId xmlns:p14="http://schemas.microsoft.com/office/powerpoint/2010/main" val="25657438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192"/>
        <p:cNvGrpSpPr/>
        <p:nvPr/>
      </p:nvGrpSpPr>
      <p:grpSpPr>
        <a:xfrm>
          <a:off x="0" y="0"/>
          <a:ext cx="0" cy="0"/>
          <a:chOff x="0" y="0"/>
          <a:chExt cx="0" cy="0"/>
        </a:xfrm>
      </p:grpSpPr>
      <p:pic>
        <p:nvPicPr>
          <p:cNvPr id="193" name="Google Shape;193;p29"/>
          <p:cNvPicPr preferRelativeResize="0"/>
          <p:nvPr/>
        </p:nvPicPr>
        <p:blipFill>
          <a:blip r:embed="rId3">
            <a:alphaModFix/>
          </a:blip>
          <a:stretch>
            <a:fillRect/>
          </a:stretch>
        </p:blipFill>
        <p:spPr>
          <a:xfrm>
            <a:off x="80213" y="77850"/>
            <a:ext cx="8953499" cy="4818049"/>
          </a:xfrm>
          <a:prstGeom prst="rect">
            <a:avLst/>
          </a:prstGeom>
          <a:noFill/>
          <a:ln>
            <a:noFill/>
          </a:ln>
        </p:spPr>
      </p:pic>
      <p:sp>
        <p:nvSpPr>
          <p:cNvPr id="194" name="Google Shape;194;p29"/>
          <p:cNvSpPr txBox="1"/>
          <p:nvPr/>
        </p:nvSpPr>
        <p:spPr>
          <a:xfrm>
            <a:off x="2437600" y="125977"/>
            <a:ext cx="3909600" cy="7626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3000" b="1" dirty="0">
                <a:solidFill>
                  <a:schemeClr val="lt2"/>
                </a:solidFill>
                <a:latin typeface="Raleway"/>
                <a:ea typeface="Raleway"/>
                <a:cs typeface="Raleway"/>
                <a:sym typeface="Raleway"/>
              </a:rPr>
              <a:t>Results</a:t>
            </a:r>
            <a:endParaRPr sz="3000" b="1" dirty="0">
              <a:solidFill>
                <a:schemeClr val="lt2"/>
              </a:solidFill>
              <a:latin typeface="Raleway"/>
              <a:ea typeface="Raleway"/>
              <a:cs typeface="Raleway"/>
              <a:sym typeface="Raleway"/>
            </a:endParaRPr>
          </a:p>
        </p:txBody>
      </p:sp>
      <p:sp>
        <p:nvSpPr>
          <p:cNvPr id="195" name="Google Shape;195;p29"/>
          <p:cNvSpPr txBox="1">
            <a:spLocks noGrp="1"/>
          </p:cNvSpPr>
          <p:nvPr>
            <p:ph type="body" idx="4294967295"/>
          </p:nvPr>
        </p:nvSpPr>
        <p:spPr>
          <a:xfrm>
            <a:off x="404287" y="750582"/>
            <a:ext cx="3246440" cy="788815"/>
          </a:xfrm>
          <a:prstGeom prst="rect">
            <a:avLst/>
          </a:prstGeom>
        </p:spPr>
        <p:txBody>
          <a:bodyPr spcFirstLastPara="1" wrap="square" lIns="91425" tIns="91425" rIns="91425" bIns="91425" numCol="1" anchor="t" anchorCtr="0">
            <a:noAutofit/>
          </a:bodyPr>
          <a:lstStyle/>
          <a:p>
            <a:pPr marL="146050" lvl="0" indent="0" algn="just" rtl="0">
              <a:spcBef>
                <a:spcPts val="0"/>
              </a:spcBef>
              <a:spcAft>
                <a:spcPts val="0"/>
              </a:spcAft>
              <a:buSzPts val="1300"/>
              <a:buNone/>
            </a:pPr>
            <a:r>
              <a:rPr lang="en" sz="1000" dirty="0">
                <a:latin typeface="Playfair Display"/>
                <a:ea typeface="Playfair Display"/>
                <a:cs typeface="Playfair Display"/>
                <a:sym typeface="Playfair Display"/>
              </a:rPr>
              <a:t>A correlation Matrix was constructed to understand the correlation between bullwhip and the various inputs. </a:t>
            </a:r>
            <a:endParaRPr sz="1300" dirty="0">
              <a:latin typeface="Playfair Display"/>
              <a:ea typeface="Playfair Display"/>
              <a:cs typeface="Playfair Display"/>
              <a:sym typeface="Playfair Display"/>
            </a:endParaRPr>
          </a:p>
          <a:p>
            <a:pPr marL="0" lvl="0" indent="0" algn="just" rtl="0">
              <a:spcBef>
                <a:spcPts val="1000"/>
              </a:spcBef>
              <a:spcAft>
                <a:spcPts val="0"/>
              </a:spcAft>
              <a:buClr>
                <a:schemeClr val="dk2"/>
              </a:buClr>
              <a:buSzPts val="1100"/>
              <a:buFont typeface="Arial"/>
              <a:buNone/>
            </a:pPr>
            <a:endParaRPr sz="1300" dirty="0">
              <a:latin typeface="Playfair Display"/>
              <a:ea typeface="Playfair Display"/>
              <a:cs typeface="Playfair Display"/>
              <a:sym typeface="Playfair Display"/>
            </a:endParaRPr>
          </a:p>
          <a:p>
            <a:pPr marL="0" lvl="0" indent="0" algn="just" rtl="0">
              <a:spcBef>
                <a:spcPts val="1000"/>
              </a:spcBef>
              <a:spcAft>
                <a:spcPts val="0"/>
              </a:spcAft>
              <a:buClr>
                <a:schemeClr val="dk2"/>
              </a:buClr>
              <a:buSzPts val="1100"/>
              <a:buFont typeface="Arial"/>
              <a:buNone/>
            </a:pPr>
            <a:endParaRPr sz="1300" dirty="0">
              <a:latin typeface="Playfair Display"/>
              <a:ea typeface="Playfair Display"/>
              <a:cs typeface="Playfair Display"/>
              <a:sym typeface="Playfair Display"/>
            </a:endParaRPr>
          </a:p>
          <a:p>
            <a:pPr marL="0" lvl="0" indent="0" algn="just" rtl="0">
              <a:spcBef>
                <a:spcPts val="1000"/>
              </a:spcBef>
              <a:spcAft>
                <a:spcPts val="0"/>
              </a:spcAft>
              <a:buClr>
                <a:schemeClr val="dk2"/>
              </a:buClr>
              <a:buSzPts val="1100"/>
              <a:buFont typeface="Arial"/>
              <a:buNone/>
            </a:pPr>
            <a:endParaRPr sz="1300" dirty="0">
              <a:latin typeface="Playfair Display"/>
              <a:ea typeface="Playfair Display"/>
              <a:cs typeface="Playfair Display"/>
              <a:sym typeface="Playfair Display"/>
            </a:endParaRPr>
          </a:p>
          <a:p>
            <a:pPr marL="0" lvl="0" indent="0" algn="just" rtl="0">
              <a:spcBef>
                <a:spcPts val="1000"/>
              </a:spcBef>
              <a:spcAft>
                <a:spcPts val="0"/>
              </a:spcAft>
              <a:buClr>
                <a:schemeClr val="dk2"/>
              </a:buClr>
              <a:buSzPts val="1100"/>
              <a:buFont typeface="Arial"/>
              <a:buNone/>
            </a:pPr>
            <a:endParaRPr sz="1300" dirty="0">
              <a:latin typeface="Playfair Display"/>
              <a:ea typeface="Playfair Display"/>
              <a:cs typeface="Playfair Display"/>
              <a:sym typeface="Playfair Display"/>
            </a:endParaRPr>
          </a:p>
          <a:p>
            <a:pPr marL="0" lvl="0" indent="0" algn="just" rtl="0">
              <a:spcBef>
                <a:spcPts val="1000"/>
              </a:spcBef>
              <a:spcAft>
                <a:spcPts val="0"/>
              </a:spcAft>
              <a:buClr>
                <a:schemeClr val="dk2"/>
              </a:buClr>
              <a:buSzPts val="1100"/>
              <a:buFont typeface="Arial"/>
              <a:buNone/>
            </a:pPr>
            <a:endParaRPr sz="1300" dirty="0">
              <a:latin typeface="Playfair Display"/>
              <a:ea typeface="Playfair Display"/>
              <a:cs typeface="Playfair Display"/>
              <a:sym typeface="Playfair Display"/>
            </a:endParaRPr>
          </a:p>
          <a:p>
            <a:pPr marL="0" lvl="0" indent="0" algn="just" rtl="0">
              <a:spcBef>
                <a:spcPts val="1000"/>
              </a:spcBef>
              <a:spcAft>
                <a:spcPts val="1000"/>
              </a:spcAft>
              <a:buClr>
                <a:schemeClr val="dk2"/>
              </a:buClr>
              <a:buSzPts val="1100"/>
              <a:buFont typeface="Arial"/>
              <a:buNone/>
            </a:pPr>
            <a:endParaRPr sz="1300" dirty="0">
              <a:latin typeface="Playfair Display"/>
              <a:ea typeface="Playfair Display"/>
              <a:cs typeface="Playfair Display"/>
              <a:sym typeface="Playfair Display"/>
            </a:endParaRPr>
          </a:p>
        </p:txBody>
      </p:sp>
      <p:pic>
        <p:nvPicPr>
          <p:cNvPr id="6" name="Picture 5"/>
          <p:cNvPicPr/>
          <p:nvPr/>
        </p:nvPicPr>
        <p:blipFill>
          <a:blip r:embed="rId4">
            <a:extLst>
              <a:ext uri="{28A0092B-C50C-407E-A947-70E740481C1C}">
                <a14:useLocalDpi xmlns:a14="http://schemas.microsoft.com/office/drawing/2010/main" val="0"/>
              </a:ext>
            </a:extLst>
          </a:blip>
          <a:srcRect/>
          <a:stretch>
            <a:fillRect/>
          </a:stretch>
        </p:blipFill>
        <p:spPr bwMode="auto">
          <a:xfrm>
            <a:off x="502533" y="1416288"/>
            <a:ext cx="3306321" cy="3224465"/>
          </a:xfrm>
          <a:prstGeom prst="rect">
            <a:avLst/>
          </a:prstGeom>
          <a:noFill/>
          <a:ln>
            <a:noFill/>
          </a:ln>
        </p:spPr>
      </p:pic>
      <p:graphicFrame>
        <p:nvGraphicFramePr>
          <p:cNvPr id="2" name="Table 1"/>
          <p:cNvGraphicFramePr>
            <a:graphicFrameLocks noGrp="1"/>
          </p:cNvGraphicFramePr>
          <p:nvPr/>
        </p:nvGraphicFramePr>
        <p:xfrm>
          <a:off x="4391208" y="1347536"/>
          <a:ext cx="3911983" cy="921548"/>
        </p:xfrm>
        <a:graphic>
          <a:graphicData uri="http://schemas.openxmlformats.org/drawingml/2006/table">
            <a:tbl>
              <a:tblPr firstRow="1" firstCol="1" bandRow="1">
                <a:tableStyleId>{5C22544A-7EE6-4342-B048-85BDC9FD1C3A}</a:tableStyleId>
              </a:tblPr>
              <a:tblGrid>
                <a:gridCol w="919407">
                  <a:extLst>
                    <a:ext uri="{9D8B030D-6E8A-4147-A177-3AD203B41FA5}">
                      <a16:colId xmlns:a16="http://schemas.microsoft.com/office/drawing/2014/main" val="20000"/>
                    </a:ext>
                  </a:extLst>
                </a:gridCol>
                <a:gridCol w="1832803">
                  <a:extLst>
                    <a:ext uri="{9D8B030D-6E8A-4147-A177-3AD203B41FA5}">
                      <a16:colId xmlns:a16="http://schemas.microsoft.com/office/drawing/2014/main" val="20001"/>
                    </a:ext>
                  </a:extLst>
                </a:gridCol>
                <a:gridCol w="1159773">
                  <a:extLst>
                    <a:ext uri="{9D8B030D-6E8A-4147-A177-3AD203B41FA5}">
                      <a16:colId xmlns:a16="http://schemas.microsoft.com/office/drawing/2014/main" val="20002"/>
                    </a:ext>
                  </a:extLst>
                </a:gridCol>
              </a:tblGrid>
              <a:tr h="230387">
                <a:tc>
                  <a:txBody>
                    <a:bodyPr/>
                    <a:lstStyle/>
                    <a:p>
                      <a:pPr algn="ctr">
                        <a:lnSpc>
                          <a:spcPct val="150000"/>
                        </a:lnSpc>
                        <a:spcAft>
                          <a:spcPts val="800"/>
                        </a:spcAft>
                      </a:pPr>
                      <a:r>
                        <a:rPr lang="en-IN" sz="1000" dirty="0">
                          <a:solidFill>
                            <a:schemeClr val="bg2"/>
                          </a:solidFill>
                          <a:effectLst/>
                          <a:latin typeface="Playfair Display" charset="0"/>
                        </a:rPr>
                        <a:t>S.no.</a:t>
                      </a:r>
                      <a:endParaRPr lang="en-IN" sz="1000" dirty="0">
                        <a:solidFill>
                          <a:schemeClr val="bg2"/>
                        </a:solidFill>
                        <a:effectLst/>
                        <a:latin typeface="Playfair Display" charset="0"/>
                        <a:ea typeface="Calibri"/>
                        <a:cs typeface="Times New Roman"/>
                      </a:endParaRPr>
                    </a:p>
                  </a:txBody>
                  <a:tcPr marL="68580" marR="68580" marT="0" marB="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lnSpc>
                          <a:spcPct val="150000"/>
                        </a:lnSpc>
                        <a:spcAft>
                          <a:spcPts val="800"/>
                        </a:spcAft>
                      </a:pPr>
                      <a:r>
                        <a:rPr lang="en-IN" sz="1000" dirty="0">
                          <a:solidFill>
                            <a:schemeClr val="bg2"/>
                          </a:solidFill>
                          <a:effectLst/>
                          <a:latin typeface="Playfair Display" charset="0"/>
                        </a:rPr>
                        <a:t>Algorithm</a:t>
                      </a:r>
                      <a:endParaRPr lang="en-IN" sz="1000" dirty="0">
                        <a:solidFill>
                          <a:schemeClr val="bg2"/>
                        </a:solidFill>
                        <a:effectLst/>
                        <a:latin typeface="Playfair Display" charset="0"/>
                        <a:ea typeface="Calibri"/>
                        <a:cs typeface="Times New Roman"/>
                      </a:endParaRPr>
                    </a:p>
                  </a:txBody>
                  <a:tcPr marL="68580" marR="68580" marT="0" marB="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lnSpc>
                          <a:spcPct val="150000"/>
                        </a:lnSpc>
                        <a:spcAft>
                          <a:spcPts val="800"/>
                        </a:spcAft>
                      </a:pPr>
                      <a:r>
                        <a:rPr lang="en-IN" sz="1000" dirty="0">
                          <a:solidFill>
                            <a:schemeClr val="bg2"/>
                          </a:solidFill>
                          <a:effectLst/>
                          <a:latin typeface="Playfair Display" charset="0"/>
                        </a:rPr>
                        <a:t>Accuracy</a:t>
                      </a:r>
                      <a:endParaRPr lang="en-IN" sz="1000" dirty="0">
                        <a:solidFill>
                          <a:schemeClr val="bg2"/>
                        </a:solidFill>
                        <a:effectLst/>
                        <a:latin typeface="Playfair Display" charset="0"/>
                        <a:ea typeface="Calibri"/>
                        <a:cs typeface="Times New Roman"/>
                      </a:endParaRPr>
                    </a:p>
                  </a:txBody>
                  <a:tcPr marL="68580" marR="68580" marT="0" marB="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extLst>
                  <a:ext uri="{0D108BD9-81ED-4DB2-BD59-A6C34878D82A}">
                    <a16:rowId xmlns:a16="http://schemas.microsoft.com/office/drawing/2014/main" val="10000"/>
                  </a:ext>
                </a:extLst>
              </a:tr>
              <a:tr h="230387">
                <a:tc>
                  <a:txBody>
                    <a:bodyPr/>
                    <a:lstStyle/>
                    <a:p>
                      <a:pPr algn="ctr">
                        <a:lnSpc>
                          <a:spcPct val="150000"/>
                        </a:lnSpc>
                        <a:spcAft>
                          <a:spcPts val="800"/>
                        </a:spcAft>
                      </a:pPr>
                      <a:r>
                        <a:rPr lang="en-IN" sz="1000" dirty="0">
                          <a:solidFill>
                            <a:schemeClr val="bg2"/>
                          </a:solidFill>
                          <a:effectLst/>
                          <a:latin typeface="Playfair Display" charset="0"/>
                        </a:rPr>
                        <a:t>1</a:t>
                      </a:r>
                      <a:endParaRPr lang="en-IN" sz="1000" dirty="0">
                        <a:solidFill>
                          <a:schemeClr val="bg2"/>
                        </a:solidFill>
                        <a:effectLst/>
                        <a:latin typeface="Playfair Display" charset="0"/>
                        <a:ea typeface="Calibri"/>
                        <a:cs typeface="Times New Roman"/>
                      </a:endParaRPr>
                    </a:p>
                  </a:txBody>
                  <a:tcPr marL="68580" marR="68580" marT="0" marB="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lnSpc>
                          <a:spcPct val="150000"/>
                        </a:lnSpc>
                        <a:spcAft>
                          <a:spcPts val="800"/>
                        </a:spcAft>
                      </a:pPr>
                      <a:r>
                        <a:rPr lang="en-IN" sz="1000" dirty="0">
                          <a:solidFill>
                            <a:schemeClr val="bg2"/>
                          </a:solidFill>
                          <a:effectLst/>
                          <a:latin typeface="Playfair Display" charset="0"/>
                        </a:rPr>
                        <a:t>Decision Tree</a:t>
                      </a:r>
                      <a:r>
                        <a:rPr lang="en-IN" sz="1000" baseline="0" dirty="0">
                          <a:solidFill>
                            <a:schemeClr val="bg2"/>
                          </a:solidFill>
                          <a:effectLst/>
                          <a:latin typeface="Playfair Display" charset="0"/>
                        </a:rPr>
                        <a:t> </a:t>
                      </a:r>
                      <a:r>
                        <a:rPr lang="en-IN" sz="1000" dirty="0" err="1">
                          <a:solidFill>
                            <a:schemeClr val="bg2"/>
                          </a:solidFill>
                          <a:effectLst/>
                          <a:latin typeface="Playfair Display" charset="0"/>
                        </a:rPr>
                        <a:t>Regressor</a:t>
                      </a:r>
                      <a:endParaRPr lang="en-IN" sz="1000" dirty="0">
                        <a:solidFill>
                          <a:schemeClr val="bg2"/>
                        </a:solidFill>
                        <a:effectLst/>
                        <a:latin typeface="Playfair Display" charset="0"/>
                        <a:ea typeface="Calibri"/>
                        <a:cs typeface="Times New Roman"/>
                      </a:endParaRPr>
                    </a:p>
                  </a:txBody>
                  <a:tcPr marL="68580" marR="68580" marT="0" marB="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lnSpc>
                          <a:spcPct val="150000"/>
                        </a:lnSpc>
                        <a:spcAft>
                          <a:spcPts val="800"/>
                        </a:spcAft>
                      </a:pPr>
                      <a:r>
                        <a:rPr lang="en-IN" sz="1000" dirty="0">
                          <a:solidFill>
                            <a:schemeClr val="bg2"/>
                          </a:solidFill>
                          <a:effectLst/>
                          <a:latin typeface="Playfair Display" charset="0"/>
                        </a:rPr>
                        <a:t>24.52%</a:t>
                      </a:r>
                      <a:endParaRPr lang="en-IN" sz="1000" dirty="0">
                        <a:solidFill>
                          <a:schemeClr val="bg2"/>
                        </a:solidFill>
                        <a:effectLst/>
                        <a:latin typeface="Playfair Display" charset="0"/>
                        <a:ea typeface="Calibri"/>
                        <a:cs typeface="Times New Roman"/>
                      </a:endParaRPr>
                    </a:p>
                  </a:txBody>
                  <a:tcPr marL="68580" marR="68580" marT="0" marB="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extLst>
                  <a:ext uri="{0D108BD9-81ED-4DB2-BD59-A6C34878D82A}">
                    <a16:rowId xmlns:a16="http://schemas.microsoft.com/office/drawing/2014/main" val="10001"/>
                  </a:ext>
                </a:extLst>
              </a:tr>
              <a:tr h="230387">
                <a:tc>
                  <a:txBody>
                    <a:bodyPr/>
                    <a:lstStyle/>
                    <a:p>
                      <a:pPr algn="ctr">
                        <a:lnSpc>
                          <a:spcPct val="150000"/>
                        </a:lnSpc>
                        <a:spcAft>
                          <a:spcPts val="800"/>
                        </a:spcAft>
                      </a:pPr>
                      <a:r>
                        <a:rPr lang="en-IN" sz="1000" dirty="0">
                          <a:solidFill>
                            <a:schemeClr val="bg2"/>
                          </a:solidFill>
                          <a:effectLst/>
                          <a:latin typeface="Playfair Display" charset="0"/>
                        </a:rPr>
                        <a:t>2</a:t>
                      </a:r>
                      <a:endParaRPr lang="en-IN" sz="1000" dirty="0">
                        <a:solidFill>
                          <a:schemeClr val="bg2"/>
                        </a:solidFill>
                        <a:effectLst/>
                        <a:latin typeface="Playfair Display" charset="0"/>
                        <a:ea typeface="Calibri"/>
                        <a:cs typeface="Times New Roman"/>
                      </a:endParaRPr>
                    </a:p>
                  </a:txBody>
                  <a:tcPr marL="68580" marR="68580" marT="0" marB="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lnSpc>
                          <a:spcPct val="150000"/>
                        </a:lnSpc>
                        <a:spcAft>
                          <a:spcPts val="800"/>
                        </a:spcAft>
                      </a:pPr>
                      <a:r>
                        <a:rPr lang="en-IN" sz="1000" dirty="0">
                          <a:solidFill>
                            <a:schemeClr val="bg2"/>
                          </a:solidFill>
                          <a:effectLst/>
                          <a:latin typeface="Playfair Display" charset="0"/>
                        </a:rPr>
                        <a:t>MLP </a:t>
                      </a:r>
                      <a:r>
                        <a:rPr lang="en-IN" sz="1000" dirty="0" err="1">
                          <a:solidFill>
                            <a:schemeClr val="bg2"/>
                          </a:solidFill>
                          <a:effectLst/>
                          <a:latin typeface="Playfair Display" charset="0"/>
                        </a:rPr>
                        <a:t>Regressor</a:t>
                      </a:r>
                      <a:endParaRPr lang="en-IN" sz="1000" dirty="0">
                        <a:solidFill>
                          <a:schemeClr val="bg2"/>
                        </a:solidFill>
                        <a:effectLst/>
                        <a:latin typeface="Playfair Display" charset="0"/>
                        <a:ea typeface="Calibri"/>
                        <a:cs typeface="Times New Roman"/>
                      </a:endParaRPr>
                    </a:p>
                  </a:txBody>
                  <a:tcPr marL="68580" marR="68580" marT="0" marB="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lnSpc>
                          <a:spcPct val="150000"/>
                        </a:lnSpc>
                        <a:spcAft>
                          <a:spcPts val="800"/>
                        </a:spcAft>
                      </a:pPr>
                      <a:r>
                        <a:rPr lang="en-IN" sz="1000" dirty="0">
                          <a:solidFill>
                            <a:schemeClr val="bg2"/>
                          </a:solidFill>
                          <a:effectLst/>
                          <a:latin typeface="Playfair Display" charset="0"/>
                        </a:rPr>
                        <a:t>25.32%</a:t>
                      </a:r>
                      <a:endParaRPr lang="en-IN" sz="1000" dirty="0">
                        <a:solidFill>
                          <a:schemeClr val="bg2"/>
                        </a:solidFill>
                        <a:effectLst/>
                        <a:latin typeface="Playfair Display" charset="0"/>
                        <a:ea typeface="Calibri"/>
                        <a:cs typeface="Times New Roman"/>
                      </a:endParaRPr>
                    </a:p>
                  </a:txBody>
                  <a:tcPr marL="68580" marR="68580" marT="0" marB="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extLst>
                  <a:ext uri="{0D108BD9-81ED-4DB2-BD59-A6C34878D82A}">
                    <a16:rowId xmlns:a16="http://schemas.microsoft.com/office/drawing/2014/main" val="10002"/>
                  </a:ext>
                </a:extLst>
              </a:tr>
              <a:tr h="230387">
                <a:tc>
                  <a:txBody>
                    <a:bodyPr/>
                    <a:lstStyle/>
                    <a:p>
                      <a:pPr algn="ctr">
                        <a:lnSpc>
                          <a:spcPct val="150000"/>
                        </a:lnSpc>
                        <a:spcAft>
                          <a:spcPts val="800"/>
                        </a:spcAft>
                      </a:pPr>
                      <a:r>
                        <a:rPr lang="en-IN" sz="1000" dirty="0">
                          <a:solidFill>
                            <a:schemeClr val="bg2"/>
                          </a:solidFill>
                          <a:effectLst/>
                          <a:latin typeface="Playfair Display" charset="0"/>
                        </a:rPr>
                        <a:t>3</a:t>
                      </a:r>
                      <a:endParaRPr lang="en-IN" sz="1000" dirty="0">
                        <a:solidFill>
                          <a:schemeClr val="bg2"/>
                        </a:solidFill>
                        <a:effectLst/>
                        <a:latin typeface="Playfair Display" charset="0"/>
                        <a:ea typeface="Calibri"/>
                        <a:cs typeface="Times New Roman"/>
                      </a:endParaRPr>
                    </a:p>
                  </a:txBody>
                  <a:tcPr marL="68580" marR="68580" marT="0" marB="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lnSpc>
                          <a:spcPct val="150000"/>
                        </a:lnSpc>
                        <a:spcAft>
                          <a:spcPts val="800"/>
                        </a:spcAft>
                      </a:pPr>
                      <a:r>
                        <a:rPr lang="en-IN" sz="1000" dirty="0">
                          <a:solidFill>
                            <a:schemeClr val="bg2"/>
                          </a:solidFill>
                          <a:effectLst/>
                          <a:latin typeface="Playfair Display" charset="0"/>
                        </a:rPr>
                        <a:t>KNN Algorithm</a:t>
                      </a:r>
                      <a:endParaRPr lang="en-IN" sz="1000" dirty="0">
                        <a:solidFill>
                          <a:schemeClr val="bg2"/>
                        </a:solidFill>
                        <a:effectLst/>
                        <a:latin typeface="Playfair Display" charset="0"/>
                        <a:ea typeface="Calibri"/>
                        <a:cs typeface="Times New Roman"/>
                      </a:endParaRPr>
                    </a:p>
                  </a:txBody>
                  <a:tcPr marL="68580" marR="68580" marT="0" marB="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lgn="ctr">
                        <a:lnSpc>
                          <a:spcPct val="150000"/>
                        </a:lnSpc>
                        <a:spcAft>
                          <a:spcPts val="800"/>
                        </a:spcAft>
                      </a:pPr>
                      <a:r>
                        <a:rPr lang="en-IN" sz="1000" dirty="0">
                          <a:solidFill>
                            <a:schemeClr val="bg2"/>
                          </a:solidFill>
                          <a:effectLst/>
                          <a:latin typeface="Playfair Display" charset="0"/>
                        </a:rPr>
                        <a:t>54.64%</a:t>
                      </a:r>
                      <a:endParaRPr lang="en-IN" sz="1000" dirty="0">
                        <a:solidFill>
                          <a:schemeClr val="bg2"/>
                        </a:solidFill>
                        <a:effectLst/>
                        <a:latin typeface="Playfair Display" charset="0"/>
                        <a:ea typeface="Calibri"/>
                        <a:cs typeface="Times New Roman"/>
                      </a:endParaRPr>
                    </a:p>
                  </a:txBody>
                  <a:tcPr marL="68580" marR="68580" marT="0" marB="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extLst>
                  <a:ext uri="{0D108BD9-81ED-4DB2-BD59-A6C34878D82A}">
                    <a16:rowId xmlns:a16="http://schemas.microsoft.com/office/drawing/2014/main" val="10003"/>
                  </a:ext>
                </a:extLst>
              </a:tr>
            </a:tbl>
          </a:graphicData>
        </a:graphic>
      </p:graphicFrame>
      <p:sp>
        <p:nvSpPr>
          <p:cNvPr id="3" name="TextBox 2"/>
          <p:cNvSpPr txBox="1"/>
          <p:nvPr/>
        </p:nvSpPr>
        <p:spPr>
          <a:xfrm>
            <a:off x="4316773" y="912735"/>
            <a:ext cx="3254417" cy="261610"/>
          </a:xfrm>
          <a:prstGeom prst="rect">
            <a:avLst/>
          </a:prstGeom>
          <a:noFill/>
        </p:spPr>
        <p:txBody>
          <a:bodyPr wrap="none" rtlCol="0">
            <a:spAutoFit/>
          </a:bodyPr>
          <a:lstStyle/>
          <a:p>
            <a:r>
              <a:rPr lang="en-IN" sz="1100" dirty="0">
                <a:latin typeface="Playfair Display" charset="0"/>
              </a:rPr>
              <a:t>Accuracy of prediction with different algorithms</a:t>
            </a:r>
          </a:p>
        </p:txBody>
      </p:sp>
      <p:sp>
        <p:nvSpPr>
          <p:cNvPr id="4" name="Rectangle 3"/>
          <p:cNvSpPr/>
          <p:nvPr/>
        </p:nvSpPr>
        <p:spPr>
          <a:xfrm>
            <a:off x="3808854" y="2442275"/>
            <a:ext cx="4664815" cy="2246769"/>
          </a:xfrm>
          <a:prstGeom prst="rect">
            <a:avLst/>
          </a:prstGeom>
        </p:spPr>
        <p:txBody>
          <a:bodyPr wrap="square">
            <a:spAutoFit/>
          </a:bodyPr>
          <a:lstStyle/>
          <a:p>
            <a:pPr marL="171450" indent="-171450" algn="just">
              <a:buFont typeface="Arial" pitchFamily="34" charset="0"/>
              <a:buChar char="•"/>
            </a:pPr>
            <a:r>
              <a:rPr lang="en" sz="1000" b="1" dirty="0">
                <a:latin typeface="Playfair Display"/>
                <a:ea typeface="Playfair Display"/>
                <a:cs typeface="Playfair Display"/>
                <a:sym typeface="Playfair Display"/>
              </a:rPr>
              <a:t>Accuracy of MLP</a:t>
            </a:r>
            <a:r>
              <a:rPr lang="en" sz="1000" dirty="0">
                <a:latin typeface="Playfair Display"/>
                <a:ea typeface="Playfair Display"/>
                <a:cs typeface="Playfair Display"/>
                <a:sym typeface="Playfair Display"/>
              </a:rPr>
              <a:t>: The given dataset had a small resolution of upto 2 decimal places. Due to this small resolution, the algorithm is unable to differentiate and predict the bullwhip effect with a high degree of accuracy.</a:t>
            </a:r>
          </a:p>
          <a:p>
            <a:pPr marL="171450" indent="-171450" algn="just">
              <a:buFont typeface="Arial" pitchFamily="34" charset="0"/>
              <a:buChar char="•"/>
            </a:pPr>
            <a:endParaRPr lang="en" sz="1000" dirty="0">
              <a:latin typeface="Playfair Display"/>
              <a:ea typeface="Playfair Display"/>
              <a:cs typeface="Playfair Display"/>
              <a:sym typeface="Playfair Display"/>
            </a:endParaRPr>
          </a:p>
          <a:p>
            <a:pPr marL="171450" lvl="0" indent="-171450" algn="just">
              <a:buFont typeface="Arial" pitchFamily="34" charset="0"/>
              <a:buChar char="•"/>
            </a:pPr>
            <a:r>
              <a:rPr lang="en" sz="1000" b="1" dirty="0">
                <a:latin typeface="Playfair Display"/>
                <a:ea typeface="Playfair Display"/>
                <a:cs typeface="Playfair Display"/>
                <a:sym typeface="Playfair Display"/>
              </a:rPr>
              <a:t>Accuracy of KNN:</a:t>
            </a:r>
            <a:r>
              <a:rPr lang="en" sz="1000" dirty="0">
                <a:latin typeface="Playfair Display"/>
                <a:ea typeface="Playfair Display"/>
                <a:cs typeface="Playfair Display"/>
                <a:sym typeface="Playfair Display"/>
              </a:rPr>
              <a:t> Since the projection of the 9 input variables were plotted against the numerical value of bullwhip. The machine found the most accurate result at K=5 or 5 clusters.  The algorithm dealt with multi collinearity easily</a:t>
            </a:r>
          </a:p>
          <a:p>
            <a:pPr marL="171450" lvl="0" indent="-171450" algn="just">
              <a:buFont typeface="Arial" pitchFamily="34" charset="0"/>
              <a:buChar char="•"/>
            </a:pPr>
            <a:endParaRPr lang="en" sz="1000" dirty="0">
              <a:latin typeface="Playfair Display"/>
              <a:ea typeface="Playfair Display"/>
              <a:cs typeface="Playfair Display"/>
              <a:sym typeface="Playfair Display"/>
            </a:endParaRPr>
          </a:p>
          <a:p>
            <a:pPr marL="171450" indent="-171450" algn="just">
              <a:buFont typeface="Arial" pitchFamily="34" charset="0"/>
              <a:buChar char="•"/>
            </a:pPr>
            <a:r>
              <a:rPr lang="en-US" sz="1000" b="1" dirty="0">
                <a:latin typeface="Playfair Display"/>
                <a:ea typeface="Playfair Display"/>
                <a:cs typeface="Playfair Display"/>
                <a:sym typeface="Playfair Display"/>
              </a:rPr>
              <a:t>Accuracy of Decision Tree:</a:t>
            </a:r>
            <a:r>
              <a:rPr lang="en-US" sz="1000" dirty="0">
                <a:latin typeface="Playfair Display"/>
                <a:ea typeface="Playfair Display"/>
                <a:cs typeface="Playfair Display"/>
                <a:sym typeface="Playfair Display"/>
              </a:rPr>
              <a:t> Due to high multi-collinearity between the input data points. The Regressors failed to model the bullwhip. Certain variables need to be removed to get a higher prediction score. </a:t>
            </a:r>
          </a:p>
          <a:p>
            <a:pPr marL="171450" lvl="0" indent="-171450">
              <a:buFont typeface="Arial" pitchFamily="34" charset="0"/>
              <a:buChar char="•"/>
            </a:pPr>
            <a:endParaRPr lang="en" sz="1000" dirty="0">
              <a:latin typeface="Playfair Display"/>
              <a:ea typeface="Playfair Display"/>
              <a:cs typeface="Playfair Display"/>
              <a:sym typeface="Playfair Display"/>
            </a:endParaRPr>
          </a:p>
          <a:p>
            <a:pPr marL="171450" indent="-171450">
              <a:buFont typeface="Arial" pitchFamily="34" charset="0"/>
              <a:buChar char="•"/>
            </a:pPr>
            <a:endParaRPr lang="en-IN" sz="1000" dirty="0"/>
          </a:p>
        </p:txBody>
      </p:sp>
    </p:spTree>
    <p:extLst>
      <p:ext uri="{BB962C8B-B14F-4D97-AF65-F5344CB8AC3E}">
        <p14:creationId xmlns:p14="http://schemas.microsoft.com/office/powerpoint/2010/main" val="39866494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218"/>
        <p:cNvGrpSpPr/>
        <p:nvPr/>
      </p:nvGrpSpPr>
      <p:grpSpPr>
        <a:xfrm>
          <a:off x="0" y="0"/>
          <a:ext cx="0" cy="0"/>
          <a:chOff x="0" y="0"/>
          <a:chExt cx="0" cy="0"/>
        </a:xfrm>
      </p:grpSpPr>
      <p:sp>
        <p:nvSpPr>
          <p:cNvPr id="219" name="Google Shape;219;p32"/>
          <p:cNvSpPr txBox="1"/>
          <p:nvPr/>
        </p:nvSpPr>
        <p:spPr>
          <a:xfrm>
            <a:off x="2474550" y="1600"/>
            <a:ext cx="3909600" cy="7626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3000" b="1" dirty="0">
                <a:solidFill>
                  <a:schemeClr val="lt1"/>
                </a:solidFill>
                <a:latin typeface="Raleway"/>
                <a:ea typeface="Raleway"/>
                <a:cs typeface="Raleway"/>
                <a:sym typeface="Raleway"/>
              </a:rPr>
              <a:t>Findings</a:t>
            </a:r>
            <a:endParaRPr sz="3000" b="1" dirty="0">
              <a:solidFill>
                <a:schemeClr val="lt1"/>
              </a:solidFill>
              <a:latin typeface="Raleway"/>
              <a:ea typeface="Raleway"/>
              <a:cs typeface="Raleway"/>
              <a:sym typeface="Raleway"/>
            </a:endParaRPr>
          </a:p>
        </p:txBody>
      </p:sp>
      <p:sp>
        <p:nvSpPr>
          <p:cNvPr id="220" name="Google Shape;220;p32"/>
          <p:cNvSpPr txBox="1"/>
          <p:nvPr/>
        </p:nvSpPr>
        <p:spPr>
          <a:xfrm>
            <a:off x="254625" y="823300"/>
            <a:ext cx="8657400" cy="4117500"/>
          </a:xfrm>
          <a:prstGeom prst="rect">
            <a:avLst/>
          </a:prstGeom>
          <a:noFill/>
          <a:ln>
            <a:noFill/>
          </a:ln>
        </p:spPr>
        <p:txBody>
          <a:bodyPr spcFirstLastPara="1" wrap="square" lIns="91425" tIns="91425" rIns="91425" bIns="91425" anchor="t" anchorCtr="0">
            <a:spAutoFit/>
          </a:bodyPr>
          <a:lstStyle/>
          <a:p>
            <a:pPr marL="457200" lvl="0" indent="-317500" algn="l" rtl="0">
              <a:lnSpc>
                <a:spcPct val="115000"/>
              </a:lnSpc>
              <a:spcBef>
                <a:spcPts val="0"/>
              </a:spcBef>
              <a:spcAft>
                <a:spcPts val="0"/>
              </a:spcAft>
              <a:buSzPts val="1400"/>
              <a:buFont typeface="Lato"/>
              <a:buChar char="●"/>
            </a:pPr>
            <a:r>
              <a:rPr lang="en">
                <a:latin typeface="Lato"/>
                <a:ea typeface="Lato"/>
                <a:cs typeface="Lato"/>
                <a:sym typeface="Lato"/>
              </a:rPr>
              <a:t>The objective was to study the bullwhip effect, underlying causes and</a:t>
            </a:r>
            <a:endParaRPr>
              <a:latin typeface="Lato"/>
              <a:ea typeface="Lato"/>
              <a:cs typeface="Lato"/>
              <a:sym typeface="Lato"/>
            </a:endParaRPr>
          </a:p>
          <a:p>
            <a:pPr marL="457200" lvl="0" indent="0" algn="l" rtl="0">
              <a:lnSpc>
                <a:spcPct val="115000"/>
              </a:lnSpc>
              <a:spcBef>
                <a:spcPts val="0"/>
              </a:spcBef>
              <a:spcAft>
                <a:spcPts val="0"/>
              </a:spcAft>
              <a:buNone/>
            </a:pPr>
            <a:r>
              <a:rPr lang="en">
                <a:latin typeface="Lato"/>
                <a:ea typeface="Lato"/>
                <a:cs typeface="Lato"/>
                <a:sym typeface="Lato"/>
              </a:rPr>
              <a:t>possible remedies of the bullwhip effect in supply chains. Coordination and collaboration among partners of a supply chain with time bound information sharing is a possible remedy to the demand amplification phenomenon. However, the full integration of the organizations of a supply chain is not possible due to difference of strategies and goals existing among them. </a:t>
            </a:r>
            <a:endParaRPr>
              <a:latin typeface="Lato"/>
              <a:ea typeface="Lato"/>
              <a:cs typeface="Lato"/>
              <a:sym typeface="Lato"/>
            </a:endParaRPr>
          </a:p>
          <a:p>
            <a:pPr marL="457200" lvl="0" indent="0" algn="l" rtl="0">
              <a:lnSpc>
                <a:spcPct val="115000"/>
              </a:lnSpc>
              <a:spcBef>
                <a:spcPts val="0"/>
              </a:spcBef>
              <a:spcAft>
                <a:spcPts val="0"/>
              </a:spcAft>
              <a:buNone/>
            </a:pPr>
            <a:endParaRPr>
              <a:latin typeface="Lato"/>
              <a:ea typeface="Lato"/>
              <a:cs typeface="Lato"/>
              <a:sym typeface="Lato"/>
            </a:endParaRPr>
          </a:p>
          <a:p>
            <a:pPr marL="457200" lvl="0" indent="-317500" algn="l" rtl="0">
              <a:lnSpc>
                <a:spcPct val="115000"/>
              </a:lnSpc>
              <a:spcBef>
                <a:spcPts val="0"/>
              </a:spcBef>
              <a:spcAft>
                <a:spcPts val="0"/>
              </a:spcAft>
              <a:buSzPts val="1400"/>
              <a:buFont typeface="Lato"/>
              <a:buChar char="●"/>
            </a:pPr>
            <a:r>
              <a:rPr lang="en">
                <a:latin typeface="Lato"/>
                <a:ea typeface="Lato"/>
                <a:cs typeface="Lato"/>
                <a:sym typeface="Lato"/>
              </a:rPr>
              <a:t>In absence of integration among partners the increase in accuracy of demand information will help to reduce the bullwhip effect. Hence, the appropriateness and effectiveness of bullwhip forecasting using artificial intelligence technique, artificial neural networks is a valid and practical approach to mitigate the inefficiencies due to the amplification in variance of demands. </a:t>
            </a:r>
            <a:endParaRPr>
              <a:latin typeface="Lato"/>
              <a:ea typeface="Lato"/>
              <a:cs typeface="Lato"/>
              <a:sym typeface="Lato"/>
            </a:endParaRPr>
          </a:p>
          <a:p>
            <a:pPr marL="457200" lvl="0" indent="0" algn="l" rtl="0">
              <a:lnSpc>
                <a:spcPct val="115000"/>
              </a:lnSpc>
              <a:spcBef>
                <a:spcPts val="0"/>
              </a:spcBef>
              <a:spcAft>
                <a:spcPts val="0"/>
              </a:spcAft>
              <a:buNone/>
            </a:pPr>
            <a:endParaRPr>
              <a:latin typeface="Lato"/>
              <a:ea typeface="Lato"/>
              <a:cs typeface="Lato"/>
              <a:sym typeface="Lato"/>
            </a:endParaRPr>
          </a:p>
          <a:p>
            <a:pPr marL="457200" lvl="0" indent="-317500" algn="l" rtl="0">
              <a:lnSpc>
                <a:spcPct val="115000"/>
              </a:lnSpc>
              <a:spcBef>
                <a:spcPts val="0"/>
              </a:spcBef>
              <a:spcAft>
                <a:spcPts val="0"/>
              </a:spcAft>
              <a:buSzPts val="1400"/>
              <a:buFont typeface="Lato"/>
              <a:buChar char="●"/>
            </a:pPr>
            <a:r>
              <a:rPr lang="en">
                <a:latin typeface="Lato"/>
                <a:ea typeface="Lato"/>
                <a:cs typeface="Lato"/>
                <a:sym typeface="Lato"/>
              </a:rPr>
              <a:t>The results of this project show that the artificial intelligence technique, artificial neural network forecasts accuracy can be achieved with further investigation into the phenomenon. Future research could be directed towards applications of other artificial intelligence techniques like genetic algorithms and fuzzy logic in Bullwhip forecasting.</a:t>
            </a:r>
            <a:endParaRPr>
              <a:latin typeface="Lato"/>
              <a:ea typeface="Lato"/>
              <a:cs typeface="Lato"/>
              <a:sym typeface="Lato"/>
            </a:endParaRPr>
          </a:p>
          <a:p>
            <a:pPr marL="0" lvl="0" indent="0" algn="l" rtl="0">
              <a:spcBef>
                <a:spcPts val="0"/>
              </a:spcBef>
              <a:spcAft>
                <a:spcPts val="0"/>
              </a:spcAft>
              <a:buNone/>
            </a:pPr>
            <a:endParaRPr>
              <a:latin typeface="Lato"/>
              <a:ea typeface="Lato"/>
              <a:cs typeface="Lato"/>
              <a:sym typeface="Lato"/>
            </a:endParaRPr>
          </a:p>
        </p:txBody>
      </p:sp>
    </p:spTree>
    <p:extLst>
      <p:ext uri="{BB962C8B-B14F-4D97-AF65-F5344CB8AC3E}">
        <p14:creationId xmlns:p14="http://schemas.microsoft.com/office/powerpoint/2010/main" val="42343555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158BBC-E89E-0E48-B718-5AA55B0E5226}"/>
              </a:ext>
            </a:extLst>
          </p:cNvPr>
          <p:cNvPicPr>
            <a:picLocks noChangeAspect="1"/>
          </p:cNvPicPr>
          <p:nvPr/>
        </p:nvPicPr>
        <p:blipFill>
          <a:blip r:embed="rId2"/>
          <a:stretch>
            <a:fillRect/>
          </a:stretch>
        </p:blipFill>
        <p:spPr>
          <a:xfrm>
            <a:off x="926383" y="0"/>
            <a:ext cx="7291234" cy="5143500"/>
          </a:xfrm>
          <a:prstGeom prst="rect">
            <a:avLst/>
          </a:prstGeom>
        </p:spPr>
      </p:pic>
    </p:spTree>
    <p:extLst>
      <p:ext uri="{BB962C8B-B14F-4D97-AF65-F5344CB8AC3E}">
        <p14:creationId xmlns:p14="http://schemas.microsoft.com/office/powerpoint/2010/main" val="25856781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5"/>
          <p:cNvSpPr txBox="1">
            <a:spLocks noGrp="1"/>
          </p:cNvSpPr>
          <p:nvPr>
            <p:ph type="title" idx="4294967295"/>
          </p:nvPr>
        </p:nvSpPr>
        <p:spPr>
          <a:xfrm>
            <a:off x="485550" y="254950"/>
            <a:ext cx="7480800" cy="768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3600" dirty="0">
                <a:solidFill>
                  <a:schemeClr val="dk1"/>
                </a:solidFill>
              </a:rPr>
              <a:t>What is Bullwhip Effect </a:t>
            </a:r>
            <a:endParaRPr sz="2400" dirty="0"/>
          </a:p>
        </p:txBody>
      </p:sp>
      <p:sp>
        <p:nvSpPr>
          <p:cNvPr id="85" name="Google Shape;85;p15"/>
          <p:cNvSpPr txBox="1">
            <a:spLocks noGrp="1"/>
          </p:cNvSpPr>
          <p:nvPr>
            <p:ph type="title" idx="4294967295"/>
          </p:nvPr>
        </p:nvSpPr>
        <p:spPr>
          <a:xfrm>
            <a:off x="120550" y="1022950"/>
            <a:ext cx="5806500" cy="3243300"/>
          </a:xfrm>
          <a:prstGeom prst="rect">
            <a:avLst/>
          </a:prstGeom>
        </p:spPr>
        <p:txBody>
          <a:bodyPr spcFirstLastPara="1" wrap="square" lIns="91425" tIns="91425" rIns="91425" bIns="91425" anchor="t" anchorCtr="0">
            <a:noAutofit/>
          </a:bodyPr>
          <a:lstStyle/>
          <a:p>
            <a:pPr marL="457200" lvl="0" indent="-311150" algn="just" rtl="0">
              <a:lnSpc>
                <a:spcPct val="115000"/>
              </a:lnSpc>
              <a:spcBef>
                <a:spcPts val="0"/>
              </a:spcBef>
              <a:spcAft>
                <a:spcPts val="0"/>
              </a:spcAft>
              <a:buClr>
                <a:srgbClr val="202124"/>
              </a:buClr>
              <a:buSzPts val="1300"/>
              <a:buFont typeface="Playfair Display"/>
              <a:buChar char="❖"/>
            </a:pPr>
            <a:r>
              <a:rPr lang="en" sz="1300" b="0" dirty="0">
                <a:solidFill>
                  <a:srgbClr val="202124"/>
                </a:solidFill>
                <a:highlight>
                  <a:srgbClr val="FFFFFF"/>
                </a:highlight>
                <a:latin typeface="Playfair Display"/>
                <a:ea typeface="Playfair Display"/>
                <a:cs typeface="Playfair Display"/>
                <a:sym typeface="Playfair Display"/>
              </a:rPr>
              <a:t>The bullwhip effect is a distribution channel phenomenon in which demand forecasts yield supply chain inefficiencies. </a:t>
            </a:r>
            <a:endParaRPr sz="1300" b="0" dirty="0">
              <a:solidFill>
                <a:srgbClr val="202124"/>
              </a:solidFill>
              <a:highlight>
                <a:srgbClr val="FFFFFF"/>
              </a:highlight>
              <a:latin typeface="Playfair Display"/>
              <a:ea typeface="Playfair Display"/>
              <a:cs typeface="Playfair Display"/>
              <a:sym typeface="Playfair Display"/>
            </a:endParaRPr>
          </a:p>
          <a:p>
            <a:pPr marL="457200" lvl="0" indent="-311150" algn="just" rtl="0">
              <a:lnSpc>
                <a:spcPct val="115000"/>
              </a:lnSpc>
              <a:spcBef>
                <a:spcPts val="1000"/>
              </a:spcBef>
              <a:spcAft>
                <a:spcPts val="0"/>
              </a:spcAft>
              <a:buClr>
                <a:srgbClr val="202124"/>
              </a:buClr>
              <a:buSzPts val="1300"/>
              <a:buFont typeface="Playfair Display"/>
              <a:buChar char="❖"/>
            </a:pPr>
            <a:r>
              <a:rPr lang="en" sz="1300" b="0" dirty="0">
                <a:solidFill>
                  <a:srgbClr val="202124"/>
                </a:solidFill>
                <a:highlight>
                  <a:srgbClr val="FFFFFF"/>
                </a:highlight>
                <a:latin typeface="Playfair Display"/>
                <a:ea typeface="Playfair Display"/>
                <a:cs typeface="Playfair Display"/>
                <a:sym typeface="Playfair Display"/>
              </a:rPr>
              <a:t>It refers to increasing swings in inventory in response to shifts in consumer demand as one moves further up the supply chain.</a:t>
            </a:r>
            <a:endParaRPr sz="1300" b="0" dirty="0">
              <a:solidFill>
                <a:srgbClr val="202124"/>
              </a:solidFill>
              <a:highlight>
                <a:srgbClr val="FFFFFF"/>
              </a:highlight>
              <a:latin typeface="Playfair Display"/>
              <a:ea typeface="Playfair Display"/>
              <a:cs typeface="Playfair Display"/>
              <a:sym typeface="Playfair Display"/>
            </a:endParaRPr>
          </a:p>
          <a:p>
            <a:pPr marL="457200" lvl="0" indent="-311150" algn="just" rtl="0">
              <a:lnSpc>
                <a:spcPct val="115000"/>
              </a:lnSpc>
              <a:spcBef>
                <a:spcPts val="1000"/>
              </a:spcBef>
              <a:spcAft>
                <a:spcPts val="0"/>
              </a:spcAft>
              <a:buClr>
                <a:srgbClr val="202124"/>
              </a:buClr>
              <a:buSzPts val="1300"/>
              <a:buFont typeface="Playfair Display"/>
              <a:buChar char="❖"/>
            </a:pPr>
            <a:r>
              <a:rPr lang="en" sz="1300" b="0" dirty="0">
                <a:solidFill>
                  <a:srgbClr val="202124"/>
                </a:solidFill>
                <a:highlight>
                  <a:srgbClr val="FFFFFF"/>
                </a:highlight>
                <a:latin typeface="Playfair Display"/>
                <a:ea typeface="Playfair Display"/>
                <a:cs typeface="Playfair Display"/>
                <a:sym typeface="Playfair Display"/>
              </a:rPr>
              <a:t>The </a:t>
            </a:r>
            <a:r>
              <a:rPr lang="en" sz="1300" dirty="0">
                <a:solidFill>
                  <a:srgbClr val="202124"/>
                </a:solidFill>
                <a:highlight>
                  <a:srgbClr val="FFFFFF"/>
                </a:highlight>
                <a:latin typeface="Playfair Display"/>
                <a:ea typeface="Playfair Display"/>
                <a:cs typeface="Playfair Display"/>
                <a:sym typeface="Playfair Display"/>
              </a:rPr>
              <a:t>bullwhip effect</a:t>
            </a:r>
            <a:r>
              <a:rPr lang="en" sz="1300" b="0" dirty="0">
                <a:solidFill>
                  <a:srgbClr val="202124"/>
                </a:solidFill>
                <a:highlight>
                  <a:srgbClr val="FFFFFF"/>
                </a:highlight>
                <a:latin typeface="Playfair Display"/>
                <a:ea typeface="Playfair Display"/>
                <a:cs typeface="Playfair Display"/>
                <a:sym typeface="Playfair Display"/>
              </a:rPr>
              <a:t> is </a:t>
            </a:r>
            <a:r>
              <a:rPr lang="en" sz="1300" dirty="0">
                <a:solidFill>
                  <a:srgbClr val="202124"/>
                </a:solidFill>
                <a:highlight>
                  <a:srgbClr val="FFFFFF"/>
                </a:highlight>
                <a:latin typeface="Playfair Display"/>
                <a:ea typeface="Playfair Display"/>
                <a:cs typeface="Playfair Display"/>
                <a:sym typeface="Playfair Display"/>
              </a:rPr>
              <a:t>caused</a:t>
            </a:r>
            <a:r>
              <a:rPr lang="en" sz="1300" b="0" dirty="0">
                <a:solidFill>
                  <a:srgbClr val="202124"/>
                </a:solidFill>
                <a:highlight>
                  <a:srgbClr val="FFFFFF"/>
                </a:highlight>
                <a:latin typeface="Playfair Display"/>
                <a:ea typeface="Playfair Display"/>
                <a:cs typeface="Playfair Display"/>
                <a:sym typeface="Playfair Display"/>
              </a:rPr>
              <a:t> by: </a:t>
            </a:r>
            <a:endParaRPr sz="1300" b="0" dirty="0">
              <a:solidFill>
                <a:srgbClr val="202124"/>
              </a:solidFill>
              <a:highlight>
                <a:srgbClr val="FFFFFF"/>
              </a:highlight>
              <a:latin typeface="Playfair Display"/>
              <a:ea typeface="Playfair Display"/>
              <a:cs typeface="Playfair Display"/>
              <a:sym typeface="Playfair Display"/>
            </a:endParaRPr>
          </a:p>
          <a:p>
            <a:pPr marL="914400" lvl="1" indent="-311150" algn="l" rtl="0">
              <a:lnSpc>
                <a:spcPct val="115000"/>
              </a:lnSpc>
              <a:spcBef>
                <a:spcPts val="1000"/>
              </a:spcBef>
              <a:spcAft>
                <a:spcPts val="0"/>
              </a:spcAft>
              <a:buSzPts val="1300"/>
              <a:buFont typeface="Playfair Display"/>
              <a:buChar char="➢"/>
            </a:pPr>
            <a:r>
              <a:rPr lang="en" sz="1300" b="0" dirty="0">
                <a:highlight>
                  <a:srgbClr val="FFFFFF"/>
                </a:highlight>
                <a:latin typeface="Playfair Display"/>
                <a:ea typeface="Playfair Display"/>
                <a:cs typeface="Playfair Display"/>
                <a:sym typeface="Playfair Display"/>
              </a:rPr>
              <a:t>Demand forecast updating: Members of the supply chain updating their demand forecasting</a:t>
            </a:r>
            <a:endParaRPr sz="1300" b="0" dirty="0">
              <a:highlight>
                <a:srgbClr val="FFFFFF"/>
              </a:highlight>
              <a:latin typeface="Playfair Display"/>
              <a:ea typeface="Playfair Display"/>
              <a:cs typeface="Playfair Display"/>
              <a:sym typeface="Playfair Display"/>
            </a:endParaRPr>
          </a:p>
          <a:p>
            <a:pPr marL="914400" lvl="1" indent="-311150" algn="l" rtl="0">
              <a:lnSpc>
                <a:spcPct val="115000"/>
              </a:lnSpc>
              <a:spcBef>
                <a:spcPts val="1000"/>
              </a:spcBef>
              <a:spcAft>
                <a:spcPts val="0"/>
              </a:spcAft>
              <a:buSzPts val="1300"/>
              <a:buFont typeface="Playfair Display"/>
              <a:buChar char="➢"/>
            </a:pPr>
            <a:r>
              <a:rPr lang="en" sz="1300" b="0" dirty="0">
                <a:highlight>
                  <a:srgbClr val="FFFFFF"/>
                </a:highlight>
                <a:latin typeface="Playfair Display"/>
                <a:ea typeface="Playfair Display"/>
                <a:cs typeface="Playfair Display"/>
                <a:sym typeface="Playfair Display"/>
              </a:rPr>
              <a:t>Order batching: Members of the supply chain rounding up or down the quantity of orders</a:t>
            </a:r>
            <a:endParaRPr sz="1300" b="0" dirty="0">
              <a:highlight>
                <a:srgbClr val="FFFFFF"/>
              </a:highlight>
              <a:latin typeface="Playfair Display"/>
              <a:ea typeface="Playfair Display"/>
              <a:cs typeface="Playfair Display"/>
              <a:sym typeface="Playfair Display"/>
            </a:endParaRPr>
          </a:p>
          <a:p>
            <a:pPr marL="914400" lvl="1" indent="-311150" algn="l" rtl="0">
              <a:lnSpc>
                <a:spcPct val="115000"/>
              </a:lnSpc>
              <a:spcBef>
                <a:spcPts val="1000"/>
              </a:spcBef>
              <a:spcAft>
                <a:spcPts val="0"/>
              </a:spcAft>
              <a:buSzPts val="1300"/>
              <a:buFont typeface="Playfair Display"/>
              <a:buChar char="➢"/>
            </a:pPr>
            <a:r>
              <a:rPr lang="en" sz="1300" b="0" dirty="0">
                <a:highlight>
                  <a:srgbClr val="FFFFFF"/>
                </a:highlight>
                <a:latin typeface="Playfair Display"/>
                <a:ea typeface="Playfair Display"/>
                <a:cs typeface="Playfair Display"/>
                <a:sym typeface="Playfair Display"/>
              </a:rPr>
              <a:t>Price fluctuations: Usually driven by discounting resulting in larger quantities of purchases</a:t>
            </a:r>
            <a:endParaRPr sz="1300" b="0" dirty="0">
              <a:highlight>
                <a:srgbClr val="FFFFFF"/>
              </a:highlight>
              <a:latin typeface="Playfair Display"/>
              <a:ea typeface="Playfair Display"/>
              <a:cs typeface="Playfair Display"/>
              <a:sym typeface="Playfair Display"/>
            </a:endParaRPr>
          </a:p>
          <a:p>
            <a:pPr marL="914400" lvl="1" indent="-311150" algn="l" rtl="0">
              <a:lnSpc>
                <a:spcPct val="115000"/>
              </a:lnSpc>
              <a:spcBef>
                <a:spcPts val="1000"/>
              </a:spcBef>
              <a:spcAft>
                <a:spcPts val="0"/>
              </a:spcAft>
              <a:buSzPts val="1300"/>
              <a:buFont typeface="Playfair Display"/>
              <a:buChar char="➢"/>
            </a:pPr>
            <a:r>
              <a:rPr lang="en" sz="1300" b="0" dirty="0">
                <a:highlight>
                  <a:srgbClr val="FFFFFF"/>
                </a:highlight>
                <a:latin typeface="Playfair Display"/>
                <a:ea typeface="Playfair Display"/>
                <a:cs typeface="Playfair Display"/>
                <a:sym typeface="Playfair Display"/>
              </a:rPr>
              <a:t>Rationing and gaming: Buyers and sellers delivering over or under their order quantities</a:t>
            </a:r>
            <a:endParaRPr sz="1300" b="0" dirty="0">
              <a:highlight>
                <a:srgbClr val="FFFFFF"/>
              </a:highlight>
              <a:latin typeface="Playfair Display"/>
              <a:ea typeface="Playfair Display"/>
              <a:cs typeface="Playfair Display"/>
              <a:sym typeface="Playfair Display"/>
            </a:endParaRPr>
          </a:p>
          <a:p>
            <a:pPr marL="914400" lvl="0" indent="0" algn="just" rtl="0">
              <a:lnSpc>
                <a:spcPct val="115000"/>
              </a:lnSpc>
              <a:spcBef>
                <a:spcPts val="1000"/>
              </a:spcBef>
              <a:spcAft>
                <a:spcPts val="0"/>
              </a:spcAft>
              <a:buNone/>
            </a:pPr>
            <a:endParaRPr sz="1300" b="0" dirty="0">
              <a:solidFill>
                <a:srgbClr val="202124"/>
              </a:solidFill>
              <a:highlight>
                <a:srgbClr val="FFFFFF"/>
              </a:highlight>
              <a:latin typeface="Playfair Display"/>
              <a:ea typeface="Playfair Display"/>
              <a:cs typeface="Playfair Display"/>
              <a:sym typeface="Playfair Display"/>
            </a:endParaRPr>
          </a:p>
          <a:p>
            <a:pPr marL="0" lvl="0" indent="0" algn="just" rtl="0">
              <a:lnSpc>
                <a:spcPct val="115000"/>
              </a:lnSpc>
              <a:spcBef>
                <a:spcPts val="1000"/>
              </a:spcBef>
              <a:spcAft>
                <a:spcPts val="0"/>
              </a:spcAft>
              <a:buNone/>
            </a:pPr>
            <a:endParaRPr sz="1300" b="0" dirty="0">
              <a:solidFill>
                <a:srgbClr val="202124"/>
              </a:solidFill>
              <a:highlight>
                <a:srgbClr val="FFFFFF"/>
              </a:highlight>
              <a:latin typeface="Playfair Display"/>
              <a:ea typeface="Playfair Display"/>
              <a:cs typeface="Playfair Display"/>
              <a:sym typeface="Playfair Display"/>
            </a:endParaRPr>
          </a:p>
          <a:p>
            <a:pPr marL="457200" lvl="0" indent="0" algn="just" rtl="0">
              <a:lnSpc>
                <a:spcPct val="115000"/>
              </a:lnSpc>
              <a:spcBef>
                <a:spcPts val="1000"/>
              </a:spcBef>
              <a:spcAft>
                <a:spcPts val="0"/>
              </a:spcAft>
              <a:buNone/>
            </a:pPr>
            <a:endParaRPr sz="1300" b="0" dirty="0">
              <a:solidFill>
                <a:srgbClr val="202124"/>
              </a:solidFill>
              <a:highlight>
                <a:srgbClr val="FFFFFF"/>
              </a:highlight>
              <a:latin typeface="Playfair Display"/>
              <a:ea typeface="Playfair Display"/>
              <a:cs typeface="Playfair Display"/>
              <a:sym typeface="Playfair Display"/>
            </a:endParaRPr>
          </a:p>
          <a:p>
            <a:pPr marL="0" lvl="0" indent="0" algn="l" rtl="0">
              <a:lnSpc>
                <a:spcPct val="115000"/>
              </a:lnSpc>
              <a:spcBef>
                <a:spcPts val="1000"/>
              </a:spcBef>
              <a:spcAft>
                <a:spcPts val="0"/>
              </a:spcAft>
              <a:buNone/>
            </a:pPr>
            <a:endParaRPr sz="1300" b="0" dirty="0">
              <a:solidFill>
                <a:srgbClr val="202124"/>
              </a:solidFill>
              <a:highlight>
                <a:srgbClr val="FFFFFF"/>
              </a:highlight>
              <a:latin typeface="Playfair Display"/>
              <a:ea typeface="Playfair Display"/>
              <a:cs typeface="Playfair Display"/>
              <a:sym typeface="Playfair Display"/>
            </a:endParaRPr>
          </a:p>
          <a:p>
            <a:pPr marL="0" lvl="0" indent="0" algn="l" rtl="0">
              <a:lnSpc>
                <a:spcPct val="115000"/>
              </a:lnSpc>
              <a:spcBef>
                <a:spcPts val="1600"/>
              </a:spcBef>
              <a:spcAft>
                <a:spcPts val="1600"/>
              </a:spcAft>
              <a:buNone/>
            </a:pPr>
            <a:endParaRPr sz="1300" b="0" dirty="0">
              <a:solidFill>
                <a:srgbClr val="202124"/>
              </a:solidFill>
              <a:highlight>
                <a:srgbClr val="FFFFFF"/>
              </a:highlight>
              <a:latin typeface="Playfair Display"/>
              <a:ea typeface="Playfair Display"/>
              <a:cs typeface="Playfair Display"/>
              <a:sym typeface="Playfair Display"/>
            </a:endParaRPr>
          </a:p>
        </p:txBody>
      </p:sp>
      <p:pic>
        <p:nvPicPr>
          <p:cNvPr id="86" name="Google Shape;86;p15"/>
          <p:cNvPicPr preferRelativeResize="0"/>
          <p:nvPr/>
        </p:nvPicPr>
        <p:blipFill>
          <a:blip r:embed="rId3">
            <a:alphaModFix/>
          </a:blip>
          <a:stretch>
            <a:fillRect/>
          </a:stretch>
        </p:blipFill>
        <p:spPr>
          <a:xfrm>
            <a:off x="5885384" y="1022950"/>
            <a:ext cx="3106215" cy="29724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90"/>
        <p:cNvGrpSpPr/>
        <p:nvPr/>
      </p:nvGrpSpPr>
      <p:grpSpPr>
        <a:xfrm>
          <a:off x="0" y="0"/>
          <a:ext cx="0" cy="0"/>
          <a:chOff x="0" y="0"/>
          <a:chExt cx="0" cy="0"/>
        </a:xfrm>
      </p:grpSpPr>
      <p:pic>
        <p:nvPicPr>
          <p:cNvPr id="91" name="Google Shape;91;p16"/>
          <p:cNvPicPr preferRelativeResize="0"/>
          <p:nvPr/>
        </p:nvPicPr>
        <p:blipFill>
          <a:blip r:embed="rId3">
            <a:alphaModFix/>
          </a:blip>
          <a:stretch>
            <a:fillRect/>
          </a:stretch>
        </p:blipFill>
        <p:spPr>
          <a:xfrm>
            <a:off x="230600" y="0"/>
            <a:ext cx="8763001" cy="5143500"/>
          </a:xfrm>
          <a:prstGeom prst="rect">
            <a:avLst/>
          </a:prstGeom>
          <a:noFill/>
          <a:ln>
            <a:noFill/>
          </a:ln>
        </p:spPr>
      </p:pic>
      <p:sp>
        <p:nvSpPr>
          <p:cNvPr id="92" name="Google Shape;92;p16"/>
          <p:cNvSpPr txBox="1"/>
          <p:nvPr/>
        </p:nvSpPr>
        <p:spPr>
          <a:xfrm>
            <a:off x="2855550" y="64547"/>
            <a:ext cx="3432900" cy="7626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3000" b="1">
                <a:solidFill>
                  <a:schemeClr val="lt2"/>
                </a:solidFill>
                <a:latin typeface="Raleway"/>
                <a:ea typeface="Raleway"/>
                <a:cs typeface="Raleway"/>
                <a:sym typeface="Raleway"/>
              </a:rPr>
              <a:t>Example</a:t>
            </a:r>
            <a:endParaRPr sz="3000" b="1">
              <a:solidFill>
                <a:schemeClr val="lt2"/>
              </a:solidFill>
              <a:latin typeface="Raleway"/>
              <a:ea typeface="Raleway"/>
              <a:cs typeface="Raleway"/>
              <a:sym typeface="Raleway"/>
            </a:endParaRPr>
          </a:p>
        </p:txBody>
      </p:sp>
      <p:sp>
        <p:nvSpPr>
          <p:cNvPr id="93" name="Google Shape;93;p16"/>
          <p:cNvSpPr txBox="1">
            <a:spLocks noGrp="1"/>
          </p:cNvSpPr>
          <p:nvPr>
            <p:ph type="body" idx="4294967295"/>
          </p:nvPr>
        </p:nvSpPr>
        <p:spPr>
          <a:xfrm>
            <a:off x="832175" y="827150"/>
            <a:ext cx="7660200" cy="3815100"/>
          </a:xfrm>
          <a:prstGeom prst="rect">
            <a:avLst/>
          </a:prstGeom>
        </p:spPr>
        <p:txBody>
          <a:bodyPr spcFirstLastPara="1" wrap="square" lIns="91425" tIns="91425" rIns="91425" bIns="91425" anchor="t" anchorCtr="0">
            <a:noAutofit/>
          </a:bodyPr>
          <a:lstStyle/>
          <a:p>
            <a:pPr marL="457200" lvl="0" indent="-311150" algn="just" rtl="0">
              <a:spcBef>
                <a:spcPts val="0"/>
              </a:spcBef>
              <a:spcAft>
                <a:spcPts val="0"/>
              </a:spcAft>
              <a:buSzPts val="1300"/>
              <a:buFont typeface="Playfair Display"/>
              <a:buChar char="❖"/>
            </a:pPr>
            <a:r>
              <a:rPr lang="en" sz="1300">
                <a:highlight>
                  <a:srgbClr val="FFFFFF"/>
                </a:highlight>
                <a:latin typeface="Playfair Display"/>
                <a:ea typeface="Playfair Display"/>
                <a:cs typeface="Playfair Display"/>
                <a:sym typeface="Playfair Display"/>
              </a:rPr>
              <a:t>A </a:t>
            </a:r>
            <a:r>
              <a:rPr lang="en" sz="1300" b="1">
                <a:highlight>
                  <a:srgbClr val="FFFFFF"/>
                </a:highlight>
                <a:latin typeface="Playfair Display"/>
                <a:ea typeface="Playfair Display"/>
                <a:cs typeface="Playfair Display"/>
                <a:sym typeface="Playfair Display"/>
              </a:rPr>
              <a:t>retailer </a:t>
            </a:r>
            <a:r>
              <a:rPr lang="en" sz="1300">
                <a:highlight>
                  <a:srgbClr val="FFFFFF"/>
                </a:highlight>
                <a:latin typeface="Playfair Display"/>
                <a:ea typeface="Playfair Display"/>
                <a:cs typeface="Playfair Display"/>
                <a:sym typeface="Playfair Display"/>
              </a:rPr>
              <a:t>sells on average 10 ice creams per day in the summer season. Following a heatwave the retailer's sales increase to 30 units per day. </a:t>
            </a:r>
            <a:endParaRPr sz="1300">
              <a:highlight>
                <a:srgbClr val="FFFFFF"/>
              </a:highlight>
              <a:latin typeface="Playfair Display"/>
              <a:ea typeface="Playfair Display"/>
              <a:cs typeface="Playfair Display"/>
              <a:sym typeface="Playfair Display"/>
            </a:endParaRPr>
          </a:p>
          <a:p>
            <a:pPr marL="457200" lvl="0" indent="-311150" algn="just" rtl="0">
              <a:spcBef>
                <a:spcPts val="1000"/>
              </a:spcBef>
              <a:spcAft>
                <a:spcPts val="0"/>
              </a:spcAft>
              <a:buSzPts val="1300"/>
              <a:buFont typeface="Playfair Display"/>
              <a:buChar char="❖"/>
            </a:pPr>
            <a:r>
              <a:rPr lang="en" sz="1300">
                <a:highlight>
                  <a:srgbClr val="FFFFFF"/>
                </a:highlight>
                <a:latin typeface="Playfair Display"/>
                <a:ea typeface="Playfair Display"/>
                <a:cs typeface="Playfair Display"/>
                <a:sym typeface="Playfair Display"/>
              </a:rPr>
              <a:t>Hence, the </a:t>
            </a:r>
            <a:r>
              <a:rPr lang="en" sz="1300" b="1">
                <a:highlight>
                  <a:srgbClr val="FFFFFF"/>
                </a:highlight>
                <a:latin typeface="Playfair Display"/>
                <a:ea typeface="Playfair Display"/>
                <a:cs typeface="Playfair Display"/>
                <a:sym typeface="Playfair Display"/>
              </a:rPr>
              <a:t>retailer </a:t>
            </a:r>
            <a:r>
              <a:rPr lang="en" sz="1300">
                <a:highlight>
                  <a:srgbClr val="FFFFFF"/>
                </a:highlight>
                <a:latin typeface="Playfair Display"/>
                <a:ea typeface="Playfair Display"/>
                <a:cs typeface="Playfair Display"/>
                <a:sym typeface="Playfair Display"/>
              </a:rPr>
              <a:t>increases their demand forecast and orders 40 units per day in order from </a:t>
            </a:r>
            <a:r>
              <a:rPr lang="en" sz="1300" b="1">
                <a:highlight>
                  <a:srgbClr val="FFFFFF"/>
                </a:highlight>
                <a:latin typeface="Playfair Display"/>
                <a:ea typeface="Playfair Display"/>
                <a:cs typeface="Playfair Display"/>
                <a:sym typeface="Playfair Display"/>
              </a:rPr>
              <a:t>wholesaler</a:t>
            </a:r>
            <a:r>
              <a:rPr lang="en" sz="1300">
                <a:highlight>
                  <a:srgbClr val="FFFFFF"/>
                </a:highlight>
                <a:latin typeface="Playfair Display"/>
                <a:ea typeface="Playfair Display"/>
                <a:cs typeface="Playfair Display"/>
                <a:sym typeface="Playfair Display"/>
              </a:rPr>
              <a:t>, this creates the first wave in the exaggerated demand being driven down the supply chain.</a:t>
            </a:r>
            <a:endParaRPr sz="1300">
              <a:highlight>
                <a:srgbClr val="FFFFFF"/>
              </a:highlight>
              <a:latin typeface="Playfair Display"/>
              <a:ea typeface="Playfair Display"/>
              <a:cs typeface="Playfair Display"/>
              <a:sym typeface="Playfair Display"/>
            </a:endParaRPr>
          </a:p>
          <a:p>
            <a:pPr marL="457200" lvl="0" indent="-311150" algn="just" rtl="0">
              <a:spcBef>
                <a:spcPts val="1000"/>
              </a:spcBef>
              <a:spcAft>
                <a:spcPts val="0"/>
              </a:spcAft>
              <a:buSzPts val="1300"/>
              <a:buFont typeface="Playfair Display"/>
              <a:buChar char="❖"/>
            </a:pPr>
            <a:r>
              <a:rPr lang="en" sz="1300">
                <a:highlight>
                  <a:srgbClr val="FFFFFF"/>
                </a:highlight>
                <a:latin typeface="Playfair Display"/>
                <a:ea typeface="Playfair Display"/>
                <a:cs typeface="Playfair Display"/>
                <a:sym typeface="Playfair Display"/>
              </a:rPr>
              <a:t>The </a:t>
            </a:r>
            <a:r>
              <a:rPr lang="en" sz="1300" b="1">
                <a:highlight>
                  <a:srgbClr val="FFFFFF"/>
                </a:highlight>
                <a:latin typeface="Playfair Display"/>
                <a:ea typeface="Playfair Display"/>
                <a:cs typeface="Playfair Display"/>
                <a:sym typeface="Playfair Display"/>
              </a:rPr>
              <a:t>wholesaler </a:t>
            </a:r>
            <a:r>
              <a:rPr lang="en" sz="1300">
                <a:highlight>
                  <a:srgbClr val="FFFFFF"/>
                </a:highlight>
                <a:latin typeface="Playfair Display"/>
                <a:ea typeface="Playfair Display"/>
                <a:cs typeface="Playfair Display"/>
                <a:sym typeface="Playfair Display"/>
              </a:rPr>
              <a:t>noticing this increase in demand from the retailer may then order 60 units from </a:t>
            </a:r>
            <a:r>
              <a:rPr lang="en" sz="1300" b="1">
                <a:highlight>
                  <a:srgbClr val="FFFFFF"/>
                </a:highlight>
                <a:latin typeface="Playfair Display"/>
                <a:ea typeface="Playfair Display"/>
                <a:cs typeface="Playfair Display"/>
                <a:sym typeface="Playfair Display"/>
              </a:rPr>
              <a:t>manufacturer </a:t>
            </a:r>
            <a:r>
              <a:rPr lang="en" sz="1300">
                <a:highlight>
                  <a:srgbClr val="FFFFFF"/>
                </a:highlight>
                <a:latin typeface="Playfair Display"/>
                <a:ea typeface="Playfair Display"/>
                <a:cs typeface="Playfair Display"/>
                <a:sym typeface="Playfair Display"/>
              </a:rPr>
              <a:t>rather than ordering 40 units to be manufactured</a:t>
            </a:r>
            <a:endParaRPr sz="1300">
              <a:highlight>
                <a:srgbClr val="FFFFFF"/>
              </a:highlight>
              <a:latin typeface="Playfair Display"/>
              <a:ea typeface="Playfair Display"/>
              <a:cs typeface="Playfair Display"/>
              <a:sym typeface="Playfair Display"/>
            </a:endParaRPr>
          </a:p>
          <a:p>
            <a:pPr marL="457200" lvl="0" indent="-311150" algn="just" rtl="0">
              <a:spcBef>
                <a:spcPts val="1000"/>
              </a:spcBef>
              <a:spcAft>
                <a:spcPts val="0"/>
              </a:spcAft>
              <a:buSzPts val="1300"/>
              <a:buFont typeface="Playfair Display"/>
              <a:buChar char="❖"/>
            </a:pPr>
            <a:r>
              <a:rPr lang="en" sz="1300">
                <a:highlight>
                  <a:srgbClr val="FFFFFF"/>
                </a:highlight>
                <a:latin typeface="Playfair Display"/>
                <a:ea typeface="Playfair Display"/>
                <a:cs typeface="Playfair Display"/>
                <a:sym typeface="Playfair Display"/>
              </a:rPr>
              <a:t>The manufacturer increases their manufacturing run to 80 units, this creates a third wave in the exaggeration of demand.</a:t>
            </a:r>
            <a:endParaRPr sz="1300">
              <a:highlight>
                <a:srgbClr val="FFFFFF"/>
              </a:highlight>
              <a:latin typeface="Playfair Display"/>
              <a:ea typeface="Playfair Display"/>
              <a:cs typeface="Playfair Display"/>
              <a:sym typeface="Playfair Display"/>
            </a:endParaRPr>
          </a:p>
          <a:p>
            <a:pPr marL="457200" lvl="0" indent="-311150" algn="just" rtl="0">
              <a:spcBef>
                <a:spcPts val="1000"/>
              </a:spcBef>
              <a:spcAft>
                <a:spcPts val="0"/>
              </a:spcAft>
              <a:buSzPts val="1300"/>
              <a:buFont typeface="Playfair Display"/>
              <a:buChar char="❖"/>
            </a:pPr>
            <a:r>
              <a:rPr lang="en" sz="1300">
                <a:highlight>
                  <a:srgbClr val="FFFFFF"/>
                </a:highlight>
                <a:latin typeface="Playfair Display"/>
                <a:ea typeface="Playfair Display"/>
                <a:cs typeface="Playfair Display"/>
                <a:sym typeface="Playfair Display"/>
              </a:rPr>
              <a:t>The retailer may take the option of switching to an alternative brand to meet customer demand, this will then create a false demand situation.</a:t>
            </a:r>
            <a:endParaRPr sz="1300">
              <a:highlight>
                <a:srgbClr val="FFFFFF"/>
              </a:highlight>
              <a:latin typeface="Playfair Display"/>
              <a:ea typeface="Playfair Display"/>
              <a:cs typeface="Playfair Display"/>
              <a:sym typeface="Playfair Display"/>
            </a:endParaRPr>
          </a:p>
          <a:p>
            <a:pPr marL="457200" lvl="0" indent="-311150" algn="just" rtl="0">
              <a:spcBef>
                <a:spcPts val="1000"/>
              </a:spcBef>
              <a:spcAft>
                <a:spcPts val="1000"/>
              </a:spcAft>
              <a:buSzPts val="1300"/>
              <a:buFont typeface="Playfair Display"/>
              <a:buChar char="❖"/>
            </a:pPr>
            <a:r>
              <a:rPr lang="en" sz="1300">
                <a:highlight>
                  <a:srgbClr val="FFFFFF"/>
                </a:highlight>
                <a:latin typeface="Playfair Display"/>
                <a:ea typeface="Playfair Display"/>
                <a:cs typeface="Playfair Display"/>
                <a:sym typeface="Playfair Display"/>
              </a:rPr>
              <a:t>Alternatively, if the weather changes and the end consumers slow down on purchasing ice creams, this could result in an overstock situation across the supply chain.</a:t>
            </a:r>
            <a:endParaRPr sz="900" b="1">
              <a:latin typeface="Playfair Display"/>
              <a:ea typeface="Playfair Display"/>
              <a:cs typeface="Playfair Display"/>
              <a:sym typeface="Playfair Display"/>
            </a:endParaRPr>
          </a:p>
        </p:txBody>
      </p:sp>
    </p:spTree>
    <p:extLst>
      <p:ext uri="{BB962C8B-B14F-4D97-AF65-F5344CB8AC3E}">
        <p14:creationId xmlns:p14="http://schemas.microsoft.com/office/powerpoint/2010/main" val="29797246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7"/>
          <p:cNvSpPr txBox="1">
            <a:spLocks noGrp="1"/>
          </p:cNvSpPr>
          <p:nvPr>
            <p:ph type="title"/>
          </p:nvPr>
        </p:nvSpPr>
        <p:spPr>
          <a:xfrm>
            <a:off x="256200" y="66450"/>
            <a:ext cx="8631600" cy="100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600" dirty="0"/>
              <a:t>Literature Review</a:t>
            </a:r>
            <a:endParaRPr sz="3600" dirty="0">
              <a:solidFill>
                <a:schemeClr val="accent5"/>
              </a:solidFill>
            </a:endParaRPr>
          </a:p>
        </p:txBody>
      </p:sp>
      <p:grpSp>
        <p:nvGrpSpPr>
          <p:cNvPr id="99" name="Google Shape;99;p17"/>
          <p:cNvGrpSpPr/>
          <p:nvPr/>
        </p:nvGrpSpPr>
        <p:grpSpPr>
          <a:xfrm>
            <a:off x="47649" y="741952"/>
            <a:ext cx="9143951" cy="4357436"/>
            <a:chOff x="6803275" y="427445"/>
            <a:chExt cx="2212050" cy="2504994"/>
          </a:xfrm>
        </p:grpSpPr>
        <p:pic>
          <p:nvPicPr>
            <p:cNvPr id="100" name="Google Shape;100;p17"/>
            <p:cNvPicPr preferRelativeResize="0"/>
            <p:nvPr/>
          </p:nvPicPr>
          <p:blipFill>
            <a:blip r:embed="rId3">
              <a:alphaModFix/>
            </a:blip>
            <a:stretch>
              <a:fillRect/>
            </a:stretch>
          </p:blipFill>
          <p:spPr>
            <a:xfrm>
              <a:off x="6803275" y="427445"/>
              <a:ext cx="2212050" cy="2504994"/>
            </a:xfrm>
            <a:prstGeom prst="rect">
              <a:avLst/>
            </a:prstGeom>
            <a:noFill/>
            <a:ln>
              <a:noFill/>
            </a:ln>
          </p:spPr>
        </p:pic>
        <p:sp>
          <p:nvSpPr>
            <p:cNvPr id="101" name="Google Shape;101;p17"/>
            <p:cNvSpPr txBox="1"/>
            <p:nvPr/>
          </p:nvSpPr>
          <p:spPr>
            <a:xfrm>
              <a:off x="6914503" y="558423"/>
              <a:ext cx="2005800" cy="2246100"/>
            </a:xfrm>
            <a:prstGeom prst="rect">
              <a:avLst/>
            </a:prstGeom>
            <a:noFill/>
            <a:ln>
              <a:noFill/>
            </a:ln>
          </p:spPr>
          <p:txBody>
            <a:bodyPr spcFirstLastPara="1" vert="horz" wrap="square" lIns="91425" tIns="91425" rIns="91425" bIns="91425" anchor="t" anchorCtr="0">
              <a:noAutofit/>
            </a:bodyPr>
            <a:lstStyle/>
            <a:p>
              <a:pPr marL="0" lvl="0" indent="0" algn="l" rtl="0">
                <a:spcBef>
                  <a:spcPts val="1000"/>
                </a:spcBef>
                <a:spcAft>
                  <a:spcPts val="1000"/>
                </a:spcAft>
                <a:buClr>
                  <a:schemeClr val="dk2"/>
                </a:buClr>
                <a:buSzPts val="1100"/>
                <a:buFont typeface="Arial"/>
                <a:buNone/>
              </a:pPr>
              <a:r>
                <a:rPr lang="en-US" sz="1200" dirty="0">
                  <a:solidFill>
                    <a:schemeClr val="dk2"/>
                  </a:solidFill>
                  <a:latin typeface="+mn-lt"/>
                  <a:ea typeface="Playfair Display"/>
                  <a:cs typeface="Playfair Display"/>
                  <a:sym typeface="Playfair Display"/>
                </a:rPr>
                <a:t>The causes of the Bullwhip effect can be divided into two, operational and behavioral. </a:t>
              </a:r>
              <a:r>
                <a:rPr lang="en-IN" sz="1200" dirty="0">
                  <a:latin typeface="+mn-lt"/>
                </a:rPr>
                <a:t>The operational reasons for the bullwhip are mentioned below,</a:t>
              </a:r>
            </a:p>
            <a:p>
              <a:pPr marL="126900" indent="-342900">
                <a:lnSpc>
                  <a:spcPts val="1680"/>
                </a:lnSpc>
                <a:spcBef>
                  <a:spcPts val="400"/>
                </a:spcBef>
                <a:spcAft>
                  <a:spcPts val="400"/>
                </a:spcAft>
                <a:buClr>
                  <a:schemeClr val="dk2"/>
                </a:buClr>
                <a:buSzPts val="1100"/>
                <a:buFont typeface="+mj-lt"/>
                <a:buAutoNum type="arabicPeriod"/>
              </a:pPr>
              <a:r>
                <a:rPr lang="en-IN" sz="1200" dirty="0">
                  <a:latin typeface="+mn-lt"/>
                </a:rPr>
                <a:t>Amplification of demand order variation (Lee et al 1997)</a:t>
              </a:r>
            </a:p>
            <a:p>
              <a:pPr marL="126900" indent="-342900">
                <a:lnSpc>
                  <a:spcPts val="1680"/>
                </a:lnSpc>
                <a:spcBef>
                  <a:spcPts val="400"/>
                </a:spcBef>
                <a:spcAft>
                  <a:spcPts val="400"/>
                </a:spcAft>
                <a:buClr>
                  <a:schemeClr val="dk2"/>
                </a:buClr>
                <a:buSzPts val="1100"/>
                <a:buFont typeface="+mj-lt"/>
                <a:buAutoNum type="arabicPeriod"/>
              </a:pPr>
              <a:r>
                <a:rPr lang="en-IN" sz="1200" dirty="0">
                  <a:latin typeface="+mn-lt"/>
                </a:rPr>
                <a:t>Lack of coordination between stakeholders in the supply chain (Bhattacharya et al 2011)</a:t>
              </a:r>
            </a:p>
            <a:p>
              <a:pPr marL="126900" indent="-342900">
                <a:lnSpc>
                  <a:spcPts val="1680"/>
                </a:lnSpc>
                <a:spcBef>
                  <a:spcPts val="400"/>
                </a:spcBef>
                <a:spcAft>
                  <a:spcPts val="400"/>
                </a:spcAft>
                <a:buClr>
                  <a:schemeClr val="dk2"/>
                </a:buClr>
                <a:buSzPts val="1100"/>
                <a:buFont typeface="+mj-lt"/>
                <a:buAutoNum type="arabicPeriod"/>
              </a:pPr>
              <a:r>
                <a:rPr lang="en-IN" sz="1200" dirty="0">
                  <a:latin typeface="+mn-lt"/>
                </a:rPr>
                <a:t>Lack of transparent information sharing (Bhattacharya et al 2011) </a:t>
              </a:r>
            </a:p>
            <a:p>
              <a:pPr marL="126900" indent="-342900">
                <a:lnSpc>
                  <a:spcPts val="1680"/>
                </a:lnSpc>
                <a:spcBef>
                  <a:spcPts val="400"/>
                </a:spcBef>
                <a:spcAft>
                  <a:spcPts val="400"/>
                </a:spcAft>
                <a:buClr>
                  <a:schemeClr val="dk2"/>
                </a:buClr>
                <a:buSzPts val="1100"/>
                <a:buFont typeface="+mj-lt"/>
                <a:buAutoNum type="arabicPeriod"/>
              </a:pPr>
              <a:r>
                <a:rPr lang="en-IN" sz="1200" dirty="0">
                  <a:latin typeface="+mn-lt"/>
                </a:rPr>
                <a:t>Excess inventories throughout the supply chain to avoid stockout (Suki 2009)</a:t>
              </a:r>
            </a:p>
            <a:p>
              <a:pPr marL="126900" indent="-342900">
                <a:lnSpc>
                  <a:spcPts val="1680"/>
                </a:lnSpc>
                <a:spcBef>
                  <a:spcPts val="400"/>
                </a:spcBef>
                <a:spcAft>
                  <a:spcPts val="400"/>
                </a:spcAft>
                <a:buClr>
                  <a:schemeClr val="dk2"/>
                </a:buClr>
                <a:buSzPts val="1100"/>
                <a:buFont typeface="+mj-lt"/>
                <a:buAutoNum type="arabicPeriod"/>
              </a:pPr>
              <a:r>
                <a:rPr lang="en-IN" sz="1200" dirty="0">
                  <a:latin typeface="+mn-lt"/>
                </a:rPr>
                <a:t>Inventory Stock-outs (Sun et al 2005)</a:t>
              </a:r>
            </a:p>
            <a:p>
              <a:pPr>
                <a:lnSpc>
                  <a:spcPts val="1680"/>
                </a:lnSpc>
                <a:spcBef>
                  <a:spcPts val="400"/>
                </a:spcBef>
                <a:spcAft>
                  <a:spcPts val="400"/>
                </a:spcAft>
                <a:buClr>
                  <a:schemeClr val="dk2"/>
                </a:buClr>
                <a:buSzPts val="1100"/>
              </a:pPr>
              <a:r>
                <a:rPr lang="en-IN" sz="1200" dirty="0">
                  <a:latin typeface="+mn-lt"/>
                </a:rPr>
                <a:t>The conventional ways to mitigate these are </a:t>
              </a:r>
            </a:p>
            <a:p>
              <a:pPr marL="228600" indent="-228600">
                <a:lnSpc>
                  <a:spcPts val="1680"/>
                </a:lnSpc>
                <a:spcBef>
                  <a:spcPts val="400"/>
                </a:spcBef>
                <a:spcAft>
                  <a:spcPts val="400"/>
                </a:spcAft>
                <a:buClr>
                  <a:schemeClr val="dk2"/>
                </a:buClr>
                <a:buSzPts val="1100"/>
                <a:buAutoNum type="arabicPeriod"/>
              </a:pPr>
              <a:r>
                <a:rPr lang="en-IN" sz="1200" dirty="0">
                  <a:latin typeface="+mn-lt"/>
                </a:rPr>
                <a:t>Information Sharing (Li et al 2013) </a:t>
              </a:r>
            </a:p>
            <a:p>
              <a:pPr marL="228600" indent="-228600">
                <a:lnSpc>
                  <a:spcPts val="1680"/>
                </a:lnSpc>
                <a:spcBef>
                  <a:spcPts val="400"/>
                </a:spcBef>
                <a:spcAft>
                  <a:spcPts val="400"/>
                </a:spcAft>
                <a:buClr>
                  <a:schemeClr val="dk2"/>
                </a:buClr>
                <a:buSzPts val="1100"/>
                <a:buAutoNum type="arabicPeriod"/>
              </a:pPr>
              <a:r>
                <a:rPr lang="en-IN" sz="1200" dirty="0">
                  <a:latin typeface="+mn-lt"/>
                </a:rPr>
                <a:t>Improved demand forecasting (Disney et al 2003) </a:t>
              </a:r>
            </a:p>
            <a:p>
              <a:pPr marL="228600" indent="-228600">
                <a:lnSpc>
                  <a:spcPts val="1680"/>
                </a:lnSpc>
                <a:spcBef>
                  <a:spcPts val="400"/>
                </a:spcBef>
                <a:spcAft>
                  <a:spcPts val="400"/>
                </a:spcAft>
                <a:buClr>
                  <a:schemeClr val="dk2"/>
                </a:buClr>
                <a:buSzPts val="1100"/>
                <a:buFont typeface="Arial"/>
                <a:buAutoNum type="arabicPeriod"/>
              </a:pPr>
              <a:r>
                <a:rPr lang="en-IN" sz="1200" dirty="0">
                  <a:latin typeface="+mn-lt"/>
                </a:rPr>
                <a:t>Replenishment policy (Kim et al 2010)</a:t>
              </a:r>
            </a:p>
            <a:p>
              <a:pPr marL="228600" indent="-228600">
                <a:lnSpc>
                  <a:spcPts val="1680"/>
                </a:lnSpc>
                <a:spcBef>
                  <a:spcPts val="400"/>
                </a:spcBef>
                <a:spcAft>
                  <a:spcPts val="400"/>
                </a:spcAft>
                <a:buClr>
                  <a:schemeClr val="dk2"/>
                </a:buClr>
                <a:buSzPts val="1100"/>
                <a:buFont typeface="Arial"/>
                <a:buAutoNum type="arabicPeriod"/>
              </a:pPr>
              <a:r>
                <a:rPr lang="en-IN" sz="1200" dirty="0">
                  <a:latin typeface="+mn-lt"/>
                </a:rPr>
                <a:t>Reducing the lead time (Li et al 2013)</a:t>
              </a:r>
            </a:p>
            <a:p>
              <a:pPr marL="228600" indent="-228600">
                <a:lnSpc>
                  <a:spcPts val="1680"/>
                </a:lnSpc>
                <a:spcBef>
                  <a:spcPts val="400"/>
                </a:spcBef>
                <a:spcAft>
                  <a:spcPts val="400"/>
                </a:spcAft>
                <a:buClr>
                  <a:schemeClr val="dk2"/>
                </a:buClr>
                <a:buSzPts val="1100"/>
                <a:buAutoNum type="arabicPeriod"/>
              </a:pPr>
              <a:endParaRPr lang="en-IN" sz="1200" dirty="0"/>
            </a:p>
            <a:p>
              <a:pPr marL="228600" indent="-228600">
                <a:lnSpc>
                  <a:spcPts val="1680"/>
                </a:lnSpc>
                <a:spcBef>
                  <a:spcPts val="400"/>
                </a:spcBef>
                <a:spcAft>
                  <a:spcPts val="400"/>
                </a:spcAft>
                <a:buClr>
                  <a:schemeClr val="dk2"/>
                </a:buClr>
                <a:buSzPts val="1100"/>
                <a:buAutoNum type="arabicPeriod"/>
              </a:pPr>
              <a:endParaRPr lang="en-IN" sz="1200" dirty="0"/>
            </a:p>
            <a:p>
              <a:pPr marL="0" lvl="0" indent="0" algn="l" rtl="0">
                <a:spcBef>
                  <a:spcPts val="1000"/>
                </a:spcBef>
                <a:spcAft>
                  <a:spcPts val="1000"/>
                </a:spcAft>
                <a:buClr>
                  <a:schemeClr val="dk2"/>
                </a:buClr>
                <a:buSzPts val="1100"/>
                <a:buFont typeface="Arial"/>
                <a:buNone/>
              </a:pPr>
              <a:endParaRPr sz="1300" dirty="0">
                <a:solidFill>
                  <a:schemeClr val="dk2"/>
                </a:solidFill>
                <a:latin typeface="Playfair Display"/>
                <a:ea typeface="Playfair Display"/>
                <a:cs typeface="Playfair Display"/>
                <a:sym typeface="Playfair Display"/>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8"/>
          <p:cNvSpPr txBox="1">
            <a:spLocks noGrp="1"/>
          </p:cNvSpPr>
          <p:nvPr>
            <p:ph type="title"/>
          </p:nvPr>
        </p:nvSpPr>
        <p:spPr>
          <a:xfrm>
            <a:off x="283100" y="102550"/>
            <a:ext cx="8622300" cy="852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sz="3600" dirty="0">
                <a:solidFill>
                  <a:schemeClr val="accent5"/>
                </a:solidFill>
              </a:rPr>
              <a:t>Literature Review</a:t>
            </a:r>
            <a:endParaRPr lang="en-IN" sz="3600" dirty="0"/>
          </a:p>
          <a:p>
            <a:pPr marL="0" lvl="0" indent="0" algn="ctr" rtl="0">
              <a:spcBef>
                <a:spcPts val="1000"/>
              </a:spcBef>
              <a:spcAft>
                <a:spcPts val="1000"/>
              </a:spcAft>
              <a:buNone/>
            </a:pPr>
            <a:endParaRPr sz="2400" b="0" dirty="0"/>
          </a:p>
        </p:txBody>
      </p:sp>
      <p:grpSp>
        <p:nvGrpSpPr>
          <p:cNvPr id="107" name="Google Shape;107;p18"/>
          <p:cNvGrpSpPr/>
          <p:nvPr/>
        </p:nvGrpSpPr>
        <p:grpSpPr>
          <a:xfrm>
            <a:off x="457357" y="745931"/>
            <a:ext cx="8231701" cy="4331134"/>
            <a:chOff x="6803275" y="511167"/>
            <a:chExt cx="2212050" cy="2504994"/>
          </a:xfrm>
        </p:grpSpPr>
        <p:pic>
          <p:nvPicPr>
            <p:cNvPr id="108" name="Google Shape;108;p18"/>
            <p:cNvPicPr preferRelativeResize="0"/>
            <p:nvPr/>
          </p:nvPicPr>
          <p:blipFill>
            <a:blip r:embed="rId3">
              <a:alphaModFix/>
            </a:blip>
            <a:stretch>
              <a:fillRect/>
            </a:stretch>
          </p:blipFill>
          <p:spPr>
            <a:xfrm>
              <a:off x="6803275" y="511167"/>
              <a:ext cx="2212050" cy="2504994"/>
            </a:xfrm>
            <a:prstGeom prst="rect">
              <a:avLst/>
            </a:prstGeom>
            <a:noFill/>
            <a:ln>
              <a:noFill/>
            </a:ln>
          </p:spPr>
        </p:pic>
        <p:sp>
          <p:nvSpPr>
            <p:cNvPr id="109" name="Google Shape;109;p18"/>
            <p:cNvSpPr txBox="1"/>
            <p:nvPr/>
          </p:nvSpPr>
          <p:spPr>
            <a:xfrm>
              <a:off x="6910688" y="722630"/>
              <a:ext cx="1929000" cy="2003100"/>
            </a:xfrm>
            <a:prstGeom prst="rect">
              <a:avLst/>
            </a:prstGeom>
            <a:noFill/>
            <a:ln>
              <a:noFill/>
            </a:ln>
          </p:spPr>
          <p:txBody>
            <a:bodyPr spcFirstLastPara="1" wrap="square" lIns="91425" tIns="91425" rIns="91425" bIns="91425" anchor="t" anchorCtr="0">
              <a:noAutofit/>
            </a:bodyPr>
            <a:lstStyle/>
            <a:p>
              <a:pPr marL="457200" lvl="0" indent="-311150" algn="just">
                <a:lnSpc>
                  <a:spcPct val="115000"/>
                </a:lnSpc>
                <a:buClr>
                  <a:schemeClr val="dk2"/>
                </a:buClr>
                <a:buSzPts val="1300"/>
                <a:buFont typeface="Playfair Display"/>
                <a:buChar char="❖"/>
              </a:pPr>
              <a:r>
                <a:rPr lang="en" sz="1300" b="1" dirty="0">
                  <a:solidFill>
                    <a:schemeClr val="dk2"/>
                  </a:solidFill>
                  <a:latin typeface="Playfair Display"/>
                  <a:ea typeface="Playfair Display"/>
                  <a:cs typeface="Playfair Display"/>
                  <a:sym typeface="Playfair Display"/>
                </a:rPr>
                <a:t>Artificial Intelligence and BWE: </a:t>
              </a:r>
              <a:r>
                <a:rPr lang="en" sz="1300" dirty="0">
                  <a:solidFill>
                    <a:schemeClr val="dk2"/>
                  </a:solidFill>
                  <a:latin typeface="Playfair Display"/>
                  <a:ea typeface="Playfair Display"/>
                  <a:cs typeface="Playfair Display"/>
                  <a:sym typeface="Playfair Display"/>
                </a:rPr>
                <a:t> </a:t>
              </a:r>
              <a:r>
                <a:rPr lang="en-IN" sz="1200" dirty="0"/>
                <a:t>Prakash et al, 2014 suggested the integration of artificial intelligence in the supply chain to mitigate the bullwhip effect by directly monitoring the demand forecasting and order batching with the aid of machine learning algorithm </a:t>
              </a:r>
            </a:p>
            <a:p>
              <a:pPr marL="457200" lvl="0" indent="-311150" algn="just">
                <a:lnSpc>
                  <a:spcPct val="115000"/>
                </a:lnSpc>
                <a:buClr>
                  <a:schemeClr val="dk2"/>
                </a:buClr>
                <a:buSzPts val="1300"/>
                <a:buFont typeface="Playfair Display"/>
                <a:buChar char="❖"/>
              </a:pPr>
              <a:endParaRPr lang="en-IN" sz="1200" dirty="0"/>
            </a:p>
            <a:p>
              <a:pPr marL="457200" lvl="0" indent="-311150" algn="just">
                <a:lnSpc>
                  <a:spcPct val="115000"/>
                </a:lnSpc>
                <a:buClr>
                  <a:schemeClr val="dk2"/>
                </a:buClr>
                <a:buSzPts val="1300"/>
                <a:buFont typeface="Playfair Display"/>
                <a:buChar char="❖"/>
              </a:pPr>
              <a:r>
                <a:rPr lang="en" sz="1300" b="1" dirty="0">
                  <a:solidFill>
                    <a:schemeClr val="dk2"/>
                  </a:solidFill>
                  <a:highlight>
                    <a:schemeClr val="lt1"/>
                  </a:highlight>
                  <a:latin typeface="Playfair Display"/>
                  <a:ea typeface="Playfair Display"/>
                  <a:cs typeface="Playfair Display"/>
                  <a:sym typeface="Playfair Display"/>
                </a:rPr>
                <a:t>Research Gaps </a:t>
              </a:r>
              <a:r>
                <a:rPr lang="en-IN" sz="1200" dirty="0">
                  <a:solidFill>
                    <a:schemeClr val="dk2"/>
                  </a:solidFill>
                  <a:highlight>
                    <a:schemeClr val="lt1"/>
                  </a:highlight>
                  <a:latin typeface="+mj-lt"/>
                  <a:ea typeface="Playfair Display"/>
                  <a:cs typeface="Playfair Display"/>
                  <a:sym typeface="Playfair Display"/>
                </a:rPr>
                <a:t>T</a:t>
              </a:r>
              <a:r>
                <a:rPr lang="en-IN" sz="1200" dirty="0">
                  <a:highlight>
                    <a:schemeClr val="lt1"/>
                  </a:highlight>
                  <a:latin typeface="+mj-lt"/>
                </a:rPr>
                <a:t>here aren’t many papers which address the behavioural causes of the bullwhip effect. Mitigating the behavioural causes of the bullwhip effect could help us reduce the effect which plagues the supply chain. Moreover, there has been a lack of artificial intelligence tools because of the lack of research on the causes. (De </a:t>
              </a:r>
              <a:r>
                <a:rPr lang="en-IN" sz="1200" dirty="0" err="1">
                  <a:highlight>
                    <a:schemeClr val="lt1"/>
                  </a:highlight>
                  <a:latin typeface="+mj-lt"/>
                </a:rPr>
                <a:t>Almedia</a:t>
              </a:r>
              <a:r>
                <a:rPr lang="en-IN" sz="1200" dirty="0">
                  <a:highlight>
                    <a:schemeClr val="lt1"/>
                  </a:highlight>
                  <a:latin typeface="+mj-lt"/>
                </a:rPr>
                <a:t> et al 2015) As mentioned earlier, artificial intelligence can prove to be fruitful in order to reduce the bullwhip</a:t>
              </a:r>
              <a:r>
                <a:rPr lang="en" sz="1200" dirty="0">
                  <a:solidFill>
                    <a:schemeClr val="dk2"/>
                  </a:solidFill>
                  <a:highlight>
                    <a:schemeClr val="lt1"/>
                  </a:highlight>
                  <a:latin typeface="+mj-lt"/>
                  <a:ea typeface="Playfair Display"/>
                  <a:cs typeface="Playfair Display"/>
                  <a:sym typeface="Playfair Display"/>
                </a:rPr>
                <a:t>.</a:t>
              </a:r>
            </a:p>
            <a:p>
              <a:pPr marL="457200" lvl="0" indent="-311150" algn="just">
                <a:lnSpc>
                  <a:spcPct val="115000"/>
                </a:lnSpc>
                <a:buClr>
                  <a:schemeClr val="dk2"/>
                </a:buClr>
                <a:buSzPts val="1300"/>
                <a:buFont typeface="Playfair Display"/>
                <a:buChar char="❖"/>
              </a:pPr>
              <a:endParaRPr lang="en" sz="1200" b="1" dirty="0">
                <a:solidFill>
                  <a:schemeClr val="dk2"/>
                </a:solidFill>
                <a:highlight>
                  <a:schemeClr val="lt1"/>
                </a:highlight>
                <a:latin typeface="+mj-lt"/>
                <a:ea typeface="Playfair Display"/>
                <a:cs typeface="Playfair Display"/>
                <a:sym typeface="Playfair Display"/>
              </a:endParaRPr>
            </a:p>
            <a:p>
              <a:pPr marL="457200" indent="-311150" algn="just">
                <a:lnSpc>
                  <a:spcPct val="115000"/>
                </a:lnSpc>
                <a:buClr>
                  <a:schemeClr val="dk2"/>
                </a:buClr>
                <a:buSzPts val="1300"/>
                <a:buFont typeface="Playfair Display"/>
                <a:buChar char="❖"/>
              </a:pPr>
              <a:r>
                <a:rPr lang="en" b="1" dirty="0">
                  <a:solidFill>
                    <a:schemeClr val="dk2"/>
                  </a:solidFill>
                  <a:highlight>
                    <a:schemeClr val="lt1"/>
                  </a:highlight>
                  <a:latin typeface="Playfair Display"/>
                  <a:ea typeface="Playfair Display"/>
                  <a:cs typeface="Playfair Display"/>
                  <a:sym typeface="Playfair Display"/>
                </a:rPr>
                <a:t>Research objectives: </a:t>
              </a:r>
              <a:r>
                <a:rPr lang="en-IN" sz="1200" dirty="0">
                  <a:highlight>
                    <a:schemeClr val="lt1"/>
                  </a:highlight>
                </a:rPr>
                <a:t>The objective of the paper is to investigate the behavioural cause of the bullwhip effect. Model a 4 stage supply chain model using the principle of industrial dynamics laid down by Forrester in 1961 and </a:t>
              </a:r>
              <a:r>
                <a:rPr lang="en-IN" sz="1200" dirty="0" err="1">
                  <a:highlight>
                    <a:schemeClr val="lt1"/>
                  </a:highlight>
                </a:rPr>
                <a:t>Sternman’s</a:t>
              </a:r>
              <a:r>
                <a:rPr lang="en-IN" sz="1200" dirty="0">
                  <a:highlight>
                    <a:schemeClr val="lt1"/>
                  </a:highlight>
                </a:rPr>
                <a:t> beer game (1983). </a:t>
              </a:r>
              <a:r>
                <a:rPr lang="en-IN" sz="1200" dirty="0">
                  <a:highlight>
                    <a:schemeClr val="lt1"/>
                  </a:highlight>
                  <a:latin typeface="+mj-lt"/>
                </a:rPr>
                <a:t>The data collected from the model is subsequently used to construct 3 artificial intelligence models which aim to predict the bullwhip effect. </a:t>
              </a:r>
              <a:endParaRPr sz="1200" b="1" dirty="0">
                <a:solidFill>
                  <a:schemeClr val="dk2"/>
                </a:solidFill>
                <a:highlight>
                  <a:schemeClr val="lt1"/>
                </a:highlight>
                <a:latin typeface="+mj-lt"/>
                <a:ea typeface="Playfair Display"/>
                <a:cs typeface="Playfair Display"/>
                <a:sym typeface="Playfair Display"/>
              </a:endParaRPr>
            </a:p>
            <a:p>
              <a:pPr marL="457200" lvl="0" indent="0" algn="just" rtl="0">
                <a:lnSpc>
                  <a:spcPct val="115000"/>
                </a:lnSpc>
                <a:spcBef>
                  <a:spcPts val="1000"/>
                </a:spcBef>
                <a:spcAft>
                  <a:spcPts val="0"/>
                </a:spcAft>
                <a:buNone/>
              </a:pPr>
              <a:endParaRPr sz="1300" dirty="0">
                <a:solidFill>
                  <a:schemeClr val="dk2"/>
                </a:solidFill>
                <a:latin typeface="Playfair Display"/>
                <a:ea typeface="Playfair Display"/>
                <a:cs typeface="Playfair Display"/>
                <a:sym typeface="Playfair Display"/>
              </a:endParaRPr>
            </a:p>
            <a:p>
              <a:pPr marL="457200" lvl="0" indent="0" algn="l" rtl="0">
                <a:lnSpc>
                  <a:spcPct val="115000"/>
                </a:lnSpc>
                <a:spcBef>
                  <a:spcPts val="1000"/>
                </a:spcBef>
                <a:spcAft>
                  <a:spcPts val="0"/>
                </a:spcAft>
                <a:buNone/>
              </a:pPr>
              <a:endParaRPr sz="1300" dirty="0">
                <a:solidFill>
                  <a:schemeClr val="dk2"/>
                </a:solidFill>
                <a:highlight>
                  <a:srgbClr val="FFFFFF"/>
                </a:highlight>
                <a:latin typeface="Playfair Display"/>
                <a:ea typeface="Playfair Display"/>
                <a:cs typeface="Playfair Display"/>
                <a:sym typeface="Playfair Display"/>
              </a:endParaRPr>
            </a:p>
            <a:p>
              <a:pPr marL="457200" lvl="0" indent="0" algn="l" rtl="0">
                <a:lnSpc>
                  <a:spcPct val="115000"/>
                </a:lnSpc>
                <a:spcBef>
                  <a:spcPts val="1000"/>
                </a:spcBef>
                <a:spcAft>
                  <a:spcPts val="0"/>
                </a:spcAft>
                <a:buNone/>
              </a:pPr>
              <a:endParaRPr sz="1300" dirty="0">
                <a:solidFill>
                  <a:srgbClr val="333333"/>
                </a:solidFill>
                <a:highlight>
                  <a:srgbClr val="FFFFFF"/>
                </a:highlight>
                <a:latin typeface="Playfair Display"/>
                <a:ea typeface="Playfair Display"/>
                <a:cs typeface="Playfair Display"/>
                <a:sym typeface="Playfair Display"/>
              </a:endParaRPr>
            </a:p>
            <a:p>
              <a:pPr marL="457200" lvl="0" indent="0" algn="just" rtl="0">
                <a:lnSpc>
                  <a:spcPct val="115000"/>
                </a:lnSpc>
                <a:spcBef>
                  <a:spcPts val="1000"/>
                </a:spcBef>
                <a:spcAft>
                  <a:spcPts val="1000"/>
                </a:spcAft>
                <a:buNone/>
              </a:pPr>
              <a:endParaRPr sz="1300" dirty="0">
                <a:solidFill>
                  <a:schemeClr val="dk2"/>
                </a:solidFill>
                <a:latin typeface="Playfair Display"/>
                <a:ea typeface="Playfair Display"/>
                <a:cs typeface="Playfair Display"/>
                <a:sym typeface="Playfair Display"/>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21"/>
        <p:cNvGrpSpPr/>
        <p:nvPr/>
      </p:nvGrpSpPr>
      <p:grpSpPr>
        <a:xfrm>
          <a:off x="0" y="0"/>
          <a:ext cx="0" cy="0"/>
          <a:chOff x="0" y="0"/>
          <a:chExt cx="0" cy="0"/>
        </a:xfrm>
      </p:grpSpPr>
      <p:pic>
        <p:nvPicPr>
          <p:cNvPr id="122" name="Google Shape;122;p20"/>
          <p:cNvPicPr preferRelativeResize="0"/>
          <p:nvPr/>
        </p:nvPicPr>
        <p:blipFill>
          <a:blip r:embed="rId3">
            <a:alphaModFix/>
          </a:blip>
          <a:stretch>
            <a:fillRect/>
          </a:stretch>
        </p:blipFill>
        <p:spPr>
          <a:xfrm>
            <a:off x="80200" y="162725"/>
            <a:ext cx="8953499" cy="4818049"/>
          </a:xfrm>
          <a:prstGeom prst="rect">
            <a:avLst/>
          </a:prstGeom>
          <a:noFill/>
          <a:ln>
            <a:noFill/>
          </a:ln>
        </p:spPr>
      </p:pic>
      <p:sp>
        <p:nvSpPr>
          <p:cNvPr id="123" name="Google Shape;123;p20"/>
          <p:cNvSpPr txBox="1"/>
          <p:nvPr/>
        </p:nvSpPr>
        <p:spPr>
          <a:xfrm>
            <a:off x="1955525" y="306400"/>
            <a:ext cx="5173500" cy="7626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3000" b="1">
                <a:solidFill>
                  <a:schemeClr val="lt2"/>
                </a:solidFill>
                <a:latin typeface="Raleway"/>
                <a:ea typeface="Raleway"/>
                <a:cs typeface="Raleway"/>
                <a:sym typeface="Raleway"/>
              </a:rPr>
              <a:t>Quantifying Bullwhip</a:t>
            </a:r>
            <a:endParaRPr sz="3000" b="1">
              <a:solidFill>
                <a:schemeClr val="lt2"/>
              </a:solidFill>
              <a:latin typeface="Raleway"/>
              <a:ea typeface="Raleway"/>
              <a:cs typeface="Raleway"/>
              <a:sym typeface="Raleway"/>
            </a:endParaRPr>
          </a:p>
        </p:txBody>
      </p:sp>
      <p:sp>
        <p:nvSpPr>
          <p:cNvPr id="124" name="Google Shape;124;p20"/>
          <p:cNvSpPr txBox="1">
            <a:spLocks noGrp="1"/>
          </p:cNvSpPr>
          <p:nvPr>
            <p:ph type="body" idx="4294967295"/>
          </p:nvPr>
        </p:nvSpPr>
        <p:spPr>
          <a:xfrm>
            <a:off x="441150" y="1069000"/>
            <a:ext cx="8181600" cy="3636300"/>
          </a:xfrm>
          <a:prstGeom prst="rect">
            <a:avLst/>
          </a:prstGeom>
        </p:spPr>
        <p:txBody>
          <a:bodyPr spcFirstLastPara="1" wrap="square" lIns="91425" tIns="91425" rIns="91425" bIns="91425" anchor="t" anchorCtr="0">
            <a:noAutofit/>
          </a:bodyPr>
          <a:lstStyle/>
          <a:p>
            <a:pPr marL="457200" lvl="0" indent="-311150" algn="just" rtl="0">
              <a:spcBef>
                <a:spcPts val="0"/>
              </a:spcBef>
              <a:spcAft>
                <a:spcPts val="0"/>
              </a:spcAft>
              <a:buSzPts val="1300"/>
              <a:buFont typeface="Playfair Display"/>
              <a:buChar char="❖"/>
            </a:pPr>
            <a:r>
              <a:rPr lang="en" sz="1300">
                <a:latin typeface="Playfair Display"/>
                <a:ea typeface="Playfair Display"/>
                <a:cs typeface="Playfair Display"/>
                <a:sym typeface="Playfair Display"/>
              </a:rPr>
              <a:t>Operational research formulates the problem as a differential equation. The mathematical solution attempts to minimize a cost function subject to operation conditions. In many cases, </a:t>
            </a:r>
            <a:r>
              <a:rPr lang="en" sz="1300" b="1">
                <a:latin typeface="Playfair Display"/>
                <a:ea typeface="Playfair Display"/>
                <a:cs typeface="Playfair Display"/>
                <a:sym typeface="Playfair Display"/>
              </a:rPr>
              <a:t>the ratio between orders variance and demand variance is employed.</a:t>
            </a:r>
            <a:endParaRPr sz="1300" b="1">
              <a:latin typeface="Playfair Display"/>
              <a:ea typeface="Playfair Display"/>
              <a:cs typeface="Playfair Display"/>
              <a:sym typeface="Playfair Display"/>
            </a:endParaRPr>
          </a:p>
          <a:p>
            <a:pPr marL="457200" lvl="0" indent="0" algn="just" rtl="0">
              <a:spcBef>
                <a:spcPts val="1600"/>
              </a:spcBef>
              <a:spcAft>
                <a:spcPts val="0"/>
              </a:spcAft>
              <a:buNone/>
            </a:pPr>
            <a:endParaRPr sz="1300">
              <a:latin typeface="Playfair Display"/>
              <a:ea typeface="Playfair Display"/>
              <a:cs typeface="Playfair Display"/>
              <a:sym typeface="Playfair Display"/>
            </a:endParaRPr>
          </a:p>
          <a:p>
            <a:pPr marL="0" lvl="0" indent="0" algn="just" rtl="0">
              <a:spcBef>
                <a:spcPts val="1600"/>
              </a:spcBef>
              <a:spcAft>
                <a:spcPts val="0"/>
              </a:spcAft>
              <a:buNone/>
            </a:pPr>
            <a:endParaRPr sz="1300">
              <a:latin typeface="Playfair Display"/>
              <a:ea typeface="Playfair Display"/>
              <a:cs typeface="Playfair Display"/>
              <a:sym typeface="Playfair Display"/>
            </a:endParaRPr>
          </a:p>
          <a:p>
            <a:pPr marL="0" lvl="0" indent="0" algn="just" rtl="0">
              <a:spcBef>
                <a:spcPts val="1600"/>
              </a:spcBef>
              <a:spcAft>
                <a:spcPts val="0"/>
              </a:spcAft>
              <a:buNone/>
            </a:pPr>
            <a:endParaRPr sz="1300">
              <a:latin typeface="Playfair Display"/>
              <a:ea typeface="Playfair Display"/>
              <a:cs typeface="Playfair Display"/>
              <a:sym typeface="Playfair Display"/>
            </a:endParaRPr>
          </a:p>
          <a:p>
            <a:pPr marL="0" lvl="0" indent="0" algn="just" rtl="0">
              <a:spcBef>
                <a:spcPts val="1600"/>
              </a:spcBef>
              <a:spcAft>
                <a:spcPts val="0"/>
              </a:spcAft>
              <a:buNone/>
            </a:pPr>
            <a:endParaRPr sz="1300">
              <a:latin typeface="Playfair Display"/>
              <a:ea typeface="Playfair Display"/>
              <a:cs typeface="Playfair Display"/>
              <a:sym typeface="Playfair Display"/>
            </a:endParaRPr>
          </a:p>
          <a:p>
            <a:pPr marL="457200" lvl="0" indent="-311150" algn="just" rtl="0">
              <a:spcBef>
                <a:spcPts val="1600"/>
              </a:spcBef>
              <a:spcAft>
                <a:spcPts val="0"/>
              </a:spcAft>
              <a:buSzPts val="1300"/>
              <a:buFont typeface="Playfair Display"/>
              <a:buChar char="❖"/>
            </a:pPr>
            <a:r>
              <a:rPr lang="en" sz="1300">
                <a:latin typeface="Playfair Display"/>
                <a:ea typeface="Playfair Display"/>
                <a:cs typeface="Playfair Display"/>
                <a:sym typeface="Playfair Display"/>
              </a:rPr>
              <a:t>It describes the existing ratio between variance and the arithmetic mean. A ratio higher than one indicates variance amplification, and below one implies an isolation effect. </a:t>
            </a:r>
            <a:endParaRPr sz="1200">
              <a:latin typeface="Raleway"/>
              <a:ea typeface="Raleway"/>
              <a:cs typeface="Raleway"/>
              <a:sym typeface="Raleway"/>
            </a:endParaRPr>
          </a:p>
        </p:txBody>
      </p:sp>
      <p:pic>
        <p:nvPicPr>
          <p:cNvPr id="125" name="Google Shape;125;p20"/>
          <p:cNvPicPr preferRelativeResize="0"/>
          <p:nvPr/>
        </p:nvPicPr>
        <p:blipFill rotWithShape="1">
          <a:blip r:embed="rId4">
            <a:alphaModFix/>
          </a:blip>
          <a:srcRect r="27462"/>
          <a:stretch/>
        </p:blipFill>
        <p:spPr>
          <a:xfrm>
            <a:off x="3124200" y="2386025"/>
            <a:ext cx="2874175" cy="11334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29"/>
        <p:cNvGrpSpPr/>
        <p:nvPr/>
      </p:nvGrpSpPr>
      <p:grpSpPr>
        <a:xfrm>
          <a:off x="0" y="0"/>
          <a:ext cx="0" cy="0"/>
          <a:chOff x="0" y="0"/>
          <a:chExt cx="0" cy="0"/>
        </a:xfrm>
      </p:grpSpPr>
      <p:pic>
        <p:nvPicPr>
          <p:cNvPr id="130" name="Google Shape;130;p21"/>
          <p:cNvPicPr preferRelativeResize="0"/>
          <p:nvPr/>
        </p:nvPicPr>
        <p:blipFill>
          <a:blip r:embed="rId3">
            <a:alphaModFix/>
          </a:blip>
          <a:stretch>
            <a:fillRect/>
          </a:stretch>
        </p:blipFill>
        <p:spPr>
          <a:xfrm>
            <a:off x="80200" y="162725"/>
            <a:ext cx="8953499" cy="4818049"/>
          </a:xfrm>
          <a:prstGeom prst="rect">
            <a:avLst/>
          </a:prstGeom>
          <a:noFill/>
          <a:ln>
            <a:noFill/>
          </a:ln>
        </p:spPr>
      </p:pic>
      <p:sp>
        <p:nvSpPr>
          <p:cNvPr id="131" name="Google Shape;131;p21"/>
          <p:cNvSpPr txBox="1"/>
          <p:nvPr/>
        </p:nvSpPr>
        <p:spPr>
          <a:xfrm>
            <a:off x="2931750" y="306397"/>
            <a:ext cx="3432900" cy="7626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3000" b="1">
                <a:solidFill>
                  <a:schemeClr val="lt2"/>
                </a:solidFill>
                <a:latin typeface="Raleway"/>
                <a:ea typeface="Raleway"/>
                <a:cs typeface="Raleway"/>
                <a:sym typeface="Raleway"/>
              </a:rPr>
              <a:t>Creating Dataset</a:t>
            </a:r>
            <a:endParaRPr sz="3000" b="1">
              <a:solidFill>
                <a:schemeClr val="lt2"/>
              </a:solidFill>
              <a:latin typeface="Raleway"/>
              <a:ea typeface="Raleway"/>
              <a:cs typeface="Raleway"/>
              <a:sym typeface="Raleway"/>
            </a:endParaRPr>
          </a:p>
        </p:txBody>
      </p:sp>
      <p:sp>
        <p:nvSpPr>
          <p:cNvPr id="132" name="Google Shape;132;p21"/>
          <p:cNvSpPr txBox="1">
            <a:spLocks noGrp="1"/>
          </p:cNvSpPr>
          <p:nvPr>
            <p:ph type="body" idx="4294967295"/>
          </p:nvPr>
        </p:nvSpPr>
        <p:spPr>
          <a:xfrm>
            <a:off x="441150" y="1069000"/>
            <a:ext cx="8181600" cy="10707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Font typeface="Playfair Display"/>
              <a:buChar char="❖"/>
            </a:pPr>
            <a:r>
              <a:rPr lang="en" sz="1300" dirty="0">
                <a:latin typeface="Playfair Display"/>
                <a:ea typeface="Playfair Display"/>
                <a:cs typeface="Playfair Display"/>
                <a:sym typeface="Playfair Display"/>
              </a:rPr>
              <a:t>The data is generated using the bullwhip game. This section shows plots of demand of customer in  supply chain. To implement variability in the demand, the customer demand is simulated using a sinusoidal curve as shown in the figure below.</a:t>
            </a:r>
          </a:p>
          <a:p>
            <a:pPr indent="-311150">
              <a:buSzPts val="1300"/>
              <a:buFont typeface="Playfair Display"/>
              <a:buChar char="❖"/>
            </a:pPr>
            <a:r>
              <a:rPr lang="en-IN" sz="1300" dirty="0">
                <a:latin typeface="Playfair Display"/>
                <a:ea typeface="Playfair Display"/>
                <a:cs typeface="Playfair Display"/>
                <a:sym typeface="Playfair Display"/>
              </a:rPr>
              <a:t>Consequently, The following graphs for demand for the following are obtained and displayed below :</a:t>
            </a:r>
          </a:p>
          <a:p>
            <a:pPr marL="457200" lvl="0" indent="-311150" algn="l" rtl="0">
              <a:spcBef>
                <a:spcPts val="0"/>
              </a:spcBef>
              <a:spcAft>
                <a:spcPts val="0"/>
              </a:spcAft>
              <a:buSzPts val="1300"/>
              <a:buFont typeface="Playfair Display"/>
              <a:buChar char="❖"/>
            </a:pPr>
            <a:endParaRPr sz="1300" dirty="0">
              <a:latin typeface="Playfair Display"/>
              <a:ea typeface="Playfair Display"/>
              <a:cs typeface="Playfair Display"/>
              <a:sym typeface="Playfair Display"/>
            </a:endParaRPr>
          </a:p>
          <a:p>
            <a:pPr marL="0" lvl="0" indent="0" algn="l" rtl="0">
              <a:spcBef>
                <a:spcPts val="1600"/>
              </a:spcBef>
              <a:spcAft>
                <a:spcPts val="1600"/>
              </a:spcAft>
              <a:buClr>
                <a:schemeClr val="dk2"/>
              </a:buClr>
              <a:buSzPts val="1100"/>
              <a:buFont typeface="Arial"/>
              <a:buNone/>
            </a:pPr>
            <a:endParaRPr sz="1200" dirty="0">
              <a:latin typeface="Raleway"/>
              <a:ea typeface="Raleway"/>
              <a:cs typeface="Raleway"/>
              <a:sym typeface="Raleway"/>
            </a:endParaRPr>
          </a:p>
        </p:txBody>
      </p:sp>
      <p:pic>
        <p:nvPicPr>
          <p:cNvPr id="133" name="Google Shape;133;p21"/>
          <p:cNvPicPr preferRelativeResize="0"/>
          <p:nvPr/>
        </p:nvPicPr>
        <p:blipFill>
          <a:blip r:embed="rId4">
            <a:alphaModFix/>
          </a:blip>
          <a:stretch>
            <a:fillRect/>
          </a:stretch>
        </p:blipFill>
        <p:spPr>
          <a:xfrm>
            <a:off x="643832" y="2285999"/>
            <a:ext cx="3311480" cy="2185733"/>
          </a:xfrm>
          <a:prstGeom prst="rect">
            <a:avLst/>
          </a:prstGeom>
          <a:noFill/>
          <a:ln>
            <a:noFill/>
          </a:ln>
        </p:spPr>
      </p:pic>
      <p:pic>
        <p:nvPicPr>
          <p:cNvPr id="6" name="Google Shape;140;p22">
            <a:extLst>
              <a:ext uri="{FF2B5EF4-FFF2-40B4-BE49-F238E27FC236}">
                <a16:creationId xmlns:a16="http://schemas.microsoft.com/office/drawing/2014/main" id="{C694A4B2-059E-134B-9FB6-0A75B32410F4}"/>
              </a:ext>
            </a:extLst>
          </p:cNvPr>
          <p:cNvPicPr preferRelativeResize="0"/>
          <p:nvPr/>
        </p:nvPicPr>
        <p:blipFill rotWithShape="1">
          <a:blip r:embed="rId5">
            <a:alphaModFix/>
          </a:blip>
          <a:srcRect b="13389"/>
          <a:stretch/>
        </p:blipFill>
        <p:spPr>
          <a:xfrm>
            <a:off x="4433884" y="2285999"/>
            <a:ext cx="3774451" cy="2185733"/>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44"/>
        <p:cNvGrpSpPr/>
        <p:nvPr/>
      </p:nvGrpSpPr>
      <p:grpSpPr>
        <a:xfrm>
          <a:off x="0" y="0"/>
          <a:ext cx="0" cy="0"/>
          <a:chOff x="0" y="0"/>
          <a:chExt cx="0" cy="0"/>
        </a:xfrm>
      </p:grpSpPr>
      <p:pic>
        <p:nvPicPr>
          <p:cNvPr id="145" name="Google Shape;145;p23"/>
          <p:cNvPicPr preferRelativeResize="0"/>
          <p:nvPr/>
        </p:nvPicPr>
        <p:blipFill>
          <a:blip r:embed="rId3">
            <a:alphaModFix/>
          </a:blip>
          <a:stretch>
            <a:fillRect/>
          </a:stretch>
        </p:blipFill>
        <p:spPr>
          <a:xfrm>
            <a:off x="80200" y="162725"/>
            <a:ext cx="8953499" cy="4818049"/>
          </a:xfrm>
          <a:prstGeom prst="rect">
            <a:avLst/>
          </a:prstGeom>
          <a:noFill/>
          <a:ln>
            <a:noFill/>
          </a:ln>
        </p:spPr>
      </p:pic>
      <p:sp>
        <p:nvSpPr>
          <p:cNvPr id="146" name="Google Shape;146;p23"/>
          <p:cNvSpPr txBox="1"/>
          <p:nvPr/>
        </p:nvSpPr>
        <p:spPr>
          <a:xfrm>
            <a:off x="2398350" y="306400"/>
            <a:ext cx="3909600" cy="7626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3000" b="1">
                <a:solidFill>
                  <a:schemeClr val="lt2"/>
                </a:solidFill>
                <a:latin typeface="Raleway"/>
                <a:ea typeface="Raleway"/>
                <a:cs typeface="Raleway"/>
                <a:sym typeface="Raleway"/>
              </a:rPr>
              <a:t>Preparing Dataset</a:t>
            </a:r>
            <a:endParaRPr sz="3000" b="1">
              <a:solidFill>
                <a:schemeClr val="lt2"/>
              </a:solidFill>
              <a:latin typeface="Raleway"/>
              <a:ea typeface="Raleway"/>
              <a:cs typeface="Raleway"/>
              <a:sym typeface="Raleway"/>
            </a:endParaRPr>
          </a:p>
        </p:txBody>
      </p:sp>
      <p:sp>
        <p:nvSpPr>
          <p:cNvPr id="147" name="Google Shape;147;p23"/>
          <p:cNvSpPr txBox="1">
            <a:spLocks noGrp="1"/>
          </p:cNvSpPr>
          <p:nvPr>
            <p:ph type="body" idx="4294967295"/>
          </p:nvPr>
        </p:nvSpPr>
        <p:spPr>
          <a:xfrm>
            <a:off x="441150" y="1069000"/>
            <a:ext cx="8181600" cy="3636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2"/>
              </a:buClr>
              <a:buSzPts val="1100"/>
              <a:buFont typeface="Arial"/>
              <a:buNone/>
            </a:pPr>
            <a:r>
              <a:rPr lang="en" sz="1300">
                <a:latin typeface="Playfair Display"/>
                <a:ea typeface="Playfair Display"/>
                <a:cs typeface="Playfair Display"/>
                <a:sym typeface="Playfair Display"/>
              </a:rPr>
              <a:t>In order to use the data, data preprocessing is required. The process of data pre-processing has the following steps. </a:t>
            </a:r>
            <a:endParaRPr sz="1300">
              <a:latin typeface="Playfair Display"/>
              <a:ea typeface="Playfair Display"/>
              <a:cs typeface="Playfair Display"/>
              <a:sym typeface="Playfair Display"/>
            </a:endParaRPr>
          </a:p>
          <a:p>
            <a:pPr marL="0" lvl="0" indent="0" algn="l" rtl="0">
              <a:spcBef>
                <a:spcPts val="0"/>
              </a:spcBef>
              <a:spcAft>
                <a:spcPts val="0"/>
              </a:spcAft>
              <a:buClr>
                <a:schemeClr val="dk2"/>
              </a:buClr>
              <a:buSzPts val="1100"/>
              <a:buFont typeface="Arial"/>
              <a:buNone/>
            </a:pPr>
            <a:r>
              <a:rPr lang="en" sz="1300">
                <a:latin typeface="Playfair Display"/>
                <a:ea typeface="Playfair Display"/>
                <a:cs typeface="Playfair Display"/>
                <a:sym typeface="Playfair Display"/>
              </a:rPr>
              <a:t>1.</a:t>
            </a:r>
            <a:r>
              <a:rPr lang="en" sz="1300" b="1">
                <a:latin typeface="Playfair Display"/>
                <a:ea typeface="Playfair Display"/>
                <a:cs typeface="Playfair Display"/>
                <a:sym typeface="Playfair Display"/>
              </a:rPr>
              <a:t> Data Exploration</a:t>
            </a:r>
            <a:endParaRPr sz="1300" b="1">
              <a:latin typeface="Playfair Display"/>
              <a:ea typeface="Playfair Display"/>
              <a:cs typeface="Playfair Display"/>
              <a:sym typeface="Playfair Display"/>
            </a:endParaRPr>
          </a:p>
          <a:p>
            <a:pPr marL="0" lvl="0" indent="0" algn="l" rtl="0">
              <a:spcBef>
                <a:spcPts val="0"/>
              </a:spcBef>
              <a:spcAft>
                <a:spcPts val="0"/>
              </a:spcAft>
              <a:buClr>
                <a:schemeClr val="dk2"/>
              </a:buClr>
              <a:buSzPts val="1100"/>
              <a:buFont typeface="Arial"/>
              <a:buNone/>
            </a:pPr>
            <a:r>
              <a:rPr lang="en" sz="1300">
                <a:latin typeface="Playfair Display"/>
                <a:ea typeface="Playfair Display"/>
                <a:cs typeface="Playfair Display"/>
                <a:sym typeface="Playfair Display"/>
              </a:rPr>
              <a:t>In this process, the data is checked for any inaccuracies such as missing values, typographical</a:t>
            </a:r>
            <a:endParaRPr sz="1300">
              <a:latin typeface="Playfair Display"/>
              <a:ea typeface="Playfair Display"/>
              <a:cs typeface="Playfair Display"/>
              <a:sym typeface="Playfair Display"/>
            </a:endParaRPr>
          </a:p>
          <a:p>
            <a:pPr marL="0" lvl="0" indent="0" algn="l" rtl="0">
              <a:spcBef>
                <a:spcPts val="0"/>
              </a:spcBef>
              <a:spcAft>
                <a:spcPts val="0"/>
              </a:spcAft>
              <a:buClr>
                <a:schemeClr val="dk2"/>
              </a:buClr>
              <a:buSzPts val="1100"/>
              <a:buFont typeface="Arial"/>
              <a:buNone/>
            </a:pPr>
            <a:r>
              <a:rPr lang="en" sz="1300">
                <a:latin typeface="Playfair Display"/>
                <a:ea typeface="Playfair Display"/>
                <a:cs typeface="Playfair Display"/>
                <a:sym typeface="Playfair Display"/>
              </a:rPr>
              <a:t>errors etc.</a:t>
            </a:r>
            <a:endParaRPr sz="1300">
              <a:latin typeface="Playfair Display"/>
              <a:ea typeface="Playfair Display"/>
              <a:cs typeface="Playfair Display"/>
              <a:sym typeface="Playfair Display"/>
            </a:endParaRPr>
          </a:p>
          <a:p>
            <a:pPr marL="0" lvl="0" indent="0" algn="l" rtl="0">
              <a:spcBef>
                <a:spcPts val="0"/>
              </a:spcBef>
              <a:spcAft>
                <a:spcPts val="0"/>
              </a:spcAft>
              <a:buClr>
                <a:schemeClr val="dk2"/>
              </a:buClr>
              <a:buSzPts val="1100"/>
              <a:buFont typeface="Arial"/>
              <a:buNone/>
            </a:pPr>
            <a:endParaRPr sz="1300">
              <a:latin typeface="Playfair Display"/>
              <a:ea typeface="Playfair Display"/>
              <a:cs typeface="Playfair Display"/>
              <a:sym typeface="Playfair Display"/>
            </a:endParaRPr>
          </a:p>
          <a:p>
            <a:pPr marL="0" lvl="0" indent="0" algn="l" rtl="0">
              <a:spcBef>
                <a:spcPts val="0"/>
              </a:spcBef>
              <a:spcAft>
                <a:spcPts val="0"/>
              </a:spcAft>
              <a:buClr>
                <a:schemeClr val="dk2"/>
              </a:buClr>
              <a:buSzPts val="1100"/>
              <a:buFont typeface="Arial"/>
              <a:buNone/>
            </a:pPr>
            <a:r>
              <a:rPr lang="en" sz="1300">
                <a:latin typeface="Playfair Display"/>
                <a:ea typeface="Playfair Display"/>
                <a:cs typeface="Playfair Display"/>
                <a:sym typeface="Playfair Display"/>
              </a:rPr>
              <a:t>2. </a:t>
            </a:r>
            <a:r>
              <a:rPr lang="en" sz="1300" b="1">
                <a:latin typeface="Playfair Display"/>
                <a:ea typeface="Playfair Display"/>
                <a:cs typeface="Playfair Display"/>
                <a:sym typeface="Playfair Display"/>
              </a:rPr>
              <a:t>Data Cleaning</a:t>
            </a:r>
            <a:endParaRPr sz="1300" b="1">
              <a:latin typeface="Playfair Display"/>
              <a:ea typeface="Playfair Display"/>
              <a:cs typeface="Playfair Display"/>
              <a:sym typeface="Playfair Display"/>
            </a:endParaRPr>
          </a:p>
          <a:p>
            <a:pPr marL="0" lvl="0" indent="0" algn="l" rtl="0">
              <a:spcBef>
                <a:spcPts val="0"/>
              </a:spcBef>
              <a:spcAft>
                <a:spcPts val="0"/>
              </a:spcAft>
              <a:buClr>
                <a:schemeClr val="dk2"/>
              </a:buClr>
              <a:buSzPts val="1100"/>
              <a:buFont typeface="Arial"/>
              <a:buNone/>
            </a:pPr>
            <a:r>
              <a:rPr lang="en" sz="1300">
                <a:latin typeface="Playfair Display"/>
                <a:ea typeface="Playfair Display"/>
                <a:cs typeface="Playfair Display"/>
                <a:sym typeface="Playfair Display"/>
              </a:rPr>
              <a:t>In this process, all the unnecessary and incorrect data points are removed in order to increase the</a:t>
            </a:r>
            <a:endParaRPr sz="1300">
              <a:latin typeface="Playfair Display"/>
              <a:ea typeface="Playfair Display"/>
              <a:cs typeface="Playfair Display"/>
              <a:sym typeface="Playfair Display"/>
            </a:endParaRPr>
          </a:p>
          <a:p>
            <a:pPr marL="0" lvl="0" indent="0" algn="l" rtl="0">
              <a:spcBef>
                <a:spcPts val="0"/>
              </a:spcBef>
              <a:spcAft>
                <a:spcPts val="0"/>
              </a:spcAft>
              <a:buClr>
                <a:schemeClr val="dk2"/>
              </a:buClr>
              <a:buSzPts val="1100"/>
              <a:buFont typeface="Arial"/>
              <a:buNone/>
            </a:pPr>
            <a:r>
              <a:rPr lang="en" sz="1300">
                <a:latin typeface="Playfair Display"/>
                <a:ea typeface="Playfair Display"/>
                <a:cs typeface="Playfair Display"/>
                <a:sym typeface="Playfair Display"/>
              </a:rPr>
              <a:t>accuracy of the data table.</a:t>
            </a:r>
            <a:endParaRPr sz="1300">
              <a:latin typeface="Playfair Display"/>
              <a:ea typeface="Playfair Display"/>
              <a:cs typeface="Playfair Display"/>
              <a:sym typeface="Playfair Display"/>
            </a:endParaRPr>
          </a:p>
          <a:p>
            <a:pPr marL="0" lvl="0" indent="0" algn="l" rtl="0">
              <a:spcBef>
                <a:spcPts val="0"/>
              </a:spcBef>
              <a:spcAft>
                <a:spcPts val="0"/>
              </a:spcAft>
              <a:buClr>
                <a:schemeClr val="dk2"/>
              </a:buClr>
              <a:buSzPts val="1100"/>
              <a:buFont typeface="Arial"/>
              <a:buNone/>
            </a:pPr>
            <a:endParaRPr sz="1300">
              <a:latin typeface="Playfair Display"/>
              <a:ea typeface="Playfair Display"/>
              <a:cs typeface="Playfair Display"/>
              <a:sym typeface="Playfair Display"/>
            </a:endParaRPr>
          </a:p>
          <a:p>
            <a:pPr marL="0" lvl="0" indent="0" algn="l" rtl="0">
              <a:spcBef>
                <a:spcPts val="0"/>
              </a:spcBef>
              <a:spcAft>
                <a:spcPts val="0"/>
              </a:spcAft>
              <a:buClr>
                <a:schemeClr val="dk2"/>
              </a:buClr>
              <a:buSzPts val="1100"/>
              <a:buFont typeface="Arial"/>
              <a:buNone/>
            </a:pPr>
            <a:r>
              <a:rPr lang="en" sz="1300">
                <a:latin typeface="Playfair Display"/>
                <a:ea typeface="Playfair Display"/>
                <a:cs typeface="Playfair Display"/>
                <a:sym typeface="Playfair Display"/>
              </a:rPr>
              <a:t>3. </a:t>
            </a:r>
            <a:r>
              <a:rPr lang="en" sz="1300" b="1">
                <a:latin typeface="Playfair Display"/>
                <a:ea typeface="Playfair Display"/>
                <a:cs typeface="Playfair Display"/>
                <a:sym typeface="Playfair Display"/>
              </a:rPr>
              <a:t>Data Processing</a:t>
            </a:r>
            <a:endParaRPr sz="1300" b="1">
              <a:latin typeface="Playfair Display"/>
              <a:ea typeface="Playfair Display"/>
              <a:cs typeface="Playfair Display"/>
              <a:sym typeface="Playfair Display"/>
            </a:endParaRPr>
          </a:p>
          <a:p>
            <a:pPr marL="0" lvl="0" indent="0" algn="l" rtl="0">
              <a:spcBef>
                <a:spcPts val="0"/>
              </a:spcBef>
              <a:spcAft>
                <a:spcPts val="0"/>
              </a:spcAft>
              <a:buClr>
                <a:schemeClr val="dk2"/>
              </a:buClr>
              <a:buSzPts val="1100"/>
              <a:buFont typeface="Arial"/>
              <a:buNone/>
            </a:pPr>
            <a:r>
              <a:rPr lang="en" sz="1300">
                <a:latin typeface="Playfair Display"/>
                <a:ea typeface="Playfair Display"/>
                <a:cs typeface="Playfair Display"/>
                <a:sym typeface="Playfair Display"/>
              </a:rPr>
              <a:t>In this process, all the labelled data is encoded with a numerical value. The data table is scaled for</a:t>
            </a:r>
            <a:endParaRPr sz="1300">
              <a:latin typeface="Playfair Display"/>
              <a:ea typeface="Playfair Display"/>
              <a:cs typeface="Playfair Display"/>
              <a:sym typeface="Playfair Display"/>
            </a:endParaRPr>
          </a:p>
          <a:p>
            <a:pPr marL="0" lvl="0" indent="0" algn="l" rtl="0">
              <a:spcBef>
                <a:spcPts val="0"/>
              </a:spcBef>
              <a:spcAft>
                <a:spcPts val="0"/>
              </a:spcAft>
              <a:buClr>
                <a:schemeClr val="dk2"/>
              </a:buClr>
              <a:buSzPts val="1100"/>
              <a:buFont typeface="Arial"/>
              <a:buNone/>
            </a:pPr>
            <a:r>
              <a:rPr lang="en" sz="1300">
                <a:latin typeface="Playfair Display"/>
                <a:ea typeface="Playfair Display"/>
                <a:cs typeface="Playfair Display"/>
                <a:sym typeface="Playfair Display"/>
              </a:rPr>
              <a:t>the machine learning algorithms. The dataset is further split into testing and training dataset. </a:t>
            </a:r>
            <a:endParaRPr sz="1300">
              <a:latin typeface="Playfair Display"/>
              <a:ea typeface="Playfair Display"/>
              <a:cs typeface="Playfair Display"/>
              <a:sym typeface="Playfair Display"/>
            </a:endParaRPr>
          </a:p>
          <a:p>
            <a:pPr marL="0" lvl="0" indent="0" algn="l" rtl="0">
              <a:spcBef>
                <a:spcPts val="0"/>
              </a:spcBef>
              <a:spcAft>
                <a:spcPts val="0"/>
              </a:spcAft>
              <a:buClr>
                <a:schemeClr val="dk2"/>
              </a:buClr>
              <a:buSzPts val="1100"/>
              <a:buFont typeface="Arial"/>
              <a:buNone/>
            </a:pPr>
            <a:endParaRPr sz="1300">
              <a:latin typeface="Playfair Display"/>
              <a:ea typeface="Playfair Display"/>
              <a:cs typeface="Playfair Display"/>
              <a:sym typeface="Playfair Display"/>
            </a:endParaRPr>
          </a:p>
          <a:p>
            <a:pPr marL="0" lvl="0" indent="0" algn="l" rtl="0">
              <a:spcBef>
                <a:spcPts val="0"/>
              </a:spcBef>
              <a:spcAft>
                <a:spcPts val="0"/>
              </a:spcAft>
              <a:buClr>
                <a:schemeClr val="dk2"/>
              </a:buClr>
              <a:buSzPts val="1100"/>
              <a:buFont typeface="Arial"/>
              <a:buNone/>
            </a:pPr>
            <a:endParaRPr sz="1300">
              <a:latin typeface="Playfair Display"/>
              <a:ea typeface="Playfair Display"/>
              <a:cs typeface="Playfair Display"/>
              <a:sym typeface="Playfair Display"/>
            </a:endParaRPr>
          </a:p>
          <a:p>
            <a:pPr marL="0" lvl="0" indent="0" algn="l" rtl="0">
              <a:spcBef>
                <a:spcPts val="0"/>
              </a:spcBef>
              <a:spcAft>
                <a:spcPts val="0"/>
              </a:spcAft>
              <a:buClr>
                <a:schemeClr val="dk2"/>
              </a:buClr>
              <a:buSzPts val="1100"/>
              <a:buFont typeface="Arial"/>
              <a:buNone/>
            </a:pPr>
            <a:endParaRPr sz="1300">
              <a:latin typeface="Playfair Display"/>
              <a:ea typeface="Playfair Display"/>
              <a:cs typeface="Playfair Display"/>
              <a:sym typeface="Playfair Display"/>
            </a:endParaRPr>
          </a:p>
          <a:p>
            <a:pPr marL="0" lvl="0" indent="0" algn="l" rtl="0">
              <a:spcBef>
                <a:spcPts val="0"/>
              </a:spcBef>
              <a:spcAft>
                <a:spcPts val="0"/>
              </a:spcAft>
              <a:buClr>
                <a:schemeClr val="dk2"/>
              </a:buClr>
              <a:buSzPts val="1100"/>
              <a:buFont typeface="Arial"/>
              <a:buNone/>
            </a:pPr>
            <a:endParaRPr sz="1300">
              <a:latin typeface="Playfair Display"/>
              <a:ea typeface="Playfair Display"/>
              <a:cs typeface="Playfair Display"/>
              <a:sym typeface="Playfair Display"/>
            </a:endParaRPr>
          </a:p>
          <a:p>
            <a:pPr marL="0" lvl="0" indent="0" algn="l" rtl="0">
              <a:spcBef>
                <a:spcPts val="0"/>
              </a:spcBef>
              <a:spcAft>
                <a:spcPts val="0"/>
              </a:spcAft>
              <a:buClr>
                <a:schemeClr val="dk2"/>
              </a:buClr>
              <a:buSzPts val="1100"/>
              <a:buFont typeface="Arial"/>
              <a:buNone/>
            </a:pPr>
            <a:endParaRPr sz="1300">
              <a:latin typeface="Playfair Display"/>
              <a:ea typeface="Playfair Display"/>
              <a:cs typeface="Playfair Display"/>
              <a:sym typeface="Playfair Display"/>
            </a:endParaRPr>
          </a:p>
          <a:p>
            <a:pPr marL="0" lvl="0" indent="0" algn="l" rtl="0">
              <a:spcBef>
                <a:spcPts val="0"/>
              </a:spcBef>
              <a:spcAft>
                <a:spcPts val="1600"/>
              </a:spcAft>
              <a:buClr>
                <a:schemeClr val="dk2"/>
              </a:buClr>
              <a:buSzPts val="1100"/>
              <a:buFont typeface="Arial"/>
              <a:buNone/>
            </a:pPr>
            <a:endParaRPr sz="1300">
              <a:latin typeface="Playfair Display"/>
              <a:ea typeface="Playfair Display"/>
              <a:cs typeface="Playfair Display"/>
              <a:sym typeface="Playfair Display"/>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24"/>
          <p:cNvSpPr txBox="1">
            <a:spLocks noGrp="1"/>
          </p:cNvSpPr>
          <p:nvPr>
            <p:ph type="title"/>
          </p:nvPr>
        </p:nvSpPr>
        <p:spPr>
          <a:xfrm>
            <a:off x="283100" y="102550"/>
            <a:ext cx="8622300" cy="852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500">
                <a:solidFill>
                  <a:schemeClr val="accent5"/>
                </a:solidFill>
              </a:rPr>
              <a:t>Selecting Machine Learning Algorithms</a:t>
            </a:r>
            <a:endParaRPr sz="3500"/>
          </a:p>
          <a:p>
            <a:pPr marL="0" lvl="0" indent="0" algn="ctr" rtl="0">
              <a:spcBef>
                <a:spcPts val="1000"/>
              </a:spcBef>
              <a:spcAft>
                <a:spcPts val="1000"/>
              </a:spcAft>
              <a:buNone/>
            </a:pPr>
            <a:endParaRPr sz="2300" b="0"/>
          </a:p>
        </p:txBody>
      </p:sp>
      <p:grpSp>
        <p:nvGrpSpPr>
          <p:cNvPr id="153" name="Google Shape;153;p24"/>
          <p:cNvGrpSpPr/>
          <p:nvPr/>
        </p:nvGrpSpPr>
        <p:grpSpPr>
          <a:xfrm>
            <a:off x="283106" y="1211095"/>
            <a:ext cx="8443677" cy="3643785"/>
            <a:chOff x="6652864" y="305723"/>
            <a:chExt cx="2135855" cy="2418709"/>
          </a:xfrm>
        </p:grpSpPr>
        <p:pic>
          <p:nvPicPr>
            <p:cNvPr id="154" name="Google Shape;154;p24"/>
            <p:cNvPicPr preferRelativeResize="0"/>
            <p:nvPr/>
          </p:nvPicPr>
          <p:blipFill>
            <a:blip r:embed="rId3">
              <a:alphaModFix/>
            </a:blip>
            <a:stretch>
              <a:fillRect/>
            </a:stretch>
          </p:blipFill>
          <p:spPr>
            <a:xfrm>
              <a:off x="6652864" y="305723"/>
              <a:ext cx="2135855" cy="2418709"/>
            </a:xfrm>
            <a:prstGeom prst="rect">
              <a:avLst/>
            </a:prstGeom>
            <a:noFill/>
            <a:ln>
              <a:noFill/>
            </a:ln>
          </p:spPr>
        </p:pic>
        <p:sp>
          <p:nvSpPr>
            <p:cNvPr id="155" name="Google Shape;155;p24"/>
            <p:cNvSpPr txBox="1"/>
            <p:nvPr/>
          </p:nvSpPr>
          <p:spPr>
            <a:xfrm>
              <a:off x="6848275" y="543102"/>
              <a:ext cx="1601700" cy="1940313"/>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0"/>
                </a:spcBef>
                <a:spcAft>
                  <a:spcPts val="0"/>
                </a:spcAft>
                <a:buNone/>
              </a:pPr>
              <a:r>
                <a:rPr lang="en" sz="1300" dirty="0">
                  <a:solidFill>
                    <a:srgbClr val="333333"/>
                  </a:solidFill>
                  <a:highlight>
                    <a:srgbClr val="FFFFFF"/>
                  </a:highlight>
                  <a:latin typeface="Playfair Display"/>
                  <a:ea typeface="Playfair Display"/>
                  <a:cs typeface="Playfair Display"/>
                  <a:sym typeface="Playfair Display"/>
                </a:rPr>
                <a:t>The following algorithms were chosen:</a:t>
              </a:r>
              <a:endParaRPr sz="1300" dirty="0">
                <a:solidFill>
                  <a:srgbClr val="333333"/>
                </a:solidFill>
                <a:highlight>
                  <a:srgbClr val="FFFFFF"/>
                </a:highlight>
                <a:latin typeface="Playfair Display"/>
                <a:ea typeface="Playfair Display"/>
                <a:cs typeface="Playfair Display"/>
                <a:sym typeface="Playfair Display"/>
              </a:endParaRPr>
            </a:p>
            <a:p>
              <a:pPr marL="457200" lvl="0" indent="-311150" algn="just" rtl="0">
                <a:lnSpc>
                  <a:spcPct val="115000"/>
                </a:lnSpc>
                <a:spcBef>
                  <a:spcPts val="1000"/>
                </a:spcBef>
                <a:spcAft>
                  <a:spcPts val="0"/>
                </a:spcAft>
                <a:buClr>
                  <a:srgbClr val="333333"/>
                </a:buClr>
                <a:buSzPts val="1300"/>
                <a:buFont typeface="Playfair Display"/>
                <a:buChar char="❖"/>
              </a:pPr>
              <a:r>
                <a:rPr lang="en" sz="1300" dirty="0">
                  <a:solidFill>
                    <a:srgbClr val="333333"/>
                  </a:solidFill>
                  <a:highlight>
                    <a:srgbClr val="FFFFFF"/>
                  </a:highlight>
                  <a:latin typeface="Playfair Display"/>
                  <a:ea typeface="Playfair Display"/>
                  <a:cs typeface="Playfair Display"/>
                  <a:sym typeface="Playfair Display"/>
                </a:rPr>
                <a:t>KNN</a:t>
              </a:r>
              <a:endParaRPr sz="1300" dirty="0">
                <a:solidFill>
                  <a:srgbClr val="333333"/>
                </a:solidFill>
                <a:highlight>
                  <a:srgbClr val="FFFFFF"/>
                </a:highlight>
                <a:latin typeface="Playfair Display"/>
                <a:ea typeface="Playfair Display"/>
                <a:cs typeface="Playfair Display"/>
                <a:sym typeface="Playfair Display"/>
              </a:endParaRPr>
            </a:p>
            <a:p>
              <a:pPr marL="457200" lvl="0" indent="-311150" algn="just" rtl="0">
                <a:lnSpc>
                  <a:spcPct val="115000"/>
                </a:lnSpc>
                <a:spcBef>
                  <a:spcPts val="0"/>
                </a:spcBef>
                <a:spcAft>
                  <a:spcPts val="0"/>
                </a:spcAft>
                <a:buClr>
                  <a:srgbClr val="333333"/>
                </a:buClr>
                <a:buSzPts val="1300"/>
                <a:buFont typeface="Playfair Display"/>
                <a:buChar char="❖"/>
              </a:pPr>
              <a:r>
                <a:rPr lang="en" sz="1300" dirty="0">
                  <a:solidFill>
                    <a:srgbClr val="333333"/>
                  </a:solidFill>
                  <a:highlight>
                    <a:srgbClr val="FFFFFF"/>
                  </a:highlight>
                  <a:latin typeface="Playfair Display"/>
                  <a:ea typeface="Playfair Display"/>
                  <a:cs typeface="Playfair Display"/>
                  <a:sym typeface="Playfair Display"/>
                </a:rPr>
                <a:t>Multi Layer Perceptron Regressor</a:t>
              </a:r>
              <a:endParaRPr sz="1300" dirty="0">
                <a:solidFill>
                  <a:srgbClr val="333333"/>
                </a:solidFill>
                <a:highlight>
                  <a:srgbClr val="FFFFFF"/>
                </a:highlight>
                <a:latin typeface="Playfair Display"/>
                <a:ea typeface="Playfair Display"/>
                <a:cs typeface="Playfair Display"/>
                <a:sym typeface="Playfair Display"/>
              </a:endParaRPr>
            </a:p>
            <a:p>
              <a:pPr marL="457200" lvl="0" indent="-311150" algn="just" rtl="0">
                <a:lnSpc>
                  <a:spcPct val="115000"/>
                </a:lnSpc>
                <a:spcBef>
                  <a:spcPts val="0"/>
                </a:spcBef>
                <a:spcAft>
                  <a:spcPts val="0"/>
                </a:spcAft>
                <a:buClr>
                  <a:srgbClr val="333333"/>
                </a:buClr>
                <a:buSzPts val="1300"/>
                <a:buFont typeface="Playfair Display"/>
                <a:buChar char="❖"/>
              </a:pPr>
              <a:r>
                <a:rPr lang="en" sz="1300" dirty="0">
                  <a:solidFill>
                    <a:srgbClr val="333333"/>
                  </a:solidFill>
                  <a:highlight>
                    <a:srgbClr val="FFFFFF"/>
                  </a:highlight>
                  <a:latin typeface="Playfair Display"/>
                  <a:ea typeface="Playfair Display"/>
                  <a:cs typeface="Playfair Display"/>
                  <a:sym typeface="Playfair Display"/>
                </a:rPr>
                <a:t>Decision Tree</a:t>
              </a:r>
              <a:endParaRPr lang="en" sz="1300" dirty="0">
                <a:solidFill>
                  <a:schemeClr val="dk2"/>
                </a:solidFill>
                <a:highlight>
                  <a:srgbClr val="FFFFFF"/>
                </a:highlight>
                <a:latin typeface="Playfair Display"/>
                <a:ea typeface="Playfair Display"/>
                <a:cs typeface="Playfair Display"/>
                <a:sym typeface="Playfair Display"/>
              </a:endParaRPr>
            </a:p>
            <a:p>
              <a:pPr marL="146050" lvl="0" algn="just" rtl="0">
                <a:lnSpc>
                  <a:spcPct val="115000"/>
                </a:lnSpc>
                <a:spcBef>
                  <a:spcPts val="0"/>
                </a:spcBef>
                <a:spcAft>
                  <a:spcPts val="0"/>
                </a:spcAft>
                <a:buClr>
                  <a:srgbClr val="333333"/>
                </a:buClr>
                <a:buSzPts val="1300"/>
              </a:pPr>
              <a:endParaRPr lang="en" sz="1300" dirty="0">
                <a:solidFill>
                  <a:schemeClr val="dk2"/>
                </a:solidFill>
                <a:highlight>
                  <a:srgbClr val="FFFFFF"/>
                </a:highlight>
                <a:latin typeface="Playfair Display"/>
                <a:ea typeface="Playfair Display"/>
                <a:cs typeface="Playfair Display"/>
                <a:sym typeface="Playfair Display"/>
              </a:endParaRPr>
            </a:p>
            <a:p>
              <a:pPr marL="146050" lvl="0" algn="just" rtl="0">
                <a:lnSpc>
                  <a:spcPct val="115000"/>
                </a:lnSpc>
                <a:spcBef>
                  <a:spcPts val="0"/>
                </a:spcBef>
                <a:spcAft>
                  <a:spcPts val="0"/>
                </a:spcAft>
                <a:buClr>
                  <a:srgbClr val="333333"/>
                </a:buClr>
                <a:buSzPts val="1300"/>
              </a:pPr>
              <a:r>
                <a:rPr lang="en" sz="1300" dirty="0">
                  <a:solidFill>
                    <a:srgbClr val="333333"/>
                  </a:solidFill>
                  <a:highlight>
                    <a:srgbClr val="FFFFFF"/>
                  </a:highlight>
                  <a:latin typeface="Playfair Display"/>
                  <a:ea typeface="Playfair Display"/>
                  <a:cs typeface="Playfair Display"/>
                  <a:sym typeface="Playfair Display"/>
                </a:rPr>
                <a:t>The split between training and testing data is 75% and 25%</a:t>
              </a:r>
            </a:p>
            <a:p>
              <a:pPr marL="146050" algn="just">
                <a:lnSpc>
                  <a:spcPct val="115000"/>
                </a:lnSpc>
                <a:buClr>
                  <a:srgbClr val="333333"/>
                </a:buClr>
                <a:buSzPts val="1300"/>
              </a:pPr>
              <a:r>
                <a:rPr lang="en-IN" sz="1300" dirty="0">
                  <a:highlight>
                    <a:srgbClr val="FFFFFF"/>
                  </a:highlight>
                  <a:latin typeface="Playfair Display"/>
                  <a:ea typeface="Playfair Display"/>
                  <a:cs typeface="Playfair Display"/>
                  <a:sym typeface="Playfair Display"/>
                </a:rPr>
                <a:t>The proposed machine learning model has nine inputs namely Cost, Order, OUT, SS, LTD, NS, Forecast, Receive and Demand. Bullwhip will be the forecasted output of the model. The computed output, is the numerical value of the bullwhip effect.</a:t>
              </a:r>
            </a:p>
            <a:p>
              <a:pPr marL="457200" lvl="0" indent="-311150" algn="just" rtl="0">
                <a:lnSpc>
                  <a:spcPct val="115000"/>
                </a:lnSpc>
                <a:spcBef>
                  <a:spcPts val="0"/>
                </a:spcBef>
                <a:spcAft>
                  <a:spcPts val="0"/>
                </a:spcAft>
                <a:buClr>
                  <a:srgbClr val="333333"/>
                </a:buClr>
                <a:buSzPts val="1300"/>
                <a:buFont typeface="Playfair Display"/>
                <a:buChar char="❖"/>
              </a:pPr>
              <a:endParaRPr lang="en" sz="1300" dirty="0">
                <a:solidFill>
                  <a:schemeClr val="dk2"/>
                </a:solidFill>
                <a:highlight>
                  <a:srgbClr val="FFFFFF"/>
                </a:highlight>
                <a:latin typeface="Playfair Display"/>
                <a:ea typeface="Playfair Display"/>
                <a:cs typeface="Playfair Display"/>
                <a:sym typeface="Playfair Display"/>
              </a:endParaRPr>
            </a:p>
          </p:txBody>
        </p:sp>
      </p:grpSp>
    </p:spTree>
  </p:cSld>
  <p:clrMapOvr>
    <a:masterClrMapping/>
  </p:clrMapOvr>
</p:sld>
</file>

<file path=ppt/theme/theme1.xml><?xml version="1.0" encoding="utf-8"?>
<a:theme xmlns:a="http://schemas.openxmlformats.org/drawingml/2006/main" name="Swiss">
  <a:themeElements>
    <a:clrScheme name="Swiss">
      <a:dk1>
        <a:srgbClr val="F46524"/>
      </a:dk1>
      <a:lt1>
        <a:srgbClr val="FFFFFF"/>
      </a:lt1>
      <a:dk2>
        <a:srgbClr val="000000"/>
      </a:dk2>
      <a:lt2>
        <a:srgbClr val="757575"/>
      </a:lt2>
      <a:accent1>
        <a:srgbClr val="01579B"/>
      </a:accent1>
      <a:accent2>
        <a:srgbClr val="27C7BD"/>
      </a:accent2>
      <a:accent3>
        <a:srgbClr val="0099E8"/>
      </a:accent3>
      <a:accent4>
        <a:srgbClr val="51B9A3"/>
      </a:accent4>
      <a:accent5>
        <a:srgbClr val="FB8C00"/>
      </a:accent5>
      <a:accent6>
        <a:srgbClr val="FFAE88"/>
      </a:accent6>
      <a:hlink>
        <a:srgbClr val="0277BD"/>
      </a:hlink>
      <a:folHlink>
        <a:srgbClr val="0277B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92</TotalTime>
  <Words>1335</Words>
  <Application>Microsoft Office PowerPoint</Application>
  <PresentationFormat>On-screen Show (16:9)</PresentationFormat>
  <Paragraphs>117</Paragraphs>
  <Slides>12</Slides>
  <Notes>11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Raleway</vt:lpstr>
      <vt:lpstr>Lato</vt:lpstr>
      <vt:lpstr>Times New Roman</vt:lpstr>
      <vt:lpstr>Playfair Display</vt:lpstr>
      <vt:lpstr>Arial</vt:lpstr>
      <vt:lpstr>Swiss</vt:lpstr>
      <vt:lpstr>PREDICTING BULLWHIP EFFECT USING MACHINE LEARNING</vt:lpstr>
      <vt:lpstr>What is Bullwhip Effect </vt:lpstr>
      <vt:lpstr>PowerPoint Presentation</vt:lpstr>
      <vt:lpstr>Literature Review</vt:lpstr>
      <vt:lpstr>Literature Review </vt:lpstr>
      <vt:lpstr>PowerPoint Presentation</vt:lpstr>
      <vt:lpstr>PowerPoint Presentation</vt:lpstr>
      <vt:lpstr>PowerPoint Presentation</vt:lpstr>
      <vt:lpstr>Selecting Machine Learning Algorithms </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PREDICTING BULLWHIP EFFECT USING MACHINE LEARNING</dc:title>
  <cp:lastModifiedBy>Arham Anwar</cp:lastModifiedBy>
  <cp:revision>10</cp:revision>
  <dcterms:modified xsi:type="dcterms:W3CDTF">2021-06-02T15:19:44Z</dcterms:modified>
</cp:coreProperties>
</file>